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omments/comment1.xml" ContentType="application/vnd.openxmlformats-officedocument.presentationml.comment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5"/>
  </p:notesMasterIdLst>
  <p:sldIdLst>
    <p:sldId id="260" r:id="rId2"/>
    <p:sldId id="262" r:id="rId3"/>
    <p:sldId id="265" r:id="rId4"/>
    <p:sldId id="266" r:id="rId5"/>
    <p:sldId id="256" r:id="rId6"/>
    <p:sldId id="277" r:id="rId7"/>
    <p:sldId id="270" r:id="rId8"/>
    <p:sldId id="278" r:id="rId9"/>
    <p:sldId id="279" r:id="rId10"/>
    <p:sldId id="280" r:id="rId11"/>
    <p:sldId id="281" r:id="rId12"/>
    <p:sldId id="282" r:id="rId13"/>
    <p:sldId id="283" r:id="rId14"/>
    <p:sldId id="276" r:id="rId15"/>
    <p:sldId id="261" r:id="rId16"/>
    <p:sldId id="284" r:id="rId17"/>
    <p:sldId id="285" r:id="rId18"/>
    <p:sldId id="286" r:id="rId19"/>
    <p:sldId id="287" r:id="rId20"/>
    <p:sldId id="288" r:id="rId21"/>
    <p:sldId id="289" r:id="rId22"/>
    <p:sldId id="290" r:id="rId23"/>
    <p:sldId id="291" r:id="rId24"/>
    <p:sldId id="292" r:id="rId25"/>
    <p:sldId id="293" r:id="rId26"/>
    <p:sldId id="294" r:id="rId27"/>
    <p:sldId id="295" r:id="rId28"/>
    <p:sldId id="296" r:id="rId29"/>
    <p:sldId id="297" r:id="rId30"/>
    <p:sldId id="298" r:id="rId31"/>
    <p:sldId id="299" r:id="rId32"/>
    <p:sldId id="300" r:id="rId33"/>
    <p:sldId id="301" r:id="rId34"/>
    <p:sldId id="302" r:id="rId35"/>
    <p:sldId id="303" r:id="rId36"/>
    <p:sldId id="304" r:id="rId37"/>
    <p:sldId id="305" r:id="rId38"/>
    <p:sldId id="306" r:id="rId39"/>
    <p:sldId id="307" r:id="rId40"/>
    <p:sldId id="308" r:id="rId41"/>
    <p:sldId id="309" r:id="rId42"/>
    <p:sldId id="310" r:id="rId43"/>
    <p:sldId id="311" r:id="rId44"/>
    <p:sldId id="312" r:id="rId45"/>
    <p:sldId id="313" r:id="rId46"/>
    <p:sldId id="314" r:id="rId47"/>
    <p:sldId id="315" r:id="rId48"/>
    <p:sldId id="316" r:id="rId49"/>
    <p:sldId id="317" r:id="rId50"/>
    <p:sldId id="318" r:id="rId51"/>
    <p:sldId id="319" r:id="rId52"/>
    <p:sldId id="320" r:id="rId53"/>
    <p:sldId id="321" r:id="rId54"/>
    <p:sldId id="322" r:id="rId55"/>
    <p:sldId id="323" r:id="rId56"/>
    <p:sldId id="324" r:id="rId57"/>
    <p:sldId id="325" r:id="rId58"/>
    <p:sldId id="326" r:id="rId59"/>
    <p:sldId id="327" r:id="rId60"/>
    <p:sldId id="328" r:id="rId61"/>
    <p:sldId id="329" r:id="rId62"/>
    <p:sldId id="330" r:id="rId63"/>
    <p:sldId id="331" r:id="rId64"/>
    <p:sldId id="332" r:id="rId65"/>
    <p:sldId id="333" r:id="rId66"/>
    <p:sldId id="334" r:id="rId67"/>
    <p:sldId id="335" r:id="rId68"/>
    <p:sldId id="336" r:id="rId69"/>
    <p:sldId id="337" r:id="rId70"/>
    <p:sldId id="338" r:id="rId71"/>
    <p:sldId id="339" r:id="rId72"/>
    <p:sldId id="340" r:id="rId73"/>
    <p:sldId id="341" r:id="rId7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ili Fan" initials="SF" lastIdx="1" clrIdx="0">
    <p:extLst>
      <p:ext uri="{19B8F6BF-5375-455C-9EA6-DF929625EA0E}">
        <p15:presenceInfo xmlns:p15="http://schemas.microsoft.com/office/powerpoint/2012/main" userId="Sili Fa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CC00"/>
    <a:srgbClr val="F07510"/>
    <a:srgbClr val="25F808"/>
    <a:srgbClr val="008000"/>
    <a:srgbClr val="0000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131" d="100"/>
          <a:sy n="131" d="100"/>
        </p:scale>
        <p:origin x="1725" y="55"/>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commentAuthors" Target="commentAuthor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6-09-12T12:31:38.963" idx="1">
    <p:pos x="10" y="10"/>
    <p:text/>
    <p:extLst>
      <p:ext uri="{C676402C-5697-4E1C-873F-D02D1690AC5C}">
        <p15:threadingInfo xmlns:p15="http://schemas.microsoft.com/office/powerpoint/2012/main" timeZoneBias="420"/>
      </p:ext>
    </p:extLst>
  </p:cm>
</p: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187E0DC-8F2D-4DF1-BAB3-71FDC2096112}" type="doc">
      <dgm:prSet loTypeId="urn:microsoft.com/office/officeart/2005/8/layout/process1" loCatId="process" qsTypeId="urn:microsoft.com/office/officeart/2005/8/quickstyle/simple1" qsCatId="simple" csTypeId="urn:microsoft.com/office/officeart/2005/8/colors/accent1_2" csCatId="accent1" phldr="1"/>
      <dgm:spPr/>
    </dgm:pt>
    <dgm:pt modelId="{03771120-19BA-4C58-A0F9-E4AF44784A13}">
      <dgm:prSet phldrT="[Text]"/>
      <dgm:spPr/>
      <dgm:t>
        <a:bodyPr/>
        <a:lstStyle/>
        <a:p>
          <a:r>
            <a:rPr lang="en-US" dirty="0"/>
            <a:t>Data uploading</a:t>
          </a:r>
        </a:p>
      </dgm:t>
    </dgm:pt>
    <dgm:pt modelId="{7A23D059-37BD-40EA-9E67-8E2DACF676AF}" type="parTrans" cxnId="{32427984-8C39-4864-89C0-124B07E170D3}">
      <dgm:prSet/>
      <dgm:spPr/>
      <dgm:t>
        <a:bodyPr/>
        <a:lstStyle/>
        <a:p>
          <a:endParaRPr lang="en-US"/>
        </a:p>
      </dgm:t>
    </dgm:pt>
    <dgm:pt modelId="{E2BF61BF-42DE-4689-A9C7-FF11662EF487}" type="sibTrans" cxnId="{32427984-8C39-4864-89C0-124B07E170D3}">
      <dgm:prSet/>
      <dgm:spPr/>
      <dgm:t>
        <a:bodyPr/>
        <a:lstStyle/>
        <a:p>
          <a:endParaRPr lang="en-US"/>
        </a:p>
      </dgm:t>
    </dgm:pt>
    <dgm:pt modelId="{F92BD554-69B5-4467-807C-367DBFADA041}">
      <dgm:prSet phldrT="[Text]"/>
      <dgm:spPr/>
      <dgm:t>
        <a:bodyPr/>
        <a:lstStyle/>
        <a:p>
          <a:r>
            <a:rPr lang="en-US" dirty="0"/>
            <a:t>Data normalization</a:t>
          </a:r>
        </a:p>
      </dgm:t>
    </dgm:pt>
    <dgm:pt modelId="{B37D6B1C-C76D-43BE-A405-85B241984707}" type="parTrans" cxnId="{953B266A-9B1F-4DC4-A4E2-17F018C38879}">
      <dgm:prSet/>
      <dgm:spPr/>
      <dgm:t>
        <a:bodyPr/>
        <a:lstStyle/>
        <a:p>
          <a:endParaRPr lang="en-US"/>
        </a:p>
      </dgm:t>
    </dgm:pt>
    <dgm:pt modelId="{44246FA4-1D9D-4860-B585-A69B93C7837E}" type="sibTrans" cxnId="{953B266A-9B1F-4DC4-A4E2-17F018C38879}">
      <dgm:prSet/>
      <dgm:spPr/>
      <dgm:t>
        <a:bodyPr/>
        <a:lstStyle/>
        <a:p>
          <a:endParaRPr lang="en-US"/>
        </a:p>
      </dgm:t>
    </dgm:pt>
    <dgm:pt modelId="{40C2CC5F-D91C-4BF9-9E57-8090EF6345AA}">
      <dgm:prSet phldrT="[Text]"/>
      <dgm:spPr/>
      <dgm:t>
        <a:bodyPr/>
        <a:lstStyle/>
        <a:p>
          <a:r>
            <a:rPr lang="en-US" dirty="0"/>
            <a:t>Univariate analysis</a:t>
          </a:r>
        </a:p>
      </dgm:t>
    </dgm:pt>
    <dgm:pt modelId="{10321B3B-CE5E-40AC-8375-21F1FDD3EF94}" type="parTrans" cxnId="{0F88BA83-31AB-465E-BDD5-E1A07A40863C}">
      <dgm:prSet/>
      <dgm:spPr/>
      <dgm:t>
        <a:bodyPr/>
        <a:lstStyle/>
        <a:p>
          <a:endParaRPr lang="en-US"/>
        </a:p>
      </dgm:t>
    </dgm:pt>
    <dgm:pt modelId="{F460D6EA-8E87-4D59-940C-D73E4CBFF8EB}" type="sibTrans" cxnId="{0F88BA83-31AB-465E-BDD5-E1A07A40863C}">
      <dgm:prSet/>
      <dgm:spPr/>
      <dgm:t>
        <a:bodyPr/>
        <a:lstStyle/>
        <a:p>
          <a:endParaRPr lang="en-US"/>
        </a:p>
      </dgm:t>
    </dgm:pt>
    <dgm:pt modelId="{9369110F-E713-4ED3-8144-7AAF7ECD603D}" type="pres">
      <dgm:prSet presAssocID="{7187E0DC-8F2D-4DF1-BAB3-71FDC2096112}" presName="Name0" presStyleCnt="0">
        <dgm:presLayoutVars>
          <dgm:dir/>
          <dgm:resizeHandles val="exact"/>
        </dgm:presLayoutVars>
      </dgm:prSet>
      <dgm:spPr/>
    </dgm:pt>
    <dgm:pt modelId="{A2104224-7D8E-4F46-90F3-1E4DC838E367}" type="pres">
      <dgm:prSet presAssocID="{03771120-19BA-4C58-A0F9-E4AF44784A13}" presName="node" presStyleLbl="node1" presStyleIdx="0" presStyleCnt="3">
        <dgm:presLayoutVars>
          <dgm:bulletEnabled val="1"/>
        </dgm:presLayoutVars>
      </dgm:prSet>
      <dgm:spPr/>
    </dgm:pt>
    <dgm:pt modelId="{EA3DB6E1-13BB-47C5-8DC1-E4E96DD3361F}" type="pres">
      <dgm:prSet presAssocID="{E2BF61BF-42DE-4689-A9C7-FF11662EF487}" presName="sibTrans" presStyleLbl="sibTrans2D1" presStyleIdx="0" presStyleCnt="2"/>
      <dgm:spPr/>
    </dgm:pt>
    <dgm:pt modelId="{7D5D2E7F-31A7-4524-AEDA-E7B585FFB84B}" type="pres">
      <dgm:prSet presAssocID="{E2BF61BF-42DE-4689-A9C7-FF11662EF487}" presName="connectorText" presStyleLbl="sibTrans2D1" presStyleIdx="0" presStyleCnt="2"/>
      <dgm:spPr/>
    </dgm:pt>
    <dgm:pt modelId="{2629C087-65AB-4B8B-AB53-00196B147BA5}" type="pres">
      <dgm:prSet presAssocID="{F92BD554-69B5-4467-807C-367DBFADA041}" presName="node" presStyleLbl="node1" presStyleIdx="1" presStyleCnt="3">
        <dgm:presLayoutVars>
          <dgm:bulletEnabled val="1"/>
        </dgm:presLayoutVars>
      </dgm:prSet>
      <dgm:spPr/>
    </dgm:pt>
    <dgm:pt modelId="{2E7C9B41-AA41-4DB8-ABBA-17E0B5F17D15}" type="pres">
      <dgm:prSet presAssocID="{44246FA4-1D9D-4860-B585-A69B93C7837E}" presName="sibTrans" presStyleLbl="sibTrans2D1" presStyleIdx="1" presStyleCnt="2"/>
      <dgm:spPr/>
    </dgm:pt>
    <dgm:pt modelId="{F4BA1DEB-7A7C-4092-88EC-11E9567D8937}" type="pres">
      <dgm:prSet presAssocID="{44246FA4-1D9D-4860-B585-A69B93C7837E}" presName="connectorText" presStyleLbl="sibTrans2D1" presStyleIdx="1" presStyleCnt="2"/>
      <dgm:spPr/>
    </dgm:pt>
    <dgm:pt modelId="{FA22D601-B2F7-4AED-AB40-9EE6ACCA5F31}" type="pres">
      <dgm:prSet presAssocID="{40C2CC5F-D91C-4BF9-9E57-8090EF6345AA}" presName="node" presStyleLbl="node1" presStyleIdx="2" presStyleCnt="3">
        <dgm:presLayoutVars>
          <dgm:bulletEnabled val="1"/>
        </dgm:presLayoutVars>
      </dgm:prSet>
      <dgm:spPr/>
    </dgm:pt>
  </dgm:ptLst>
  <dgm:cxnLst>
    <dgm:cxn modelId="{0F88BA83-31AB-465E-BDD5-E1A07A40863C}" srcId="{7187E0DC-8F2D-4DF1-BAB3-71FDC2096112}" destId="{40C2CC5F-D91C-4BF9-9E57-8090EF6345AA}" srcOrd="2" destOrd="0" parTransId="{10321B3B-CE5E-40AC-8375-21F1FDD3EF94}" sibTransId="{F460D6EA-8E87-4D59-940C-D73E4CBFF8EB}"/>
    <dgm:cxn modelId="{32427984-8C39-4864-89C0-124B07E170D3}" srcId="{7187E0DC-8F2D-4DF1-BAB3-71FDC2096112}" destId="{03771120-19BA-4C58-A0F9-E4AF44784A13}" srcOrd="0" destOrd="0" parTransId="{7A23D059-37BD-40EA-9E67-8E2DACF676AF}" sibTransId="{E2BF61BF-42DE-4689-A9C7-FF11662EF487}"/>
    <dgm:cxn modelId="{2EB4379D-124B-49D8-940D-C8A5D8AFF62E}" type="presOf" srcId="{F92BD554-69B5-4467-807C-367DBFADA041}" destId="{2629C087-65AB-4B8B-AB53-00196B147BA5}" srcOrd="0" destOrd="0" presId="urn:microsoft.com/office/officeart/2005/8/layout/process1"/>
    <dgm:cxn modelId="{104BC1B8-1595-4275-8447-494E11F5B25D}" type="presOf" srcId="{03771120-19BA-4C58-A0F9-E4AF44784A13}" destId="{A2104224-7D8E-4F46-90F3-1E4DC838E367}" srcOrd="0" destOrd="0" presId="urn:microsoft.com/office/officeart/2005/8/layout/process1"/>
    <dgm:cxn modelId="{D4118BF5-A592-4BD5-A97A-A290B70DD60C}" type="presOf" srcId="{44246FA4-1D9D-4860-B585-A69B93C7837E}" destId="{F4BA1DEB-7A7C-4092-88EC-11E9567D8937}" srcOrd="1" destOrd="0" presId="urn:microsoft.com/office/officeart/2005/8/layout/process1"/>
    <dgm:cxn modelId="{953B266A-9B1F-4DC4-A4E2-17F018C38879}" srcId="{7187E0DC-8F2D-4DF1-BAB3-71FDC2096112}" destId="{F92BD554-69B5-4467-807C-367DBFADA041}" srcOrd="1" destOrd="0" parTransId="{B37D6B1C-C76D-43BE-A405-85B241984707}" sibTransId="{44246FA4-1D9D-4860-B585-A69B93C7837E}"/>
    <dgm:cxn modelId="{ABC252E0-32EE-42A1-A4B0-861B6DD168AC}" type="presOf" srcId="{44246FA4-1D9D-4860-B585-A69B93C7837E}" destId="{2E7C9B41-AA41-4DB8-ABBA-17E0B5F17D15}" srcOrd="0" destOrd="0" presId="urn:microsoft.com/office/officeart/2005/8/layout/process1"/>
    <dgm:cxn modelId="{995D4D03-BB7A-49D3-9B58-9C033FCC622D}" type="presOf" srcId="{E2BF61BF-42DE-4689-A9C7-FF11662EF487}" destId="{7D5D2E7F-31A7-4524-AEDA-E7B585FFB84B}" srcOrd="1" destOrd="0" presId="urn:microsoft.com/office/officeart/2005/8/layout/process1"/>
    <dgm:cxn modelId="{88B9BC98-A3DD-4A58-805A-FFACCA2FE43D}" type="presOf" srcId="{7187E0DC-8F2D-4DF1-BAB3-71FDC2096112}" destId="{9369110F-E713-4ED3-8144-7AAF7ECD603D}" srcOrd="0" destOrd="0" presId="urn:microsoft.com/office/officeart/2005/8/layout/process1"/>
    <dgm:cxn modelId="{31DAFA36-1C51-4067-B8AA-CC0FBB555897}" type="presOf" srcId="{E2BF61BF-42DE-4689-A9C7-FF11662EF487}" destId="{EA3DB6E1-13BB-47C5-8DC1-E4E96DD3361F}" srcOrd="0" destOrd="0" presId="urn:microsoft.com/office/officeart/2005/8/layout/process1"/>
    <dgm:cxn modelId="{BEC327D2-D5FA-4395-A406-CD4E060286F7}" type="presOf" srcId="{40C2CC5F-D91C-4BF9-9E57-8090EF6345AA}" destId="{FA22D601-B2F7-4AED-AB40-9EE6ACCA5F31}" srcOrd="0" destOrd="0" presId="urn:microsoft.com/office/officeart/2005/8/layout/process1"/>
    <dgm:cxn modelId="{6A2E4E48-829C-4656-BCE2-2521A64BDCBE}" type="presParOf" srcId="{9369110F-E713-4ED3-8144-7AAF7ECD603D}" destId="{A2104224-7D8E-4F46-90F3-1E4DC838E367}" srcOrd="0" destOrd="0" presId="urn:microsoft.com/office/officeart/2005/8/layout/process1"/>
    <dgm:cxn modelId="{48DB8D23-1CC2-42F4-B9BC-9773B3FF756F}" type="presParOf" srcId="{9369110F-E713-4ED3-8144-7AAF7ECD603D}" destId="{EA3DB6E1-13BB-47C5-8DC1-E4E96DD3361F}" srcOrd="1" destOrd="0" presId="urn:microsoft.com/office/officeart/2005/8/layout/process1"/>
    <dgm:cxn modelId="{02B86F70-442F-4DC6-858C-83E1DCFAC021}" type="presParOf" srcId="{EA3DB6E1-13BB-47C5-8DC1-E4E96DD3361F}" destId="{7D5D2E7F-31A7-4524-AEDA-E7B585FFB84B}" srcOrd="0" destOrd="0" presId="urn:microsoft.com/office/officeart/2005/8/layout/process1"/>
    <dgm:cxn modelId="{8C5417EF-E7D6-421F-A23B-26AA6E097FF7}" type="presParOf" srcId="{9369110F-E713-4ED3-8144-7AAF7ECD603D}" destId="{2629C087-65AB-4B8B-AB53-00196B147BA5}" srcOrd="2" destOrd="0" presId="urn:microsoft.com/office/officeart/2005/8/layout/process1"/>
    <dgm:cxn modelId="{0C04D735-2BA9-4F2E-8887-92EC394D54EC}" type="presParOf" srcId="{9369110F-E713-4ED3-8144-7AAF7ECD603D}" destId="{2E7C9B41-AA41-4DB8-ABBA-17E0B5F17D15}" srcOrd="3" destOrd="0" presId="urn:microsoft.com/office/officeart/2005/8/layout/process1"/>
    <dgm:cxn modelId="{60D479E5-C644-4268-8262-9E173D03D5C8}" type="presParOf" srcId="{2E7C9B41-AA41-4DB8-ABBA-17E0B5F17D15}" destId="{F4BA1DEB-7A7C-4092-88EC-11E9567D8937}" srcOrd="0" destOrd="0" presId="urn:microsoft.com/office/officeart/2005/8/layout/process1"/>
    <dgm:cxn modelId="{353DC3B9-4592-4C7C-B542-409281369337}" type="presParOf" srcId="{9369110F-E713-4ED3-8144-7AAF7ECD603D}" destId="{FA22D601-B2F7-4AED-AB40-9EE6ACCA5F31}" srcOrd="4"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2104224-7D8E-4F46-90F3-1E4DC838E367}">
      <dsp:nvSpPr>
        <dsp:cNvPr id="0" name=""/>
        <dsp:cNvSpPr/>
      </dsp:nvSpPr>
      <dsp:spPr>
        <a:xfrm>
          <a:off x="5357" y="1551582"/>
          <a:ext cx="1601390" cy="96083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Data uploading</a:t>
          </a:r>
        </a:p>
      </dsp:txBody>
      <dsp:txXfrm>
        <a:off x="33499" y="1579724"/>
        <a:ext cx="1545106" cy="904550"/>
      </dsp:txXfrm>
    </dsp:sp>
    <dsp:sp modelId="{EA3DB6E1-13BB-47C5-8DC1-E4E96DD3361F}">
      <dsp:nvSpPr>
        <dsp:cNvPr id="0" name=""/>
        <dsp:cNvSpPr/>
      </dsp:nvSpPr>
      <dsp:spPr>
        <a:xfrm>
          <a:off x="1766887" y="1833427"/>
          <a:ext cx="339494" cy="39714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a:off x="1766887" y="1912856"/>
        <a:ext cx="237646" cy="238286"/>
      </dsp:txXfrm>
    </dsp:sp>
    <dsp:sp modelId="{2629C087-65AB-4B8B-AB53-00196B147BA5}">
      <dsp:nvSpPr>
        <dsp:cNvPr id="0" name=""/>
        <dsp:cNvSpPr/>
      </dsp:nvSpPr>
      <dsp:spPr>
        <a:xfrm>
          <a:off x="2247304" y="1551582"/>
          <a:ext cx="1601390" cy="96083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Data normalization</a:t>
          </a:r>
        </a:p>
      </dsp:txBody>
      <dsp:txXfrm>
        <a:off x="2275446" y="1579724"/>
        <a:ext cx="1545106" cy="904550"/>
      </dsp:txXfrm>
    </dsp:sp>
    <dsp:sp modelId="{2E7C9B41-AA41-4DB8-ABBA-17E0B5F17D15}">
      <dsp:nvSpPr>
        <dsp:cNvPr id="0" name=""/>
        <dsp:cNvSpPr/>
      </dsp:nvSpPr>
      <dsp:spPr>
        <a:xfrm>
          <a:off x="4008834" y="1833427"/>
          <a:ext cx="339494" cy="39714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a:off x="4008834" y="1912856"/>
        <a:ext cx="237646" cy="238286"/>
      </dsp:txXfrm>
    </dsp:sp>
    <dsp:sp modelId="{FA22D601-B2F7-4AED-AB40-9EE6ACCA5F31}">
      <dsp:nvSpPr>
        <dsp:cNvPr id="0" name=""/>
        <dsp:cNvSpPr/>
      </dsp:nvSpPr>
      <dsp:spPr>
        <a:xfrm>
          <a:off x="4489251" y="1551582"/>
          <a:ext cx="1601390" cy="96083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Univariate analysis</a:t>
          </a:r>
        </a:p>
      </dsp:txBody>
      <dsp:txXfrm>
        <a:off x="4517393" y="1579724"/>
        <a:ext cx="1545106" cy="904550"/>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E2516C1-50CA-46D5-9A0D-CBFAB170A6E0}" type="datetimeFigureOut">
              <a:rPr lang="en-US" smtClean="0"/>
              <a:t>9/21/2016</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8605EA4-99A9-4A58-AD3F-AEA1D7998782}" type="slidenum">
              <a:rPr lang="en-US" smtClean="0"/>
              <a:t>‹#›</a:t>
            </a:fld>
            <a:endParaRPr lang="en-US"/>
          </a:p>
        </p:txBody>
      </p:sp>
    </p:spTree>
    <p:extLst>
      <p:ext uri="{BB962C8B-B14F-4D97-AF65-F5344CB8AC3E}">
        <p14:creationId xmlns:p14="http://schemas.microsoft.com/office/powerpoint/2010/main" val="6195722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Know</a:t>
            </a:r>
            <a:r>
              <a:rPr lang="en-US" baseline="0" dirty="0"/>
              <a:t> three, know the fourth.</a:t>
            </a:r>
            <a:endParaRPr lang="en-US" dirty="0"/>
          </a:p>
        </p:txBody>
      </p:sp>
      <p:sp>
        <p:nvSpPr>
          <p:cNvPr id="4" name="Slide Number Placeholder 3"/>
          <p:cNvSpPr>
            <a:spLocks noGrp="1"/>
          </p:cNvSpPr>
          <p:nvPr>
            <p:ph type="sldNum" sz="quarter" idx="10"/>
          </p:nvPr>
        </p:nvSpPr>
        <p:spPr/>
        <p:txBody>
          <a:bodyPr/>
          <a:lstStyle/>
          <a:p>
            <a:fld id="{A8605EA4-99A9-4A58-AD3F-AEA1D7998782}" type="slidenum">
              <a:rPr lang="en-US" smtClean="0"/>
              <a:t>5</a:t>
            </a:fld>
            <a:endParaRPr lang="en-US"/>
          </a:p>
        </p:txBody>
      </p:sp>
    </p:spTree>
    <p:extLst>
      <p:ext uri="{BB962C8B-B14F-4D97-AF65-F5344CB8AC3E}">
        <p14:creationId xmlns:p14="http://schemas.microsoft.com/office/powerpoint/2010/main" val="24379648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Experimental:</a:t>
            </a:r>
            <a:r>
              <a:rPr lang="en-US" baseline="0" dirty="0"/>
              <a:t> categorical outcome.</a:t>
            </a:r>
          </a:p>
          <a:p>
            <a:r>
              <a:rPr lang="en-US" baseline="0" dirty="0"/>
              <a:t>Observational: continues outcome.</a:t>
            </a:r>
          </a:p>
        </p:txBody>
      </p:sp>
      <p:sp>
        <p:nvSpPr>
          <p:cNvPr id="4" name="Slide Number Placeholder 3"/>
          <p:cNvSpPr>
            <a:spLocks noGrp="1"/>
          </p:cNvSpPr>
          <p:nvPr>
            <p:ph type="sldNum" sz="quarter" idx="10"/>
          </p:nvPr>
        </p:nvSpPr>
        <p:spPr/>
        <p:txBody>
          <a:bodyPr/>
          <a:lstStyle/>
          <a:p>
            <a:fld id="{A8605EA4-99A9-4A58-AD3F-AEA1D7998782}" type="slidenum">
              <a:rPr lang="en-US" smtClean="0"/>
              <a:t>26</a:t>
            </a:fld>
            <a:endParaRPr lang="en-US"/>
          </a:p>
        </p:txBody>
      </p:sp>
    </p:spTree>
    <p:extLst>
      <p:ext uri="{BB962C8B-B14F-4D97-AF65-F5344CB8AC3E}">
        <p14:creationId xmlns:p14="http://schemas.microsoft.com/office/powerpoint/2010/main" val="28067978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Why hypothesis is</a:t>
            </a:r>
            <a:r>
              <a:rPr lang="en-US" altLang="zh-CN" baseline="0" dirty="0"/>
              <a:t> null? Might be verifiability and falsifiability.</a:t>
            </a:r>
            <a:endParaRPr lang="en-US" dirty="0"/>
          </a:p>
        </p:txBody>
      </p:sp>
      <p:sp>
        <p:nvSpPr>
          <p:cNvPr id="4" name="Slide Number Placeholder 3"/>
          <p:cNvSpPr>
            <a:spLocks noGrp="1"/>
          </p:cNvSpPr>
          <p:nvPr>
            <p:ph type="sldNum" sz="quarter" idx="10"/>
          </p:nvPr>
        </p:nvSpPr>
        <p:spPr/>
        <p:txBody>
          <a:bodyPr/>
          <a:lstStyle/>
          <a:p>
            <a:fld id="{A8605EA4-99A9-4A58-AD3F-AEA1D7998782}" type="slidenum">
              <a:rPr lang="en-US" smtClean="0"/>
              <a:t>27</a:t>
            </a:fld>
            <a:endParaRPr lang="en-US"/>
          </a:p>
        </p:txBody>
      </p:sp>
    </p:spTree>
    <p:extLst>
      <p:ext uri="{BB962C8B-B14F-4D97-AF65-F5344CB8AC3E}">
        <p14:creationId xmlns:p14="http://schemas.microsoft.com/office/powerpoint/2010/main" val="8366046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 should confirm</a:t>
            </a:r>
            <a:r>
              <a:rPr lang="en-US" baseline="0" dirty="0"/>
              <a:t> the conclusion we made with multiple following experiments.</a:t>
            </a:r>
            <a:endParaRPr lang="en-US" dirty="0"/>
          </a:p>
        </p:txBody>
      </p:sp>
      <p:sp>
        <p:nvSpPr>
          <p:cNvPr id="4" name="Slide Number Placeholder 3"/>
          <p:cNvSpPr>
            <a:spLocks noGrp="1"/>
          </p:cNvSpPr>
          <p:nvPr>
            <p:ph type="sldNum" sz="quarter" idx="10"/>
          </p:nvPr>
        </p:nvSpPr>
        <p:spPr/>
        <p:txBody>
          <a:bodyPr/>
          <a:lstStyle/>
          <a:p>
            <a:fld id="{A8605EA4-99A9-4A58-AD3F-AEA1D7998782}" type="slidenum">
              <a:rPr lang="en-US" smtClean="0"/>
              <a:t>29</a:t>
            </a:fld>
            <a:endParaRPr lang="en-US"/>
          </a:p>
        </p:txBody>
      </p:sp>
    </p:spTree>
    <p:extLst>
      <p:ext uri="{BB962C8B-B14F-4D97-AF65-F5344CB8AC3E}">
        <p14:creationId xmlns:p14="http://schemas.microsoft.com/office/powerpoint/2010/main" val="5775485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Nonparametric</a:t>
            </a:r>
            <a:r>
              <a:rPr lang="en-US" sz="1200" b="0" i="0" kern="1200" dirty="0">
                <a:solidFill>
                  <a:schemeClr val="tx1"/>
                </a:solidFill>
                <a:effectLst/>
                <a:latin typeface="+mn-lt"/>
                <a:ea typeface="+mn-ea"/>
                <a:cs typeface="+mn-cs"/>
              </a:rPr>
              <a:t> tests are also called distribution-free tests because they don't assume that your data follow a specific distribution. </a:t>
            </a:r>
            <a:endParaRPr lang="en-US" dirty="0"/>
          </a:p>
        </p:txBody>
      </p:sp>
      <p:sp>
        <p:nvSpPr>
          <p:cNvPr id="4" name="Slide Number Placeholder 3"/>
          <p:cNvSpPr>
            <a:spLocks noGrp="1"/>
          </p:cNvSpPr>
          <p:nvPr>
            <p:ph type="sldNum" sz="quarter" idx="10"/>
          </p:nvPr>
        </p:nvSpPr>
        <p:spPr/>
        <p:txBody>
          <a:bodyPr/>
          <a:lstStyle/>
          <a:p>
            <a:fld id="{A8605EA4-99A9-4A58-AD3F-AEA1D7998782}" type="slidenum">
              <a:rPr lang="en-US" smtClean="0"/>
              <a:t>30</a:t>
            </a:fld>
            <a:endParaRPr lang="en-US"/>
          </a:p>
        </p:txBody>
      </p:sp>
    </p:spTree>
    <p:extLst>
      <p:ext uri="{BB962C8B-B14F-4D97-AF65-F5344CB8AC3E}">
        <p14:creationId xmlns:p14="http://schemas.microsoft.com/office/powerpoint/2010/main" val="38295746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605EA4-99A9-4A58-AD3F-AEA1D7998782}" type="slidenum">
              <a:rPr lang="en-US" smtClean="0"/>
              <a:t>32</a:t>
            </a:fld>
            <a:endParaRPr lang="en-US"/>
          </a:p>
        </p:txBody>
      </p:sp>
    </p:spTree>
    <p:extLst>
      <p:ext uri="{BB962C8B-B14F-4D97-AF65-F5344CB8AC3E}">
        <p14:creationId xmlns:p14="http://schemas.microsoft.com/office/powerpoint/2010/main" val="6040967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605EA4-99A9-4A58-AD3F-AEA1D7998782}" type="slidenum">
              <a:rPr lang="en-US" smtClean="0"/>
              <a:t>33</a:t>
            </a:fld>
            <a:endParaRPr lang="en-US"/>
          </a:p>
        </p:txBody>
      </p:sp>
    </p:spTree>
    <p:extLst>
      <p:ext uri="{BB962C8B-B14F-4D97-AF65-F5344CB8AC3E}">
        <p14:creationId xmlns:p14="http://schemas.microsoft.com/office/powerpoint/2010/main" val="9478577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605EA4-99A9-4A58-AD3F-AEA1D7998782}" type="slidenum">
              <a:rPr lang="en-US" smtClean="0"/>
              <a:t>34</a:t>
            </a:fld>
            <a:endParaRPr lang="en-US"/>
          </a:p>
        </p:txBody>
      </p:sp>
    </p:spTree>
    <p:extLst>
      <p:ext uri="{BB962C8B-B14F-4D97-AF65-F5344CB8AC3E}">
        <p14:creationId xmlns:p14="http://schemas.microsoft.com/office/powerpoint/2010/main" val="16588819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 Bonferroni</a:t>
            </a:r>
            <a:r>
              <a:rPr lang="en-US" baseline="0" dirty="0"/>
              <a:t> correction.</a:t>
            </a:r>
          </a:p>
          <a:p>
            <a:r>
              <a:rPr lang="en-US" baseline="0" dirty="0"/>
              <a:t>The error rate for each test is 5 percent. What about the error rate for 5 tests? </a:t>
            </a:r>
            <a:endParaRPr lang="en-US" dirty="0"/>
          </a:p>
        </p:txBody>
      </p:sp>
      <p:sp>
        <p:nvSpPr>
          <p:cNvPr id="4" name="Slide Number Placeholder 3"/>
          <p:cNvSpPr>
            <a:spLocks noGrp="1"/>
          </p:cNvSpPr>
          <p:nvPr>
            <p:ph type="sldNum" sz="quarter" idx="10"/>
          </p:nvPr>
        </p:nvSpPr>
        <p:spPr/>
        <p:txBody>
          <a:bodyPr/>
          <a:lstStyle/>
          <a:p>
            <a:fld id="{A8605EA4-99A9-4A58-AD3F-AEA1D7998782}" type="slidenum">
              <a:rPr lang="en-US" smtClean="0"/>
              <a:t>36</a:t>
            </a:fld>
            <a:endParaRPr lang="en-US"/>
          </a:p>
        </p:txBody>
      </p:sp>
    </p:spTree>
    <p:extLst>
      <p:ext uri="{BB962C8B-B14F-4D97-AF65-F5344CB8AC3E}">
        <p14:creationId xmlns:p14="http://schemas.microsoft.com/office/powerpoint/2010/main" val="19182568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605EA4-99A9-4A58-AD3F-AEA1D7998782}" type="slidenum">
              <a:rPr lang="en-US" smtClean="0"/>
              <a:t>42</a:t>
            </a:fld>
            <a:endParaRPr lang="en-US"/>
          </a:p>
        </p:txBody>
      </p:sp>
    </p:spTree>
    <p:extLst>
      <p:ext uri="{BB962C8B-B14F-4D97-AF65-F5344CB8AC3E}">
        <p14:creationId xmlns:p14="http://schemas.microsoft.com/office/powerpoint/2010/main" val="40625949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605EA4-99A9-4A58-AD3F-AEA1D7998782}" type="slidenum">
              <a:rPr lang="en-US" smtClean="0"/>
              <a:t>43</a:t>
            </a:fld>
            <a:endParaRPr lang="en-US"/>
          </a:p>
        </p:txBody>
      </p:sp>
    </p:spTree>
    <p:extLst>
      <p:ext uri="{BB962C8B-B14F-4D97-AF65-F5344CB8AC3E}">
        <p14:creationId xmlns:p14="http://schemas.microsoft.com/office/powerpoint/2010/main" val="7442257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For example, imagine a very simple test of the hypothesis that substance A stops bacterial growth. Some Petri dishes are spread with a mixture of substance A and bacterial growth medium, and others are spread with a mixture of inert substance B and bacterial growth medium. Bacteria are spread on all the Petri dishes, and one day later, the plates are examined to see which fostered the growth of bacterial colonies and which did not. </a:t>
            </a:r>
          </a:p>
          <a:p>
            <a:endParaRPr lang="en-US" dirty="0"/>
          </a:p>
        </p:txBody>
      </p:sp>
      <p:sp>
        <p:nvSpPr>
          <p:cNvPr id="4" name="Slide Number Placeholder 3"/>
          <p:cNvSpPr>
            <a:spLocks noGrp="1"/>
          </p:cNvSpPr>
          <p:nvPr>
            <p:ph type="sldNum" sz="quarter" idx="10"/>
          </p:nvPr>
        </p:nvSpPr>
        <p:spPr/>
        <p:txBody>
          <a:bodyPr/>
          <a:lstStyle/>
          <a:p>
            <a:fld id="{A8605EA4-99A9-4A58-AD3F-AEA1D7998782}" type="slidenum">
              <a:rPr lang="en-US" smtClean="0"/>
              <a:t>7</a:t>
            </a:fld>
            <a:endParaRPr lang="en-US"/>
          </a:p>
        </p:txBody>
      </p:sp>
    </p:spTree>
    <p:extLst>
      <p:ext uri="{BB962C8B-B14F-4D97-AF65-F5344CB8AC3E}">
        <p14:creationId xmlns:p14="http://schemas.microsoft.com/office/powerpoint/2010/main" val="111437839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605EA4-99A9-4A58-AD3F-AEA1D7998782}" type="slidenum">
              <a:rPr lang="en-US" smtClean="0"/>
              <a:t>44</a:t>
            </a:fld>
            <a:endParaRPr lang="en-US"/>
          </a:p>
        </p:txBody>
      </p:sp>
    </p:spTree>
    <p:extLst>
      <p:ext uri="{BB962C8B-B14F-4D97-AF65-F5344CB8AC3E}">
        <p14:creationId xmlns:p14="http://schemas.microsoft.com/office/powerpoint/2010/main" val="120403526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605EA4-99A9-4A58-AD3F-AEA1D7998782}" type="slidenum">
              <a:rPr lang="en-US" smtClean="0"/>
              <a:t>45</a:t>
            </a:fld>
            <a:endParaRPr lang="en-US"/>
          </a:p>
        </p:txBody>
      </p:sp>
    </p:spTree>
    <p:extLst>
      <p:ext uri="{BB962C8B-B14F-4D97-AF65-F5344CB8AC3E}">
        <p14:creationId xmlns:p14="http://schemas.microsoft.com/office/powerpoint/2010/main" val="38292295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605EA4-99A9-4A58-AD3F-AEA1D7998782}" type="slidenum">
              <a:rPr lang="en-US" smtClean="0"/>
              <a:t>46</a:t>
            </a:fld>
            <a:endParaRPr lang="en-US"/>
          </a:p>
        </p:txBody>
      </p:sp>
    </p:spTree>
    <p:extLst>
      <p:ext uri="{BB962C8B-B14F-4D97-AF65-F5344CB8AC3E}">
        <p14:creationId xmlns:p14="http://schemas.microsoft.com/office/powerpoint/2010/main" val="24911642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605EA4-99A9-4A58-AD3F-AEA1D7998782}" type="slidenum">
              <a:rPr lang="en-US" smtClean="0"/>
              <a:t>47</a:t>
            </a:fld>
            <a:endParaRPr lang="en-US"/>
          </a:p>
        </p:txBody>
      </p:sp>
    </p:spTree>
    <p:extLst>
      <p:ext uri="{BB962C8B-B14F-4D97-AF65-F5344CB8AC3E}">
        <p14:creationId xmlns:p14="http://schemas.microsoft.com/office/powerpoint/2010/main" val="6876519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605EA4-99A9-4A58-AD3F-AEA1D7998782}" type="slidenum">
              <a:rPr lang="en-US" smtClean="0"/>
              <a:t>48</a:t>
            </a:fld>
            <a:endParaRPr lang="en-US"/>
          </a:p>
        </p:txBody>
      </p:sp>
    </p:spTree>
    <p:extLst>
      <p:ext uri="{BB962C8B-B14F-4D97-AF65-F5344CB8AC3E}">
        <p14:creationId xmlns:p14="http://schemas.microsoft.com/office/powerpoint/2010/main" val="93553759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605EA4-99A9-4A58-AD3F-AEA1D7998782}" type="slidenum">
              <a:rPr lang="en-US" smtClean="0"/>
              <a:t>49</a:t>
            </a:fld>
            <a:endParaRPr lang="en-US"/>
          </a:p>
        </p:txBody>
      </p:sp>
    </p:spTree>
    <p:extLst>
      <p:ext uri="{BB962C8B-B14F-4D97-AF65-F5344CB8AC3E}">
        <p14:creationId xmlns:p14="http://schemas.microsoft.com/office/powerpoint/2010/main" val="151690696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605EA4-99A9-4A58-AD3F-AEA1D7998782}" type="slidenum">
              <a:rPr lang="en-US" smtClean="0"/>
              <a:t>50</a:t>
            </a:fld>
            <a:endParaRPr lang="en-US"/>
          </a:p>
        </p:txBody>
      </p:sp>
    </p:spTree>
    <p:extLst>
      <p:ext uri="{BB962C8B-B14F-4D97-AF65-F5344CB8AC3E}">
        <p14:creationId xmlns:p14="http://schemas.microsoft.com/office/powerpoint/2010/main" val="60142954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605EA4-99A9-4A58-AD3F-AEA1D7998782}" type="slidenum">
              <a:rPr lang="en-US" smtClean="0"/>
              <a:t>51</a:t>
            </a:fld>
            <a:endParaRPr lang="en-US"/>
          </a:p>
        </p:txBody>
      </p:sp>
    </p:spTree>
    <p:extLst>
      <p:ext uri="{BB962C8B-B14F-4D97-AF65-F5344CB8AC3E}">
        <p14:creationId xmlns:p14="http://schemas.microsoft.com/office/powerpoint/2010/main" val="297844739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605EA4-99A9-4A58-AD3F-AEA1D7998782}" type="slidenum">
              <a:rPr lang="en-US" smtClean="0"/>
              <a:t>52</a:t>
            </a:fld>
            <a:endParaRPr lang="en-US"/>
          </a:p>
        </p:txBody>
      </p:sp>
    </p:spTree>
    <p:extLst>
      <p:ext uri="{BB962C8B-B14F-4D97-AF65-F5344CB8AC3E}">
        <p14:creationId xmlns:p14="http://schemas.microsoft.com/office/powerpoint/2010/main" val="318560417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605EA4-99A9-4A58-AD3F-AEA1D7998782}" type="slidenum">
              <a:rPr lang="en-US" smtClean="0"/>
              <a:t>53</a:t>
            </a:fld>
            <a:endParaRPr lang="en-US"/>
          </a:p>
        </p:txBody>
      </p:sp>
    </p:spTree>
    <p:extLst>
      <p:ext uri="{BB962C8B-B14F-4D97-AF65-F5344CB8AC3E}">
        <p14:creationId xmlns:p14="http://schemas.microsoft.com/office/powerpoint/2010/main" val="27094655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Sometimes when the</a:t>
            </a:r>
            <a:r>
              <a:rPr lang="en-US" baseline="0" dirty="0"/>
              <a:t> dose is larger the effect is larger. Sometimes the effect will decrease after a certain amount of does. So we better add a moderate level.</a:t>
            </a:r>
            <a:endParaRPr lang="en-US" dirty="0"/>
          </a:p>
        </p:txBody>
      </p:sp>
      <p:sp>
        <p:nvSpPr>
          <p:cNvPr id="4" name="Slide Number Placeholder 3"/>
          <p:cNvSpPr>
            <a:spLocks noGrp="1"/>
          </p:cNvSpPr>
          <p:nvPr>
            <p:ph type="sldNum" sz="quarter" idx="10"/>
          </p:nvPr>
        </p:nvSpPr>
        <p:spPr/>
        <p:txBody>
          <a:bodyPr/>
          <a:lstStyle/>
          <a:p>
            <a:fld id="{A8605EA4-99A9-4A58-AD3F-AEA1D7998782}" type="slidenum">
              <a:rPr lang="en-US" smtClean="0"/>
              <a:t>8</a:t>
            </a:fld>
            <a:endParaRPr lang="en-US"/>
          </a:p>
        </p:txBody>
      </p:sp>
    </p:spTree>
    <p:extLst>
      <p:ext uri="{BB962C8B-B14F-4D97-AF65-F5344CB8AC3E}">
        <p14:creationId xmlns:p14="http://schemas.microsoft.com/office/powerpoint/2010/main" val="293261852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605EA4-99A9-4A58-AD3F-AEA1D7998782}" type="slidenum">
              <a:rPr lang="en-US" smtClean="0"/>
              <a:t>54</a:t>
            </a:fld>
            <a:endParaRPr lang="en-US"/>
          </a:p>
        </p:txBody>
      </p:sp>
    </p:spTree>
    <p:extLst>
      <p:ext uri="{BB962C8B-B14F-4D97-AF65-F5344CB8AC3E}">
        <p14:creationId xmlns:p14="http://schemas.microsoft.com/office/powerpoint/2010/main" val="292757240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605EA4-99A9-4A58-AD3F-AEA1D7998782}" type="slidenum">
              <a:rPr lang="en-US" smtClean="0"/>
              <a:t>55</a:t>
            </a:fld>
            <a:endParaRPr lang="en-US"/>
          </a:p>
        </p:txBody>
      </p:sp>
    </p:spTree>
    <p:extLst>
      <p:ext uri="{BB962C8B-B14F-4D97-AF65-F5344CB8AC3E}">
        <p14:creationId xmlns:p14="http://schemas.microsoft.com/office/powerpoint/2010/main" val="57507219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3DD422-6333-495A-A5D2-6E6102115367}" type="slidenum">
              <a:rPr lang="en-US" smtClean="0"/>
              <a:t>73</a:t>
            </a:fld>
            <a:endParaRPr lang="en-US"/>
          </a:p>
        </p:txBody>
      </p:sp>
    </p:spTree>
    <p:extLst>
      <p:ext uri="{BB962C8B-B14F-4D97-AF65-F5344CB8AC3E}">
        <p14:creationId xmlns:p14="http://schemas.microsoft.com/office/powerpoint/2010/main" val="2038496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605EA4-99A9-4A58-AD3F-AEA1D7998782}" type="slidenum">
              <a:rPr lang="en-US" smtClean="0"/>
              <a:t>9</a:t>
            </a:fld>
            <a:endParaRPr lang="en-US"/>
          </a:p>
        </p:txBody>
      </p:sp>
    </p:spTree>
    <p:extLst>
      <p:ext uri="{BB962C8B-B14F-4D97-AF65-F5344CB8AC3E}">
        <p14:creationId xmlns:p14="http://schemas.microsoft.com/office/powerpoint/2010/main" val="4895007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0. Like Toxicological</a:t>
            </a:r>
            <a:r>
              <a:rPr lang="en-US" altLang="zh-CN" sz="1200" b="0" i="0" kern="1200" baseline="0" dirty="0">
                <a:solidFill>
                  <a:schemeClr val="tx1"/>
                </a:solidFill>
                <a:effectLst/>
                <a:latin typeface="+mn-lt"/>
                <a:ea typeface="+mn-ea"/>
                <a:cs typeface="+mn-cs"/>
              </a:rPr>
              <a:t> experiment.</a:t>
            </a:r>
            <a:endParaRPr lang="en-US"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3.</a:t>
            </a:r>
            <a:r>
              <a:rPr lang="en-US" sz="1200" b="0" i="0" kern="1200" dirty="0">
                <a:solidFill>
                  <a:schemeClr val="tx1"/>
                </a:solidFill>
                <a:effectLst/>
                <a:latin typeface="+mn-lt"/>
                <a:ea typeface="+mn-ea"/>
                <a:cs typeface="+mn-cs"/>
              </a:rPr>
              <a:t>Pilot studies represent a fundamental phase of the research process. The purpose of conducting a pilot study is to examine the feasibility of an approach that is intended to be used in a larger scale study.</a:t>
            </a:r>
            <a:endParaRPr lang="en-US" dirty="0"/>
          </a:p>
        </p:txBody>
      </p:sp>
      <p:sp>
        <p:nvSpPr>
          <p:cNvPr id="4" name="Slide Number Placeholder 3"/>
          <p:cNvSpPr>
            <a:spLocks noGrp="1"/>
          </p:cNvSpPr>
          <p:nvPr>
            <p:ph type="sldNum" sz="quarter" idx="10"/>
          </p:nvPr>
        </p:nvSpPr>
        <p:spPr/>
        <p:txBody>
          <a:bodyPr/>
          <a:lstStyle/>
          <a:p>
            <a:fld id="{A8605EA4-99A9-4A58-AD3F-AEA1D7998782}" type="slidenum">
              <a:rPr lang="en-US" smtClean="0"/>
              <a:t>10</a:t>
            </a:fld>
            <a:endParaRPr lang="en-US"/>
          </a:p>
        </p:txBody>
      </p:sp>
    </p:spTree>
    <p:extLst>
      <p:ext uri="{BB962C8B-B14F-4D97-AF65-F5344CB8AC3E}">
        <p14:creationId xmlns:p14="http://schemas.microsoft.com/office/powerpoint/2010/main" val="7492280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605EA4-99A9-4A58-AD3F-AEA1D7998782}" type="slidenum">
              <a:rPr lang="en-US" smtClean="0"/>
              <a:t>14</a:t>
            </a:fld>
            <a:endParaRPr lang="en-US"/>
          </a:p>
        </p:txBody>
      </p:sp>
    </p:spTree>
    <p:extLst>
      <p:ext uri="{BB962C8B-B14F-4D97-AF65-F5344CB8AC3E}">
        <p14:creationId xmlns:p14="http://schemas.microsoft.com/office/powerpoint/2010/main" val="1442926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Different</a:t>
            </a:r>
            <a:r>
              <a:rPr lang="en-US" baseline="0" dirty="0"/>
              <a:t> multivariate model has different number of parameters.</a:t>
            </a:r>
            <a:endParaRPr lang="en-US" dirty="0"/>
          </a:p>
        </p:txBody>
      </p:sp>
      <p:sp>
        <p:nvSpPr>
          <p:cNvPr id="4" name="Slide Number Placeholder 3"/>
          <p:cNvSpPr>
            <a:spLocks noGrp="1"/>
          </p:cNvSpPr>
          <p:nvPr>
            <p:ph type="sldNum" sz="quarter" idx="10"/>
          </p:nvPr>
        </p:nvSpPr>
        <p:spPr/>
        <p:txBody>
          <a:bodyPr/>
          <a:lstStyle/>
          <a:p>
            <a:fld id="{A8605EA4-99A9-4A58-AD3F-AEA1D7998782}" type="slidenum">
              <a:rPr lang="en-US" smtClean="0"/>
              <a:t>15</a:t>
            </a:fld>
            <a:endParaRPr lang="en-US"/>
          </a:p>
        </p:txBody>
      </p:sp>
    </p:spTree>
    <p:extLst>
      <p:ext uri="{BB962C8B-B14F-4D97-AF65-F5344CB8AC3E}">
        <p14:creationId xmlns:p14="http://schemas.microsoft.com/office/powerpoint/2010/main" val="41784780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Pilot studies represent a fundamental phase of the research process. The purpose of conducting a pilot study is to examine the feasibility of an approach that is intended to be used in a larger scale study.</a:t>
            </a:r>
            <a:endParaRPr lang="en-US" dirty="0"/>
          </a:p>
        </p:txBody>
      </p:sp>
      <p:sp>
        <p:nvSpPr>
          <p:cNvPr id="4" name="Slide Number Placeholder 3"/>
          <p:cNvSpPr>
            <a:spLocks noGrp="1"/>
          </p:cNvSpPr>
          <p:nvPr>
            <p:ph type="sldNum" sz="quarter" idx="10"/>
          </p:nvPr>
        </p:nvSpPr>
        <p:spPr/>
        <p:txBody>
          <a:bodyPr/>
          <a:lstStyle/>
          <a:p>
            <a:fld id="{A8605EA4-99A9-4A58-AD3F-AEA1D7998782}" type="slidenum">
              <a:rPr lang="en-US" smtClean="0"/>
              <a:t>18</a:t>
            </a:fld>
            <a:endParaRPr lang="en-US"/>
          </a:p>
        </p:txBody>
      </p:sp>
    </p:spTree>
    <p:extLst>
      <p:ext uri="{BB962C8B-B14F-4D97-AF65-F5344CB8AC3E}">
        <p14:creationId xmlns:p14="http://schemas.microsoft.com/office/powerpoint/2010/main" val="36473585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605EA4-99A9-4A58-AD3F-AEA1D7998782}" type="slidenum">
              <a:rPr lang="en-US" smtClean="0"/>
              <a:t>21</a:t>
            </a:fld>
            <a:endParaRPr lang="en-US"/>
          </a:p>
        </p:txBody>
      </p:sp>
    </p:spTree>
    <p:extLst>
      <p:ext uri="{BB962C8B-B14F-4D97-AF65-F5344CB8AC3E}">
        <p14:creationId xmlns:p14="http://schemas.microsoft.com/office/powerpoint/2010/main" val="28715424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543230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1" name="Rectangle 10"/>
          <p:cNvSpPr/>
          <p:nvPr userDrawn="1"/>
        </p:nvSpPr>
        <p:spPr>
          <a:xfrm flipH="1" flipV="1">
            <a:off x="304800" y="2008094"/>
            <a:ext cx="457200" cy="4545106"/>
          </a:xfrm>
          <a:prstGeom prst="rect">
            <a:avLst/>
          </a:prstGeom>
          <a:gradFill>
            <a:gsLst>
              <a:gs pos="47000">
                <a:srgbClr val="00CC00">
                  <a:alpha val="21000"/>
                </a:srgbClr>
              </a:gs>
              <a:gs pos="97000">
                <a:srgbClr val="00CC00">
                  <a:alpha val="63000"/>
                </a:srgbClr>
              </a:gs>
              <a:gs pos="100000">
                <a:srgbClr val="00CC00">
                  <a:alpha val="44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476566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Rectangle 6"/>
          <p:cNvSpPr/>
          <p:nvPr userDrawn="1"/>
        </p:nvSpPr>
        <p:spPr>
          <a:xfrm flipV="1">
            <a:off x="304800" y="2008094"/>
            <a:ext cx="457200" cy="4545106"/>
          </a:xfrm>
          <a:prstGeom prst="rect">
            <a:avLst/>
          </a:prstGeom>
          <a:gradFill>
            <a:gsLst>
              <a:gs pos="10000">
                <a:srgbClr val="FFC000">
                  <a:alpha val="25000"/>
                </a:srgbClr>
              </a:gs>
              <a:gs pos="47000">
                <a:srgbClr val="FFC000">
                  <a:alpha val="40000"/>
                </a:srgbClr>
              </a:gs>
              <a:gs pos="78000">
                <a:srgbClr val="FFC000">
                  <a:alpha val="65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772520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9" name="Rectangle 8"/>
          <p:cNvSpPr/>
          <p:nvPr userDrawn="1"/>
        </p:nvSpPr>
        <p:spPr>
          <a:xfrm>
            <a:off x="304800" y="2008094"/>
            <a:ext cx="457200" cy="4545106"/>
          </a:xfrm>
          <a:prstGeom prst="rect">
            <a:avLst/>
          </a:prstGeom>
          <a:gradFill flip="none" rotWithShape="1">
            <a:gsLst>
              <a:gs pos="26000">
                <a:srgbClr val="7AA0CC">
                  <a:alpha val="58000"/>
                </a:srgbClr>
              </a:gs>
              <a:gs pos="81000">
                <a:schemeClr val="accent1">
                  <a:lumMod val="0"/>
                  <a:alpha val="11000"/>
                </a:schemeClr>
              </a:gs>
            </a:gsLst>
            <a:lin ang="17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1322306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7391400" y="152400"/>
            <a:ext cx="1484086" cy="1458474"/>
          </a:xfrm>
          <a:prstGeom prst="rect">
            <a:avLst/>
          </a:prstGeom>
        </p:spPr>
      </p:pic>
      <p:grpSp>
        <p:nvGrpSpPr>
          <p:cNvPr id="25" name="Group 24"/>
          <p:cNvGrpSpPr/>
          <p:nvPr userDrawn="1"/>
        </p:nvGrpSpPr>
        <p:grpSpPr>
          <a:xfrm>
            <a:off x="76200" y="152400"/>
            <a:ext cx="914400" cy="914400"/>
            <a:chOff x="1828800" y="304800"/>
            <a:chExt cx="914400" cy="914400"/>
          </a:xfrm>
          <a:solidFill>
            <a:srgbClr val="25F808">
              <a:alpha val="48000"/>
            </a:srgbClr>
          </a:solidFill>
        </p:grpSpPr>
        <p:sp>
          <p:nvSpPr>
            <p:cNvPr id="11" name="Oval 10"/>
            <p:cNvSpPr/>
            <p:nvPr userDrawn="1"/>
          </p:nvSpPr>
          <p:spPr>
            <a:xfrm>
              <a:off x="1828800" y="304800"/>
              <a:ext cx="914400" cy="914400"/>
            </a:xfrm>
            <a:prstGeom prst="ellipse">
              <a:avLst/>
            </a:prstGeom>
            <a:grpFill/>
            <a:ln>
              <a:solidFill>
                <a:srgbClr val="00C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Box 17"/>
            <p:cNvSpPr txBox="1"/>
            <p:nvPr userDrawn="1"/>
          </p:nvSpPr>
          <p:spPr>
            <a:xfrm>
              <a:off x="1946031" y="609600"/>
              <a:ext cx="797169" cy="261610"/>
            </a:xfrm>
            <a:prstGeom prst="rect">
              <a:avLst/>
            </a:prstGeom>
            <a:noFill/>
          </p:spPr>
          <p:txBody>
            <a:bodyPr wrap="square" rtlCol="0">
              <a:spAutoFit/>
            </a:bodyPr>
            <a:lstStyle/>
            <a:p>
              <a:r>
                <a:rPr lang="en-US" sz="1100" dirty="0"/>
                <a:t>Biology</a:t>
              </a:r>
            </a:p>
          </p:txBody>
        </p:sp>
      </p:grpSp>
      <p:grpSp>
        <p:nvGrpSpPr>
          <p:cNvPr id="24" name="Group 23"/>
          <p:cNvGrpSpPr/>
          <p:nvPr userDrawn="1"/>
        </p:nvGrpSpPr>
        <p:grpSpPr>
          <a:xfrm>
            <a:off x="685800" y="381000"/>
            <a:ext cx="990600" cy="914400"/>
            <a:chOff x="152400" y="152400"/>
            <a:chExt cx="1430867" cy="1143000"/>
          </a:xfrm>
          <a:solidFill>
            <a:schemeClr val="accent1">
              <a:lumMod val="60000"/>
              <a:lumOff val="40000"/>
              <a:alpha val="44000"/>
            </a:schemeClr>
          </a:solidFill>
        </p:grpSpPr>
        <p:sp>
          <p:nvSpPr>
            <p:cNvPr id="9" name="Oval 8"/>
            <p:cNvSpPr/>
            <p:nvPr userDrawn="1"/>
          </p:nvSpPr>
          <p:spPr>
            <a:xfrm>
              <a:off x="152400" y="152400"/>
              <a:ext cx="1320800" cy="114300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TextBox 20"/>
            <p:cNvSpPr txBox="1"/>
            <p:nvPr userDrawn="1"/>
          </p:nvSpPr>
          <p:spPr>
            <a:xfrm>
              <a:off x="364066" y="568151"/>
              <a:ext cx="1219201" cy="346249"/>
            </a:xfrm>
            <a:prstGeom prst="rect">
              <a:avLst/>
            </a:prstGeom>
            <a:noFill/>
          </p:spPr>
          <p:txBody>
            <a:bodyPr wrap="square" rtlCol="0">
              <a:spAutoFit/>
            </a:bodyPr>
            <a:lstStyle/>
            <a:p>
              <a:r>
                <a:rPr lang="en-US" sz="1200" dirty="0"/>
                <a:t>Chemistry</a:t>
              </a:r>
              <a:endParaRPr lang="en-US" dirty="0"/>
            </a:p>
          </p:txBody>
        </p:sp>
      </p:grpSp>
      <p:grpSp>
        <p:nvGrpSpPr>
          <p:cNvPr id="23" name="Group 22"/>
          <p:cNvGrpSpPr/>
          <p:nvPr userDrawn="1"/>
        </p:nvGrpSpPr>
        <p:grpSpPr>
          <a:xfrm>
            <a:off x="76200" y="762000"/>
            <a:ext cx="968188" cy="914400"/>
            <a:chOff x="381000" y="1600200"/>
            <a:chExt cx="1371600" cy="1143000"/>
          </a:xfrm>
          <a:solidFill>
            <a:srgbClr val="FFC000">
              <a:alpha val="65000"/>
            </a:srgbClr>
          </a:solidFill>
        </p:grpSpPr>
        <p:sp>
          <p:nvSpPr>
            <p:cNvPr id="10" name="Oval 9"/>
            <p:cNvSpPr/>
            <p:nvPr userDrawn="1"/>
          </p:nvSpPr>
          <p:spPr>
            <a:xfrm>
              <a:off x="457200" y="1600200"/>
              <a:ext cx="1295400" cy="1143000"/>
            </a:xfrm>
            <a:prstGeom prst="ellipse">
              <a:avLst/>
            </a:prstGeom>
            <a:grpFill/>
            <a:ln>
              <a:solidFill>
                <a:srgbClr val="F075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Box 18"/>
            <p:cNvSpPr txBox="1"/>
            <p:nvPr userDrawn="1"/>
          </p:nvSpPr>
          <p:spPr>
            <a:xfrm>
              <a:off x="381000" y="2005340"/>
              <a:ext cx="1295400" cy="261610"/>
            </a:xfrm>
            <a:prstGeom prst="rect">
              <a:avLst/>
            </a:prstGeom>
            <a:noFill/>
          </p:spPr>
          <p:txBody>
            <a:bodyPr wrap="square" rtlCol="0">
              <a:spAutoFit/>
            </a:bodyPr>
            <a:lstStyle/>
            <a:p>
              <a:pPr algn="ctr"/>
              <a:r>
                <a:rPr lang="en-US" sz="1100" dirty="0"/>
                <a:t>Informatics</a:t>
              </a:r>
            </a:p>
          </p:txBody>
        </p:sp>
      </p:grpSp>
    </p:spTree>
    <p:extLst>
      <p:ext uri="{BB962C8B-B14F-4D97-AF65-F5344CB8AC3E}">
        <p14:creationId xmlns:p14="http://schemas.microsoft.com/office/powerpoint/2010/main" val="2174419195"/>
      </p:ext>
    </p:extLst>
  </p:cSld>
  <p:clrMap bg1="lt1" tx1="dk1" bg2="lt2" tx2="dk2" accent1="accent1" accent2="accent2" accent3="accent3" accent4="accent4" accent5="accent5" accent6="accent6" hlink="hlink" folHlink="folHlink"/>
  <p:sldLayoutIdLst>
    <p:sldLayoutId id="2147483652" r:id="rId1"/>
    <p:sldLayoutId id="2147483649" r:id="rId2"/>
    <p:sldLayoutId id="2147483650" r:id="rId3"/>
    <p:sldLayoutId id="2147483651" r:id="rId4"/>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hyperlink" Target="http://www.gpower.hhu.de/fileadmin/redaktion/Fakultaeten/Mathematisch-Naturwissenschaftliche_Fakultaet/Psychologie/AAP/gpower/GPower3-BRM-Paper.pdf" TargetMode="External"/><Relationship Id="rId4" Type="http://schemas.openxmlformats.org/officeDocument/2006/relationships/hyperlink" Target="http://www.ncbi.nlm.nih.gov/pmc/articles/PMC3081994/" TargetMode="External"/></Relationships>
</file>

<file path=ppt/slides/_rels/slide1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slideLayout" Target="../slideLayouts/slideLayout4.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hyperlink" Target="http://www.gpower.hhu.de/fileadmin/redaktion/Fakultaeten/Mathematisch-Naturwissenschaftliche_Fakultaet/Psychologie/AAP/gpower/GPower3-BRM-Paper.pdf" TargetMode="External"/><Relationship Id="rId4" Type="http://schemas.openxmlformats.org/officeDocument/2006/relationships/hyperlink" Target="http://www.ncbi.nlm.nih.gov/pmc/articles/PMC3081994/" TargetMode="Externa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4.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35.gif"/><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comments" Target="../comments/comment1.xml"/></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0.jpg"/><Relationship Id="rId5" Type="http://schemas.openxmlformats.org/officeDocument/2006/relationships/image" Target="../media/image38.jpeg"/><Relationship Id="rId4" Type="http://schemas.openxmlformats.org/officeDocument/2006/relationships/image" Target="../media/image37.png"/></Relationships>
</file>

<file path=ppt/slides/_rels/slide28.xml.rels><?xml version="1.0" encoding="UTF-8" standalone="yes"?>
<Relationships xmlns="http://schemas.openxmlformats.org/package/2006/relationships"><Relationship Id="rId3" Type="http://schemas.openxmlformats.org/officeDocument/2006/relationships/image" Target="../media/image39.gif"/><Relationship Id="rId2" Type="http://schemas.openxmlformats.org/officeDocument/2006/relationships/image" Target="../media/image10.jpg"/><Relationship Id="rId1" Type="http://schemas.openxmlformats.org/officeDocument/2006/relationships/slideLayout" Target="../slideLayouts/slideLayout2.xml"/><Relationship Id="rId5" Type="http://schemas.openxmlformats.org/officeDocument/2006/relationships/image" Target="../media/image38.jpeg"/><Relationship Id="rId4" Type="http://schemas.openxmlformats.org/officeDocument/2006/relationships/image" Target="../media/image37.png"/></Relationships>
</file>

<file path=ppt/slides/_rels/slide2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4.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42.gif"/><Relationship Id="rId2" Type="http://schemas.openxmlformats.org/officeDocument/2006/relationships/image" Target="../media/image41.gif"/><Relationship Id="rId1" Type="http://schemas.openxmlformats.org/officeDocument/2006/relationships/slideLayout" Target="../slideLayouts/slideLayout4.xml"/><Relationship Id="rId4" Type="http://schemas.openxmlformats.org/officeDocument/2006/relationships/image" Target="../media/image43.png"/></Relationships>
</file>

<file path=ppt/slides/_rels/slide32.xml.rels><?xml version="1.0" encoding="UTF-8" standalone="yes"?>
<Relationships xmlns="http://schemas.openxmlformats.org/package/2006/relationships"><Relationship Id="rId3" Type="http://schemas.openxmlformats.org/officeDocument/2006/relationships/image" Target="../media/image44.gif"/><Relationship Id="rId2" Type="http://schemas.openxmlformats.org/officeDocument/2006/relationships/notesSlide" Target="../notesSlides/notesSlide14.xml"/><Relationship Id="rId1" Type="http://schemas.openxmlformats.org/officeDocument/2006/relationships/slideLayout" Target="../slideLayouts/slideLayout4.xml"/><Relationship Id="rId5" Type="http://schemas.openxmlformats.org/officeDocument/2006/relationships/image" Target="../media/image46.png"/><Relationship Id="rId4" Type="http://schemas.openxmlformats.org/officeDocument/2006/relationships/image" Target="../media/image45.png"/></Relationships>
</file>

<file path=ppt/slides/_rels/slide3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48.png"/></Relationships>
</file>

<file path=ppt/slides/_rels/slide3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image" Target="../media/image50.jpe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8" Type="http://schemas.openxmlformats.org/officeDocument/2006/relationships/image" Target="../media/image240.PNG"/><Relationship Id="rId3" Type="http://schemas.openxmlformats.org/officeDocument/2006/relationships/image" Target="../media/image51.png"/><Relationship Id="rId7" Type="http://schemas.openxmlformats.org/officeDocument/2006/relationships/image" Target="../media/image230.PNG"/><Relationship Id="rId12" Type="http://schemas.openxmlformats.org/officeDocument/2006/relationships/image" Target="../media/image270.PNG"/><Relationship Id="rId2" Type="http://schemas.openxmlformats.org/officeDocument/2006/relationships/notesSlide" Target="../notesSlides/notesSlide17.xml"/><Relationship Id="rId1" Type="http://schemas.openxmlformats.org/officeDocument/2006/relationships/slideLayout" Target="../slideLayouts/slideLayout4.xml"/><Relationship Id="rId6" Type="http://schemas.openxmlformats.org/officeDocument/2006/relationships/image" Target="../media/image220.PNG"/><Relationship Id="rId11" Type="http://schemas.openxmlformats.org/officeDocument/2006/relationships/image" Target="../media/image52.jpeg"/><Relationship Id="rId5" Type="http://schemas.openxmlformats.org/officeDocument/2006/relationships/image" Target="../media/image210.PNG"/><Relationship Id="rId10" Type="http://schemas.openxmlformats.org/officeDocument/2006/relationships/image" Target="../media/image260.PNG"/><Relationship Id="rId4" Type="http://schemas.openxmlformats.org/officeDocument/2006/relationships/image" Target="../media/image200.PNG"/><Relationship Id="rId9" Type="http://schemas.openxmlformats.org/officeDocument/2006/relationships/image" Target="../media/image25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g"/><Relationship Id="rId1" Type="http://schemas.openxmlformats.org/officeDocument/2006/relationships/slideLayout" Target="../slideLayouts/slideLayout4.xml"/><Relationship Id="rId5" Type="http://schemas.openxmlformats.org/officeDocument/2006/relationships/image" Target="../media/image90.png"/><Relationship Id="rId4" Type="http://schemas.openxmlformats.org/officeDocument/2006/relationships/image" Target="../media/image11.png"/></Relationships>
</file>

<file path=ppt/slides/_rels/slide40.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2.png"/><Relationship Id="rId1" Type="http://schemas.openxmlformats.org/officeDocument/2006/relationships/slideLayout" Target="../slideLayouts/slideLayout4.xml"/><Relationship Id="rId4" Type="http://schemas.openxmlformats.org/officeDocument/2006/relationships/image" Target="../media/image56.gif"/></Relationships>
</file>

<file path=ppt/slides/_rels/slide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57.gif"/><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8.xml"/><Relationship Id="rId1" Type="http://schemas.openxmlformats.org/officeDocument/2006/relationships/slideLayout" Target="../slideLayouts/slideLayout4.xml"/><Relationship Id="rId4" Type="http://schemas.openxmlformats.org/officeDocument/2006/relationships/image" Target="../media/image60.gif"/></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0.xml"/><Relationship Id="rId1" Type="http://schemas.openxmlformats.org/officeDocument/2006/relationships/slideLayout" Target="../slideLayouts/slideLayout4.xml"/><Relationship Id="rId4" Type="http://schemas.openxmlformats.org/officeDocument/2006/relationships/image" Target="../media/image62.png"/></Relationships>
</file>

<file path=ppt/slides/_rels/slide55.xml.rels><?xml version="1.0" encoding="UTF-8" standalone="yes"?>
<Relationships xmlns="http://schemas.openxmlformats.org/package/2006/relationships"><Relationship Id="rId3" Type="http://schemas.openxmlformats.org/officeDocument/2006/relationships/image" Target="../media/image63.jpg"/><Relationship Id="rId2" Type="http://schemas.openxmlformats.org/officeDocument/2006/relationships/notesSlide" Target="../notesSlides/notesSlide31.xml"/><Relationship Id="rId1" Type="http://schemas.openxmlformats.org/officeDocument/2006/relationships/slideLayout" Target="../slideLayouts/slideLayout4.xml"/><Relationship Id="rId5" Type="http://schemas.openxmlformats.org/officeDocument/2006/relationships/image" Target="../media/image64.jpg"/><Relationship Id="rId4" Type="http://schemas.openxmlformats.org/officeDocument/2006/relationships/hyperlink" Target="http://www.navan.name/roc/" TargetMode="Externa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9.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3.xml"/><Relationship Id="rId4" Type="http://schemas.openxmlformats.org/officeDocument/2006/relationships/image" Target="../media/image72.png"/></Relationships>
</file>

<file path=ppt/slides/_rels/slide6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0.PNG"/><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0.PNG"/><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image" Target="../media/image76.jpg"/><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16.png"/></Relationships>
</file>

<file path=ppt/slides/_rels/slide70.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3" Type="http://schemas.openxmlformats.org/officeDocument/2006/relationships/image" Target="../media/image81.emf"/><Relationship Id="rId2" Type="http://schemas.openxmlformats.org/officeDocument/2006/relationships/notesSlide" Target="../notesSlides/notesSlide32.xml"/><Relationship Id="rId1" Type="http://schemas.openxmlformats.org/officeDocument/2006/relationships/slideLayout" Target="../slideLayouts/slideLayout3.xml"/><Relationship Id="rId6" Type="http://schemas.openxmlformats.org/officeDocument/2006/relationships/image" Target="../media/image84.emf"/><Relationship Id="rId5" Type="http://schemas.openxmlformats.org/officeDocument/2006/relationships/image" Target="../media/image83.emf"/><Relationship Id="rId4" Type="http://schemas.openxmlformats.org/officeDocument/2006/relationships/image" Target="../media/image82.emf"/></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76400" y="2743200"/>
            <a:ext cx="5715000" cy="584775"/>
          </a:xfrm>
          <a:prstGeom prst="rect">
            <a:avLst/>
          </a:prstGeom>
          <a:noFill/>
        </p:spPr>
        <p:txBody>
          <a:bodyPr wrap="square" rtlCol="0">
            <a:spAutoFit/>
          </a:bodyPr>
          <a:lstStyle/>
          <a:p>
            <a:r>
              <a:rPr lang="en-US" altLang="zh-CN" sz="3200" b="1" dirty="0">
                <a:solidFill>
                  <a:srgbClr val="000099"/>
                </a:solidFill>
              </a:rPr>
              <a:t>How many samples do we need?</a:t>
            </a:r>
            <a:endParaRPr lang="en-US" sz="3200" b="1" dirty="0">
              <a:solidFill>
                <a:srgbClr val="000099"/>
              </a:solidFill>
            </a:endParaRPr>
          </a:p>
        </p:txBody>
      </p:sp>
      <p:sp>
        <p:nvSpPr>
          <p:cNvPr id="4" name="TextBox 3"/>
          <p:cNvSpPr txBox="1"/>
          <p:nvPr/>
        </p:nvSpPr>
        <p:spPr>
          <a:xfrm>
            <a:off x="2743200" y="3810000"/>
            <a:ext cx="3581400" cy="646331"/>
          </a:xfrm>
          <a:prstGeom prst="rect">
            <a:avLst/>
          </a:prstGeom>
          <a:noFill/>
        </p:spPr>
        <p:txBody>
          <a:bodyPr wrap="square" rtlCol="0">
            <a:spAutoFit/>
          </a:bodyPr>
          <a:lstStyle/>
          <a:p>
            <a:pPr algn="ctr"/>
            <a:r>
              <a:rPr lang="en-US" dirty="0" err="1">
                <a:solidFill>
                  <a:srgbClr val="0000FF"/>
                </a:solidFill>
              </a:rPr>
              <a:t>Sili</a:t>
            </a:r>
            <a:r>
              <a:rPr lang="en-US" dirty="0">
                <a:solidFill>
                  <a:srgbClr val="0000FF"/>
                </a:solidFill>
              </a:rPr>
              <a:t> Fan</a:t>
            </a:r>
            <a:br>
              <a:rPr lang="en-US" dirty="0">
                <a:solidFill>
                  <a:srgbClr val="0000FF"/>
                </a:solidFill>
              </a:rPr>
            </a:br>
            <a:r>
              <a:rPr lang="en-US" dirty="0">
                <a:solidFill>
                  <a:srgbClr val="0000FF"/>
                </a:solidFill>
              </a:rPr>
              <a:t>statistician, WCMC</a:t>
            </a:r>
          </a:p>
        </p:txBody>
      </p:sp>
    </p:spTree>
    <p:extLst>
      <p:ext uri="{BB962C8B-B14F-4D97-AF65-F5344CB8AC3E}">
        <p14:creationId xmlns:p14="http://schemas.microsoft.com/office/powerpoint/2010/main" val="3962764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rot="16200000">
            <a:off x="-1712265" y="3998266"/>
            <a:ext cx="4495799" cy="461665"/>
          </a:xfrm>
          <a:prstGeom prst="rect">
            <a:avLst/>
          </a:prstGeom>
          <a:noFill/>
        </p:spPr>
        <p:txBody>
          <a:bodyPr wrap="square" rtlCol="0">
            <a:spAutoFit/>
          </a:bodyPr>
          <a:lstStyle/>
          <a:p>
            <a:r>
              <a:rPr lang="en-US" sz="2400" b="1" dirty="0">
                <a:solidFill>
                  <a:srgbClr val="000099"/>
                </a:solidFill>
              </a:rPr>
              <a:t>Calculate Sample Size</a:t>
            </a:r>
          </a:p>
        </p:txBody>
      </p:sp>
      <p:sp>
        <p:nvSpPr>
          <p:cNvPr id="21" name="TextBox 20"/>
          <p:cNvSpPr txBox="1"/>
          <p:nvPr/>
        </p:nvSpPr>
        <p:spPr>
          <a:xfrm>
            <a:off x="1447800" y="152400"/>
            <a:ext cx="6172200" cy="1077218"/>
          </a:xfrm>
          <a:prstGeom prst="rect">
            <a:avLst/>
          </a:prstGeom>
          <a:noFill/>
        </p:spPr>
        <p:txBody>
          <a:bodyPr wrap="square" rtlCol="0">
            <a:spAutoFit/>
          </a:bodyPr>
          <a:lstStyle/>
          <a:p>
            <a:pPr algn="ctr"/>
            <a:r>
              <a:rPr lang="en-US" sz="3200" b="1" dirty="0">
                <a:solidFill>
                  <a:srgbClr val="000099"/>
                </a:solidFill>
              </a:rPr>
              <a:t>How to calculate </a:t>
            </a:r>
            <a:br>
              <a:rPr lang="en-US" sz="3200" b="1" dirty="0">
                <a:solidFill>
                  <a:srgbClr val="000099"/>
                </a:solidFill>
              </a:rPr>
            </a:br>
            <a:r>
              <a:rPr lang="en-US" sz="3200" b="1" dirty="0">
                <a:solidFill>
                  <a:srgbClr val="000099"/>
                </a:solidFill>
              </a:rPr>
              <a:t>the optimal sample size</a:t>
            </a:r>
          </a:p>
        </p:txBody>
      </p:sp>
      <p:sp>
        <p:nvSpPr>
          <p:cNvPr id="32" name="TextBox 31"/>
          <p:cNvSpPr txBox="1"/>
          <p:nvPr/>
        </p:nvSpPr>
        <p:spPr>
          <a:xfrm>
            <a:off x="3174598" y="1442076"/>
            <a:ext cx="1447800" cy="369332"/>
          </a:xfrm>
          <a:prstGeom prst="rect">
            <a:avLst/>
          </a:prstGeom>
          <a:noFill/>
        </p:spPr>
        <p:txBody>
          <a:bodyPr wrap="square" rtlCol="0">
            <a:spAutoFit/>
          </a:bodyPr>
          <a:lstStyle/>
          <a:p>
            <a:r>
              <a:rPr lang="en-US" b="1" dirty="0">
                <a:solidFill>
                  <a:srgbClr val="0070C0"/>
                </a:solidFill>
              </a:rPr>
              <a:t>Sample Size</a:t>
            </a:r>
          </a:p>
        </p:txBody>
      </p:sp>
      <p:sp>
        <p:nvSpPr>
          <p:cNvPr id="33" name="TextBox 32"/>
          <p:cNvSpPr txBox="1"/>
          <p:nvPr/>
        </p:nvSpPr>
        <p:spPr>
          <a:xfrm>
            <a:off x="4648201" y="1444412"/>
            <a:ext cx="1600199" cy="369332"/>
          </a:xfrm>
          <a:prstGeom prst="rect">
            <a:avLst/>
          </a:prstGeom>
          <a:noFill/>
        </p:spPr>
        <p:txBody>
          <a:bodyPr wrap="square" rtlCol="0">
            <a:spAutoFit/>
          </a:bodyPr>
          <a:lstStyle/>
          <a:p>
            <a:r>
              <a:rPr lang="en-US" dirty="0"/>
              <a:t>Effect Size????</a:t>
            </a:r>
          </a:p>
        </p:txBody>
      </p:sp>
      <mc:AlternateContent xmlns:mc="http://schemas.openxmlformats.org/markup-compatibility/2006" xmlns:a14="http://schemas.microsoft.com/office/drawing/2010/main">
        <mc:Choice Requires="a14">
          <p:sp>
            <p:nvSpPr>
              <p:cNvPr id="42" name="TextBox 41"/>
              <p:cNvSpPr txBox="1"/>
              <p:nvPr/>
            </p:nvSpPr>
            <p:spPr>
              <a:xfrm>
                <a:off x="3085176" y="1171903"/>
                <a:ext cx="2283410" cy="261610"/>
              </a:xfrm>
              <a:prstGeom prst="rect">
                <a:avLst/>
              </a:prstGeom>
              <a:noFill/>
            </p:spPr>
            <p:txBody>
              <a:bodyPr wrap="square" rtlCol="0">
                <a:spAutoFit/>
              </a:bodyPr>
              <a:lstStyle/>
              <a:p>
                <a:r>
                  <a:rPr lang="en-US" sz="1050" dirty="0"/>
                  <a:t>Significant Level (</a:t>
                </a:r>
                <a14:m>
                  <m:oMath xmlns:m="http://schemas.openxmlformats.org/officeDocument/2006/math">
                    <m:r>
                      <a:rPr lang="en-US" sz="1050" i="1" smtClean="0">
                        <a:latin typeface="Cambria Math" panose="02040503050406030204" pitchFamily="18" charset="0"/>
                        <a:ea typeface="Cambria Math" panose="02040503050406030204" pitchFamily="18" charset="0"/>
                      </a:rPr>
                      <m:t>𝛼</m:t>
                    </m:r>
                  </m:oMath>
                </a14:m>
                <a:r>
                  <a:rPr lang="en-US" sz="1050" dirty="0"/>
                  <a:t>) = 0.05</a:t>
                </a:r>
              </a:p>
            </p:txBody>
          </p:sp>
        </mc:Choice>
        <mc:Fallback xmlns="">
          <p:sp>
            <p:nvSpPr>
              <p:cNvPr id="42" name="TextBox 41"/>
              <p:cNvSpPr txBox="1">
                <a:spLocks noRot="1" noChangeAspect="1" noMove="1" noResize="1" noEditPoints="1" noAdjustHandles="1" noChangeArrowheads="1" noChangeShapeType="1" noTextEdit="1"/>
              </p:cNvSpPr>
              <p:nvPr/>
            </p:nvSpPr>
            <p:spPr>
              <a:xfrm>
                <a:off x="3085176" y="1171903"/>
                <a:ext cx="2283410" cy="261610"/>
              </a:xfrm>
              <a:prstGeom prst="rect">
                <a:avLst/>
              </a:prstGeom>
              <a:blipFill>
                <a:blip r:embed="rId3"/>
                <a:stretch>
                  <a:fillRect b="-11628"/>
                </a:stretch>
              </a:blipFill>
            </p:spPr>
            <p:txBody>
              <a:bodyPr/>
              <a:lstStyle/>
              <a:p>
                <a:r>
                  <a:rPr lang="en-US">
                    <a:noFill/>
                  </a:rPr>
                  <a:t> </a:t>
                </a:r>
              </a:p>
            </p:txBody>
          </p:sp>
        </mc:Fallback>
      </mc:AlternateContent>
      <p:sp>
        <p:nvSpPr>
          <p:cNvPr id="43" name="TextBox 42"/>
          <p:cNvSpPr txBox="1"/>
          <p:nvPr/>
        </p:nvSpPr>
        <p:spPr>
          <a:xfrm>
            <a:off x="4635253" y="1171903"/>
            <a:ext cx="2298947" cy="261610"/>
          </a:xfrm>
          <a:prstGeom prst="rect">
            <a:avLst/>
          </a:prstGeom>
          <a:noFill/>
        </p:spPr>
        <p:txBody>
          <a:bodyPr wrap="square" rtlCol="0">
            <a:spAutoFit/>
          </a:bodyPr>
          <a:lstStyle/>
          <a:p>
            <a:r>
              <a:rPr lang="en-US" sz="1050" dirty="0"/>
              <a:t>Statistical Power = 80%</a:t>
            </a:r>
          </a:p>
        </p:txBody>
      </p:sp>
      <p:sp>
        <p:nvSpPr>
          <p:cNvPr id="3" name="Rectangle 2"/>
          <p:cNvSpPr/>
          <p:nvPr/>
        </p:nvSpPr>
        <p:spPr>
          <a:xfrm>
            <a:off x="3252150" y="5794351"/>
            <a:ext cx="2542684" cy="369332"/>
          </a:xfrm>
          <a:prstGeom prst="rect">
            <a:avLst/>
          </a:prstGeom>
        </p:spPr>
        <p:txBody>
          <a:bodyPr wrap="none">
            <a:spAutoFit/>
          </a:bodyPr>
          <a:lstStyle/>
          <a:p>
            <a:r>
              <a:rPr lang="en-US" dirty="0">
                <a:solidFill>
                  <a:srgbClr val="333333"/>
                </a:solidFill>
                <a:latin typeface="Trebuchet MS" panose="020B0603020202020204" pitchFamily="34" charset="0"/>
              </a:rPr>
              <a:t>Sample Size Calculator</a:t>
            </a:r>
            <a:endParaRPr lang="en-US" b="0" i="0" dirty="0">
              <a:solidFill>
                <a:srgbClr val="333333"/>
              </a:solidFill>
              <a:effectLst/>
              <a:latin typeface="Trebuchet MS" panose="020B0603020202020204" pitchFamily="34" charset="0"/>
            </a:endParaRPr>
          </a:p>
        </p:txBody>
      </p:sp>
      <p:sp>
        <p:nvSpPr>
          <p:cNvPr id="4" name="TextBox 3"/>
          <p:cNvSpPr txBox="1"/>
          <p:nvPr/>
        </p:nvSpPr>
        <p:spPr>
          <a:xfrm>
            <a:off x="1188202" y="3662167"/>
            <a:ext cx="6781800" cy="369332"/>
          </a:xfrm>
          <a:prstGeom prst="rect">
            <a:avLst/>
          </a:prstGeom>
          <a:noFill/>
        </p:spPr>
        <p:txBody>
          <a:bodyPr wrap="square" rtlCol="0">
            <a:spAutoFit/>
          </a:bodyPr>
          <a:lstStyle/>
          <a:p>
            <a:r>
              <a:rPr lang="en-US" dirty="0"/>
              <a:t>2. Independent t test: </a:t>
            </a:r>
            <a:r>
              <a:rPr lang="en-US" i="1" dirty="0"/>
              <a:t>small (0.2), medium (0.5) and large (0.8) - Cohen</a:t>
            </a:r>
            <a:endParaRPr lang="en-US" dirty="0"/>
          </a:p>
        </p:txBody>
      </p:sp>
      <p:sp>
        <p:nvSpPr>
          <p:cNvPr id="44" name="TextBox 43"/>
          <p:cNvSpPr txBox="1"/>
          <p:nvPr/>
        </p:nvSpPr>
        <p:spPr>
          <a:xfrm>
            <a:off x="747338" y="4759151"/>
            <a:ext cx="8225133" cy="253916"/>
          </a:xfrm>
          <a:prstGeom prst="rect">
            <a:avLst/>
          </a:prstGeom>
          <a:noFill/>
        </p:spPr>
        <p:txBody>
          <a:bodyPr wrap="square" rtlCol="0">
            <a:spAutoFit/>
          </a:bodyPr>
          <a:lstStyle/>
          <a:p>
            <a:r>
              <a:rPr lang="en-US" sz="1050" i="1" dirty="0"/>
              <a:t>These cut-offs were introduced by Cohen himself, but with a strong caution that "this is an operation fraught with many dangers" (Cohen, 1977).</a:t>
            </a:r>
          </a:p>
        </p:txBody>
      </p:sp>
      <p:sp>
        <p:nvSpPr>
          <p:cNvPr id="71" name="TextBox 70"/>
          <p:cNvSpPr txBox="1"/>
          <p:nvPr/>
        </p:nvSpPr>
        <p:spPr>
          <a:xfrm>
            <a:off x="1188201" y="4031499"/>
            <a:ext cx="7631869" cy="369332"/>
          </a:xfrm>
          <a:prstGeom prst="rect">
            <a:avLst/>
          </a:prstGeom>
          <a:noFill/>
        </p:spPr>
        <p:txBody>
          <a:bodyPr wrap="square" rtlCol="0">
            <a:spAutoFit/>
          </a:bodyPr>
          <a:lstStyle/>
          <a:p>
            <a:r>
              <a:rPr lang="en-US" dirty="0"/>
              <a:t>    Independent ANOVA: </a:t>
            </a:r>
            <a:r>
              <a:rPr lang="en-US" i="1" dirty="0"/>
              <a:t>small (0.1), medium (0.25) and large (0.4) - Cohen</a:t>
            </a:r>
            <a:endParaRPr lang="en-US" dirty="0"/>
          </a:p>
        </p:txBody>
      </p:sp>
      <p:sp>
        <p:nvSpPr>
          <p:cNvPr id="73" name="TextBox 72"/>
          <p:cNvSpPr txBox="1"/>
          <p:nvPr/>
        </p:nvSpPr>
        <p:spPr>
          <a:xfrm>
            <a:off x="1188202" y="4894104"/>
            <a:ext cx="6781800" cy="646331"/>
          </a:xfrm>
          <a:prstGeom prst="rect">
            <a:avLst/>
          </a:prstGeom>
          <a:noFill/>
        </p:spPr>
        <p:txBody>
          <a:bodyPr wrap="square" rtlCol="0">
            <a:spAutoFit/>
          </a:bodyPr>
          <a:lstStyle/>
          <a:p>
            <a:r>
              <a:rPr lang="en-US" dirty="0"/>
              <a:t>3. Estimate effect size with </a:t>
            </a:r>
            <a:r>
              <a:rPr lang="en-US" dirty="0">
                <a:hlinkClick r:id="rId4"/>
              </a:rPr>
              <a:t>pilot study </a:t>
            </a:r>
            <a:r>
              <a:rPr lang="en-US" dirty="0"/>
              <a:t>(</a:t>
            </a:r>
            <a:r>
              <a:rPr lang="en-US" dirty="0">
                <a:hlinkClick r:id="rId5"/>
              </a:rPr>
              <a:t>using estimated means and standard deviations</a:t>
            </a:r>
            <a:r>
              <a:rPr lang="en-US" dirty="0"/>
              <a:t>).</a:t>
            </a:r>
          </a:p>
        </p:txBody>
      </p:sp>
      <p:sp>
        <p:nvSpPr>
          <p:cNvPr id="75" name="TextBox 74"/>
          <p:cNvSpPr txBox="1"/>
          <p:nvPr/>
        </p:nvSpPr>
        <p:spPr>
          <a:xfrm>
            <a:off x="1188201" y="4405671"/>
            <a:ext cx="7631869" cy="369332"/>
          </a:xfrm>
          <a:prstGeom prst="rect">
            <a:avLst/>
          </a:prstGeom>
          <a:noFill/>
        </p:spPr>
        <p:txBody>
          <a:bodyPr wrap="square" rtlCol="0">
            <a:spAutoFit/>
          </a:bodyPr>
          <a:lstStyle/>
          <a:p>
            <a:r>
              <a:rPr lang="en-US" dirty="0"/>
              <a:t>    Other tests: </a:t>
            </a:r>
            <a:r>
              <a:rPr lang="en-US" i="1" dirty="0"/>
              <a:t>small (?), medium (?) and large (?)</a:t>
            </a:r>
            <a:endParaRPr lang="en-US" dirty="0"/>
          </a:p>
        </p:txBody>
      </p:sp>
      <p:sp>
        <p:nvSpPr>
          <p:cNvPr id="76" name="Rectangle 75"/>
          <p:cNvSpPr/>
          <p:nvPr/>
        </p:nvSpPr>
        <p:spPr>
          <a:xfrm>
            <a:off x="3252150" y="6163683"/>
            <a:ext cx="1053878" cy="369332"/>
          </a:xfrm>
          <a:prstGeom prst="rect">
            <a:avLst/>
          </a:prstGeom>
        </p:spPr>
        <p:txBody>
          <a:bodyPr wrap="none">
            <a:spAutoFit/>
          </a:bodyPr>
          <a:lstStyle/>
          <a:p>
            <a:r>
              <a:rPr lang="en-US" dirty="0">
                <a:solidFill>
                  <a:srgbClr val="333333"/>
                </a:solidFill>
                <a:latin typeface="Trebuchet MS" panose="020B0603020202020204" pitchFamily="34" charset="0"/>
              </a:rPr>
              <a:t>G*Power</a:t>
            </a:r>
            <a:endParaRPr lang="en-US" b="0" i="0" dirty="0">
              <a:solidFill>
                <a:srgbClr val="333333"/>
              </a:solidFill>
              <a:effectLst/>
              <a:latin typeface="Trebuchet MS" panose="020B0603020202020204" pitchFamily="34" charset="0"/>
            </a:endParaRPr>
          </a:p>
        </p:txBody>
      </p:sp>
      <p:sp>
        <p:nvSpPr>
          <p:cNvPr id="77" name="Rectangle 76"/>
          <p:cNvSpPr/>
          <p:nvPr/>
        </p:nvSpPr>
        <p:spPr>
          <a:xfrm>
            <a:off x="3252150" y="6486608"/>
            <a:ext cx="3400739" cy="369332"/>
          </a:xfrm>
          <a:prstGeom prst="rect">
            <a:avLst/>
          </a:prstGeom>
        </p:spPr>
        <p:txBody>
          <a:bodyPr wrap="none">
            <a:spAutoFit/>
          </a:bodyPr>
          <a:lstStyle/>
          <a:p>
            <a:r>
              <a:rPr lang="en-US" dirty="0" err="1">
                <a:solidFill>
                  <a:srgbClr val="333333"/>
                </a:solidFill>
                <a:latin typeface="Trebuchet MS" panose="020B0603020202020204" pitchFamily="34" charset="0"/>
              </a:rPr>
              <a:t>Metaboanalyst</a:t>
            </a:r>
            <a:r>
              <a:rPr lang="en-US" dirty="0">
                <a:solidFill>
                  <a:srgbClr val="333333"/>
                </a:solidFill>
                <a:latin typeface="Trebuchet MS" panose="020B0603020202020204" pitchFamily="34" charset="0"/>
              </a:rPr>
              <a:t> – Power Analysis</a:t>
            </a:r>
            <a:endParaRPr lang="en-US" b="0" i="0" dirty="0">
              <a:solidFill>
                <a:srgbClr val="333333"/>
              </a:solidFill>
              <a:effectLst/>
              <a:latin typeface="Trebuchet MS" panose="020B0603020202020204" pitchFamily="34" charset="0"/>
            </a:endParaRPr>
          </a:p>
        </p:txBody>
      </p:sp>
      <p:sp>
        <p:nvSpPr>
          <p:cNvPr id="78" name="TextBox 77"/>
          <p:cNvSpPr txBox="1"/>
          <p:nvPr/>
        </p:nvSpPr>
        <p:spPr>
          <a:xfrm>
            <a:off x="793100" y="5540435"/>
            <a:ext cx="8225133" cy="253916"/>
          </a:xfrm>
          <a:prstGeom prst="rect">
            <a:avLst/>
          </a:prstGeom>
          <a:noFill/>
        </p:spPr>
        <p:txBody>
          <a:bodyPr wrap="square" rtlCol="0">
            <a:spAutoFit/>
          </a:bodyPr>
          <a:lstStyle/>
          <a:p>
            <a:r>
              <a:rPr lang="en-US" sz="1050" i="1" dirty="0"/>
              <a:t>Do your samples in the pilot study represent the population? </a:t>
            </a:r>
          </a:p>
        </p:txBody>
      </p:sp>
      <p:pic>
        <p:nvPicPr>
          <p:cNvPr id="50" name="Picture 4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971800" y="2383090"/>
            <a:ext cx="3429000" cy="1359090"/>
          </a:xfrm>
          <a:prstGeom prst="rect">
            <a:avLst/>
          </a:prstGeom>
        </p:spPr>
      </p:pic>
      <p:sp>
        <p:nvSpPr>
          <p:cNvPr id="79" name="TextBox 78"/>
          <p:cNvSpPr txBox="1"/>
          <p:nvPr/>
        </p:nvSpPr>
        <p:spPr>
          <a:xfrm>
            <a:off x="1188202" y="2343258"/>
            <a:ext cx="6781800" cy="369332"/>
          </a:xfrm>
          <a:prstGeom prst="rect">
            <a:avLst/>
          </a:prstGeom>
          <a:noFill/>
        </p:spPr>
        <p:txBody>
          <a:bodyPr wrap="square" rtlCol="0">
            <a:spAutoFit/>
          </a:bodyPr>
          <a:lstStyle/>
          <a:p>
            <a:r>
              <a:rPr lang="en-US" dirty="0"/>
              <a:t>1. Rule of Thumb </a:t>
            </a:r>
          </a:p>
        </p:txBody>
      </p:sp>
      <p:sp>
        <p:nvSpPr>
          <p:cNvPr id="20" name="TextBox 19"/>
          <p:cNvSpPr txBox="1"/>
          <p:nvPr/>
        </p:nvSpPr>
        <p:spPr>
          <a:xfrm>
            <a:off x="1219200" y="1840902"/>
            <a:ext cx="6781800" cy="369332"/>
          </a:xfrm>
          <a:prstGeom prst="rect">
            <a:avLst/>
          </a:prstGeom>
          <a:noFill/>
        </p:spPr>
        <p:txBody>
          <a:bodyPr wrap="square" rtlCol="0">
            <a:spAutoFit/>
          </a:bodyPr>
          <a:lstStyle/>
          <a:p>
            <a:r>
              <a:rPr lang="en-US" dirty="0"/>
              <a:t>0. understand if the treatment effects are dramatic or subtle</a:t>
            </a:r>
          </a:p>
        </p:txBody>
      </p:sp>
      <p:sp>
        <p:nvSpPr>
          <p:cNvPr id="22" name="TextBox 21"/>
          <p:cNvSpPr txBox="1"/>
          <p:nvPr/>
        </p:nvSpPr>
        <p:spPr>
          <a:xfrm>
            <a:off x="6418462" y="1307068"/>
            <a:ext cx="1734938" cy="276999"/>
          </a:xfrm>
          <a:prstGeom prst="rect">
            <a:avLst/>
          </a:prstGeom>
          <a:noFill/>
        </p:spPr>
        <p:txBody>
          <a:bodyPr wrap="square" rtlCol="0">
            <a:spAutoFit/>
          </a:bodyPr>
          <a:lstStyle/>
          <a:p>
            <a:r>
              <a:rPr lang="en-US" sz="1200" dirty="0"/>
              <a:t>Difference</a:t>
            </a:r>
          </a:p>
        </p:txBody>
      </p:sp>
      <p:sp>
        <p:nvSpPr>
          <p:cNvPr id="23" name="TextBox 22"/>
          <p:cNvSpPr txBox="1"/>
          <p:nvPr/>
        </p:nvSpPr>
        <p:spPr>
          <a:xfrm>
            <a:off x="6435478" y="1611868"/>
            <a:ext cx="1219201" cy="276999"/>
          </a:xfrm>
          <a:prstGeom prst="rect">
            <a:avLst/>
          </a:prstGeom>
          <a:noFill/>
        </p:spPr>
        <p:txBody>
          <a:bodyPr wrap="square" rtlCol="0">
            <a:spAutoFit/>
          </a:bodyPr>
          <a:lstStyle/>
          <a:p>
            <a:r>
              <a:rPr lang="en-US" sz="1200" dirty="0"/>
              <a:t>Variation</a:t>
            </a:r>
            <a:endParaRPr lang="en-US" dirty="0"/>
          </a:p>
        </p:txBody>
      </p:sp>
      <p:cxnSp>
        <p:nvCxnSpPr>
          <p:cNvPr id="24" name="Straight Connector 23"/>
          <p:cNvCxnSpPr/>
          <p:nvPr/>
        </p:nvCxnSpPr>
        <p:spPr>
          <a:xfrm flipV="1">
            <a:off x="6629400" y="1613561"/>
            <a:ext cx="381000" cy="1385"/>
          </a:xfrm>
          <a:prstGeom prst="line">
            <a:avLst/>
          </a:prstGeom>
        </p:spPr>
        <p:style>
          <a:lnRef idx="1">
            <a:schemeClr val="dk1"/>
          </a:lnRef>
          <a:fillRef idx="0">
            <a:schemeClr val="dk1"/>
          </a:fillRef>
          <a:effectRef idx="0">
            <a:schemeClr val="dk1"/>
          </a:effectRef>
          <a:fontRef idx="minor">
            <a:schemeClr val="tx1"/>
          </a:fontRef>
        </p:style>
      </p:cxnSp>
      <p:sp>
        <p:nvSpPr>
          <p:cNvPr id="7" name="Rectangle 6"/>
          <p:cNvSpPr/>
          <p:nvPr/>
        </p:nvSpPr>
        <p:spPr>
          <a:xfrm>
            <a:off x="6477000" y="2879955"/>
            <a:ext cx="1424311" cy="179909"/>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100" i="1" dirty="0"/>
              <a:t>Given by metabolon</a:t>
            </a:r>
          </a:p>
        </p:txBody>
      </p:sp>
    </p:spTree>
    <p:extLst>
      <p:ext uri="{BB962C8B-B14F-4D97-AF65-F5344CB8AC3E}">
        <p14:creationId xmlns:p14="http://schemas.microsoft.com/office/powerpoint/2010/main" val="375562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2"/>
                                        </p:tgtEl>
                                        <p:attrNameLst>
                                          <p:attrName>style.visibility</p:attrName>
                                        </p:attrNameLst>
                                      </p:cBhvr>
                                      <p:to>
                                        <p:strVal val="visible"/>
                                      </p:to>
                                    </p:set>
                                    <p:animEffect transition="in" filter="fade">
                                      <p:cBhvr>
                                        <p:cTn id="12" dur="500"/>
                                        <p:tgtEl>
                                          <p:spTgt spid="42"/>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3"/>
                                        </p:tgtEl>
                                        <p:attrNameLst>
                                          <p:attrName>style.visibility</p:attrName>
                                        </p:attrNameLst>
                                      </p:cBhvr>
                                      <p:to>
                                        <p:strVal val="visible"/>
                                      </p:to>
                                    </p:set>
                                    <p:animEffect transition="in" filter="fade">
                                      <p:cBhvr>
                                        <p:cTn id="15" dur="500"/>
                                        <p:tgtEl>
                                          <p:spTgt spid="4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2"/>
                                        </p:tgtEl>
                                        <p:attrNameLst>
                                          <p:attrName>style.visibility</p:attrName>
                                        </p:attrNameLst>
                                      </p:cBhvr>
                                      <p:to>
                                        <p:strVal val="visible"/>
                                      </p:to>
                                    </p:set>
                                    <p:animEffect transition="in" filter="fade">
                                      <p:cBhvr>
                                        <p:cTn id="18" dur="500"/>
                                        <p:tgtEl>
                                          <p:spTgt spid="32"/>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3"/>
                                        </p:tgtEl>
                                        <p:attrNameLst>
                                          <p:attrName>style.visibility</p:attrName>
                                        </p:attrNameLst>
                                      </p:cBhvr>
                                      <p:to>
                                        <p:strVal val="visible"/>
                                      </p:to>
                                    </p:set>
                                    <p:animEffect transition="in" filter="fade">
                                      <p:cBhvr>
                                        <p:cTn id="21" dur="500"/>
                                        <p:tgtEl>
                                          <p:spTgt spid="33"/>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2"/>
                                        </p:tgtEl>
                                        <p:attrNameLst>
                                          <p:attrName>style.visibility</p:attrName>
                                        </p:attrNameLst>
                                      </p:cBhvr>
                                      <p:to>
                                        <p:strVal val="visible"/>
                                      </p:to>
                                    </p:set>
                                    <p:animEffect transition="in" filter="fade">
                                      <p:cBhvr>
                                        <p:cTn id="24" dur="500"/>
                                        <p:tgtEl>
                                          <p:spTgt spid="22"/>
                                        </p:tgtEl>
                                      </p:cBhvr>
                                    </p:animEffect>
                                  </p:childTnLst>
                                </p:cTn>
                              </p:par>
                              <p:par>
                                <p:cTn id="25" presetID="10" presetClass="entr" presetSubtype="0" fill="hold" nodeType="with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fade">
                                      <p:cBhvr>
                                        <p:cTn id="27" dur="500"/>
                                        <p:tgtEl>
                                          <p:spTgt spid="24"/>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3"/>
                                        </p:tgtEl>
                                        <p:attrNameLst>
                                          <p:attrName>style.visibility</p:attrName>
                                        </p:attrNameLst>
                                      </p:cBhvr>
                                      <p:to>
                                        <p:strVal val="visible"/>
                                      </p:to>
                                    </p:set>
                                    <p:animEffect transition="in" filter="fade">
                                      <p:cBhvr>
                                        <p:cTn id="30" dur="500"/>
                                        <p:tgtEl>
                                          <p:spTgt spid="23"/>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20"/>
                                        </p:tgtEl>
                                        <p:attrNameLst>
                                          <p:attrName>style.visibility</p:attrName>
                                        </p:attrNameLst>
                                      </p:cBhvr>
                                      <p:to>
                                        <p:strVal val="visible"/>
                                      </p:to>
                                    </p:set>
                                    <p:animEffect transition="in" filter="fade">
                                      <p:cBhvr>
                                        <p:cTn id="35" dur="500"/>
                                        <p:tgtEl>
                                          <p:spTgt spid="20"/>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50"/>
                                        </p:tgtEl>
                                        <p:attrNameLst>
                                          <p:attrName>style.visibility</p:attrName>
                                        </p:attrNameLst>
                                      </p:cBhvr>
                                      <p:to>
                                        <p:strVal val="visible"/>
                                      </p:to>
                                    </p:set>
                                    <p:animEffect transition="in" filter="fade">
                                      <p:cBhvr>
                                        <p:cTn id="40" dur="500"/>
                                        <p:tgtEl>
                                          <p:spTgt spid="50"/>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79"/>
                                        </p:tgtEl>
                                        <p:attrNameLst>
                                          <p:attrName>style.visibility</p:attrName>
                                        </p:attrNameLst>
                                      </p:cBhvr>
                                      <p:to>
                                        <p:strVal val="visible"/>
                                      </p:to>
                                    </p:set>
                                    <p:animEffect transition="in" filter="fade">
                                      <p:cBhvr>
                                        <p:cTn id="43" dur="500"/>
                                        <p:tgtEl>
                                          <p:spTgt spid="79"/>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7"/>
                                        </p:tgtEl>
                                        <p:attrNameLst>
                                          <p:attrName>style.visibility</p:attrName>
                                        </p:attrNameLst>
                                      </p:cBhvr>
                                      <p:to>
                                        <p:strVal val="visible"/>
                                      </p:to>
                                    </p:set>
                                    <p:animEffect transition="in" filter="fade">
                                      <p:cBhvr>
                                        <p:cTn id="46" dur="500"/>
                                        <p:tgtEl>
                                          <p:spTgt spid="7"/>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4"/>
                                        </p:tgtEl>
                                        <p:attrNameLst>
                                          <p:attrName>style.visibility</p:attrName>
                                        </p:attrNameLst>
                                      </p:cBhvr>
                                      <p:to>
                                        <p:strVal val="visible"/>
                                      </p:to>
                                    </p:set>
                                    <p:animEffect transition="in" filter="fade">
                                      <p:cBhvr>
                                        <p:cTn id="51" dur="500"/>
                                        <p:tgtEl>
                                          <p:spTgt spid="4"/>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71"/>
                                        </p:tgtEl>
                                        <p:attrNameLst>
                                          <p:attrName>style.visibility</p:attrName>
                                        </p:attrNameLst>
                                      </p:cBhvr>
                                      <p:to>
                                        <p:strVal val="visible"/>
                                      </p:to>
                                    </p:set>
                                    <p:animEffect transition="in" filter="fade">
                                      <p:cBhvr>
                                        <p:cTn id="54" dur="500"/>
                                        <p:tgtEl>
                                          <p:spTgt spid="71"/>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75"/>
                                        </p:tgtEl>
                                        <p:attrNameLst>
                                          <p:attrName>style.visibility</p:attrName>
                                        </p:attrNameLst>
                                      </p:cBhvr>
                                      <p:to>
                                        <p:strVal val="visible"/>
                                      </p:to>
                                    </p:set>
                                    <p:animEffect transition="in" filter="fade">
                                      <p:cBhvr>
                                        <p:cTn id="57" dur="500"/>
                                        <p:tgtEl>
                                          <p:spTgt spid="75"/>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44"/>
                                        </p:tgtEl>
                                        <p:attrNameLst>
                                          <p:attrName>style.visibility</p:attrName>
                                        </p:attrNameLst>
                                      </p:cBhvr>
                                      <p:to>
                                        <p:strVal val="visible"/>
                                      </p:to>
                                    </p:set>
                                    <p:animEffect transition="in" filter="fade">
                                      <p:cBhvr>
                                        <p:cTn id="60" dur="500"/>
                                        <p:tgtEl>
                                          <p:spTgt spid="44"/>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73"/>
                                        </p:tgtEl>
                                        <p:attrNameLst>
                                          <p:attrName>style.visibility</p:attrName>
                                        </p:attrNameLst>
                                      </p:cBhvr>
                                      <p:to>
                                        <p:strVal val="visible"/>
                                      </p:to>
                                    </p:set>
                                    <p:animEffect transition="in" filter="fade">
                                      <p:cBhvr>
                                        <p:cTn id="65" dur="500"/>
                                        <p:tgtEl>
                                          <p:spTgt spid="73"/>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78"/>
                                        </p:tgtEl>
                                        <p:attrNameLst>
                                          <p:attrName>style.visibility</p:attrName>
                                        </p:attrNameLst>
                                      </p:cBhvr>
                                      <p:to>
                                        <p:strVal val="visible"/>
                                      </p:to>
                                    </p:set>
                                    <p:animEffect transition="in" filter="fade">
                                      <p:cBhvr>
                                        <p:cTn id="68" dur="500"/>
                                        <p:tgtEl>
                                          <p:spTgt spid="78"/>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3"/>
                                        </p:tgtEl>
                                        <p:attrNameLst>
                                          <p:attrName>style.visibility</p:attrName>
                                        </p:attrNameLst>
                                      </p:cBhvr>
                                      <p:to>
                                        <p:strVal val="visible"/>
                                      </p:to>
                                    </p:set>
                                    <p:animEffect transition="in" filter="fade">
                                      <p:cBhvr>
                                        <p:cTn id="73" dur="500"/>
                                        <p:tgtEl>
                                          <p:spTgt spid="3"/>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76"/>
                                        </p:tgtEl>
                                        <p:attrNameLst>
                                          <p:attrName>style.visibility</p:attrName>
                                        </p:attrNameLst>
                                      </p:cBhvr>
                                      <p:to>
                                        <p:strVal val="visible"/>
                                      </p:to>
                                    </p:set>
                                    <p:animEffect transition="in" filter="fade">
                                      <p:cBhvr>
                                        <p:cTn id="76" dur="500"/>
                                        <p:tgtEl>
                                          <p:spTgt spid="76"/>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77"/>
                                        </p:tgtEl>
                                        <p:attrNameLst>
                                          <p:attrName>style.visibility</p:attrName>
                                        </p:attrNameLst>
                                      </p:cBhvr>
                                      <p:to>
                                        <p:strVal val="visible"/>
                                      </p:to>
                                    </p:set>
                                    <p:animEffect transition="in" filter="fade">
                                      <p:cBhvr>
                                        <p:cTn id="79" dur="500"/>
                                        <p:tgtEl>
                                          <p:spTgt spid="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32" grpId="0"/>
      <p:bldP spid="33" grpId="0"/>
      <p:bldP spid="42" grpId="0"/>
      <p:bldP spid="43" grpId="0"/>
      <p:bldP spid="3" grpId="0"/>
      <p:bldP spid="4" grpId="0"/>
      <p:bldP spid="44" grpId="0"/>
      <p:bldP spid="71" grpId="0"/>
      <p:bldP spid="73" grpId="0"/>
      <p:bldP spid="75" grpId="0"/>
      <p:bldP spid="76" grpId="0"/>
      <p:bldP spid="77" grpId="0"/>
      <p:bldP spid="78" grpId="0"/>
      <p:bldP spid="79" grpId="0"/>
      <p:bldP spid="20" grpId="0"/>
      <p:bldP spid="22" grpId="0"/>
      <p:bldP spid="23" grpId="0"/>
      <p:bldP spid="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714784"/>
            <a:ext cx="9144000" cy="4076416"/>
          </a:xfrm>
          <a:prstGeom prst="rect">
            <a:avLst/>
          </a:prstGeom>
        </p:spPr>
      </p:pic>
      <p:sp>
        <p:nvSpPr>
          <p:cNvPr id="7" name="TextBox 6"/>
          <p:cNvSpPr txBox="1"/>
          <p:nvPr/>
        </p:nvSpPr>
        <p:spPr>
          <a:xfrm>
            <a:off x="1447800" y="457200"/>
            <a:ext cx="6172200" cy="584775"/>
          </a:xfrm>
          <a:prstGeom prst="rect">
            <a:avLst/>
          </a:prstGeom>
          <a:noFill/>
          <a:ln>
            <a:noFill/>
          </a:ln>
        </p:spPr>
        <p:style>
          <a:lnRef idx="0">
            <a:scrgbClr r="0" g="0" b="0"/>
          </a:lnRef>
          <a:fillRef idx="0">
            <a:scrgbClr r="0" g="0" b="0"/>
          </a:fillRef>
          <a:effectRef idx="0">
            <a:scrgbClr r="0" g="0" b="0"/>
          </a:effectRef>
          <a:fontRef idx="minor">
            <a:schemeClr val="accent1"/>
          </a:fontRef>
        </p:style>
        <p:txBody>
          <a:bodyPr wrap="square" rtlCol="0">
            <a:spAutoFit/>
          </a:bodyPr>
          <a:lstStyle/>
          <a:p>
            <a:pPr algn="ctr"/>
            <a:r>
              <a:rPr lang="en-US" sz="3200" dirty="0">
                <a:ln w="0"/>
                <a:solidFill>
                  <a:srgbClr val="0000FF"/>
                </a:solidFill>
                <a:effectLst>
                  <a:outerShdw blurRad="38100" dist="25400" dir="5400000" algn="ctr" rotWithShape="0">
                    <a:srgbClr val="6E747A">
                      <a:alpha val="43000"/>
                    </a:srgbClr>
                  </a:outerShdw>
                </a:effectLst>
                <a:latin typeface="Trebuchet MS" panose="020B0603020202020204" pitchFamily="34" charset="0"/>
              </a:rPr>
              <a:t>Sample Size Calculator</a:t>
            </a:r>
          </a:p>
        </p:txBody>
      </p:sp>
    </p:spTree>
    <p:extLst>
      <p:ext uri="{BB962C8B-B14F-4D97-AF65-F5344CB8AC3E}">
        <p14:creationId xmlns:p14="http://schemas.microsoft.com/office/powerpoint/2010/main" val="41953645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447800" y="152400"/>
            <a:ext cx="6172200" cy="584775"/>
          </a:xfrm>
          <a:prstGeom prst="rect">
            <a:avLst/>
          </a:prstGeom>
          <a:noFill/>
          <a:ln>
            <a:noFill/>
          </a:ln>
        </p:spPr>
        <p:style>
          <a:lnRef idx="0">
            <a:scrgbClr r="0" g="0" b="0"/>
          </a:lnRef>
          <a:fillRef idx="0">
            <a:scrgbClr r="0" g="0" b="0"/>
          </a:fillRef>
          <a:effectRef idx="0">
            <a:scrgbClr r="0" g="0" b="0"/>
          </a:effectRef>
          <a:fontRef idx="minor">
            <a:schemeClr val="accent1"/>
          </a:fontRef>
        </p:style>
        <p:txBody>
          <a:bodyPr wrap="square" rtlCol="0">
            <a:spAutoFit/>
          </a:bodyPr>
          <a:lstStyle/>
          <a:p>
            <a:pPr algn="ctr"/>
            <a:r>
              <a:rPr lang="en-US" sz="3200" dirty="0">
                <a:ln w="0"/>
                <a:solidFill>
                  <a:srgbClr val="0000FF"/>
                </a:solidFill>
                <a:effectLst>
                  <a:outerShdw blurRad="38100" dist="25400" dir="5400000" algn="ctr" rotWithShape="0">
                    <a:srgbClr val="6E747A">
                      <a:alpha val="43000"/>
                    </a:srgbClr>
                  </a:outerShdw>
                </a:effectLst>
                <a:latin typeface="Trebuchet MS" panose="020B0603020202020204" pitchFamily="34" charset="0"/>
              </a:rPr>
              <a:t>G*Power 3.1</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3600" y="1142058"/>
            <a:ext cx="4907395" cy="5640684"/>
          </a:xfrm>
          <a:prstGeom prst="rect">
            <a:avLst/>
          </a:prstGeom>
        </p:spPr>
      </p:pic>
      <p:sp>
        <p:nvSpPr>
          <p:cNvPr id="7" name="Rectangle 6"/>
          <p:cNvSpPr/>
          <p:nvPr/>
        </p:nvSpPr>
        <p:spPr>
          <a:xfrm>
            <a:off x="2209800" y="457200"/>
            <a:ext cx="4114800" cy="914400"/>
          </a:xfrm>
          <a:prstGeom prst="rect">
            <a:avLst/>
          </a:prstGeom>
          <a:noFill/>
          <a:ln>
            <a:noFill/>
          </a:ln>
        </p:spPr>
        <p:style>
          <a:lnRef idx="0">
            <a:scrgbClr r="0" g="0" b="0"/>
          </a:lnRef>
          <a:fillRef idx="0">
            <a:scrgbClr r="0" g="0" b="0"/>
          </a:fillRef>
          <a:effectRef idx="0">
            <a:scrgbClr r="0" g="0" b="0"/>
          </a:effectRef>
          <a:fontRef idx="minor">
            <a:schemeClr val="accent4"/>
          </a:fontRef>
        </p:style>
        <p:txBody>
          <a:bodyPr rtlCol="0" anchor="ctr"/>
          <a:lstStyle/>
          <a:p>
            <a:pPr algn="ctr"/>
            <a:r>
              <a:rPr lang="en-US"/>
              <a:t>http://www.gpower.hhu.de/en.html</a:t>
            </a:r>
          </a:p>
        </p:txBody>
      </p:sp>
    </p:spTree>
    <p:extLst>
      <p:ext uri="{BB962C8B-B14F-4D97-AF65-F5344CB8AC3E}">
        <p14:creationId xmlns:p14="http://schemas.microsoft.com/office/powerpoint/2010/main" val="11449661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447800" y="152400"/>
            <a:ext cx="6172200" cy="584775"/>
          </a:xfrm>
          <a:prstGeom prst="rect">
            <a:avLst/>
          </a:prstGeom>
          <a:noFill/>
          <a:ln>
            <a:noFill/>
          </a:ln>
        </p:spPr>
        <p:style>
          <a:lnRef idx="0">
            <a:scrgbClr r="0" g="0" b="0"/>
          </a:lnRef>
          <a:fillRef idx="0">
            <a:scrgbClr r="0" g="0" b="0"/>
          </a:fillRef>
          <a:effectRef idx="0">
            <a:scrgbClr r="0" g="0" b="0"/>
          </a:effectRef>
          <a:fontRef idx="minor">
            <a:schemeClr val="accent1"/>
          </a:fontRef>
        </p:style>
        <p:txBody>
          <a:bodyPr wrap="square" rtlCol="0">
            <a:spAutoFit/>
          </a:bodyPr>
          <a:lstStyle/>
          <a:p>
            <a:pPr algn="ctr"/>
            <a:r>
              <a:rPr lang="en-US" altLang="zh-CN" sz="3200" dirty="0" err="1">
                <a:ln w="0"/>
                <a:solidFill>
                  <a:srgbClr val="0000FF"/>
                </a:solidFill>
                <a:effectLst>
                  <a:outerShdw blurRad="38100" dist="25400" dir="5400000" algn="ctr" rotWithShape="0">
                    <a:srgbClr val="6E747A">
                      <a:alpha val="43000"/>
                    </a:srgbClr>
                  </a:outerShdw>
                </a:effectLst>
                <a:latin typeface="Trebuchet MS" panose="020B0603020202020204" pitchFamily="34" charset="0"/>
              </a:rPr>
              <a:t>MetaboAnalyst</a:t>
            </a:r>
            <a:r>
              <a:rPr lang="en-US" altLang="zh-CN" sz="3200" dirty="0">
                <a:ln w="0"/>
                <a:solidFill>
                  <a:srgbClr val="0000FF"/>
                </a:solidFill>
                <a:effectLst>
                  <a:outerShdw blurRad="38100" dist="25400" dir="5400000" algn="ctr" rotWithShape="0">
                    <a:srgbClr val="6E747A">
                      <a:alpha val="43000"/>
                    </a:srgbClr>
                  </a:outerShdw>
                </a:effectLst>
                <a:latin typeface="Trebuchet MS" panose="020B0603020202020204" pitchFamily="34" charset="0"/>
              </a:rPr>
              <a:t> – Power Analysis</a:t>
            </a:r>
            <a:endParaRPr lang="en-US" sz="3200" dirty="0">
              <a:ln w="0"/>
              <a:solidFill>
                <a:srgbClr val="0000FF"/>
              </a:solidFill>
              <a:effectLst>
                <a:outerShdw blurRad="38100" dist="25400" dir="5400000" algn="ctr" rotWithShape="0">
                  <a:srgbClr val="6E747A">
                    <a:alpha val="43000"/>
                  </a:srgbClr>
                </a:outerShdw>
              </a:effectLst>
              <a:latin typeface="Trebuchet MS" panose="020B0603020202020204" pitchFamily="34" charset="0"/>
            </a:endParaRPr>
          </a:p>
        </p:txBody>
      </p:sp>
      <p:sp>
        <p:nvSpPr>
          <p:cNvPr id="7" name="Rectangle 6"/>
          <p:cNvSpPr/>
          <p:nvPr/>
        </p:nvSpPr>
        <p:spPr>
          <a:xfrm>
            <a:off x="2209800" y="457200"/>
            <a:ext cx="4114800" cy="914400"/>
          </a:xfrm>
          <a:prstGeom prst="rect">
            <a:avLst/>
          </a:prstGeom>
          <a:noFill/>
          <a:ln>
            <a:noFill/>
          </a:ln>
        </p:spPr>
        <p:style>
          <a:lnRef idx="0">
            <a:scrgbClr r="0" g="0" b="0"/>
          </a:lnRef>
          <a:fillRef idx="0">
            <a:scrgbClr r="0" g="0" b="0"/>
          </a:fillRef>
          <a:effectRef idx="0">
            <a:scrgbClr r="0" g="0" b="0"/>
          </a:effectRef>
          <a:fontRef idx="minor">
            <a:schemeClr val="accent4"/>
          </a:fontRef>
        </p:style>
        <p:txBody>
          <a:bodyPr rtlCol="0" anchor="ctr"/>
          <a:lstStyle/>
          <a:p>
            <a:pPr algn="ctr"/>
            <a:r>
              <a:rPr lang="en-US" dirty="0"/>
              <a:t>http://www.metaboanalyst.ca/faces/Secure/upload/PowerUploadView.xhtml</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05000" y="1219200"/>
            <a:ext cx="5441061" cy="5654566"/>
          </a:xfrm>
          <a:prstGeom prst="rect">
            <a:avLst/>
          </a:prstGeom>
        </p:spPr>
      </p:pic>
    </p:spTree>
    <p:extLst>
      <p:ext uri="{BB962C8B-B14F-4D97-AF65-F5344CB8AC3E}">
        <p14:creationId xmlns:p14="http://schemas.microsoft.com/office/powerpoint/2010/main" val="15710418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447800" y="152400"/>
            <a:ext cx="6172200" cy="1077218"/>
          </a:xfrm>
          <a:prstGeom prst="rect">
            <a:avLst/>
          </a:prstGeom>
          <a:noFill/>
        </p:spPr>
        <p:txBody>
          <a:bodyPr wrap="square" rtlCol="0">
            <a:spAutoFit/>
          </a:bodyPr>
          <a:lstStyle/>
          <a:p>
            <a:pPr algn="ctr"/>
            <a:r>
              <a:rPr lang="en-US" sz="3200" b="1" dirty="0">
                <a:solidFill>
                  <a:srgbClr val="000099"/>
                </a:solidFill>
              </a:rPr>
              <a:t>How many samples </a:t>
            </a:r>
            <a:br>
              <a:rPr lang="en-US" sz="3200" b="1" dirty="0">
                <a:solidFill>
                  <a:srgbClr val="000099"/>
                </a:solidFill>
              </a:rPr>
            </a:br>
            <a:r>
              <a:rPr lang="en-US" sz="3200" b="1" dirty="0">
                <a:solidFill>
                  <a:srgbClr val="000099"/>
                </a:solidFill>
              </a:rPr>
              <a:t>do we need?</a:t>
            </a:r>
          </a:p>
        </p:txBody>
      </p:sp>
      <p:sp>
        <p:nvSpPr>
          <p:cNvPr id="2" name="Rectangle 1"/>
          <p:cNvSpPr/>
          <p:nvPr/>
        </p:nvSpPr>
        <p:spPr>
          <a:xfrm>
            <a:off x="990600" y="1600200"/>
            <a:ext cx="6819900" cy="19812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r>
              <a:rPr lang="en-US" sz="2400" b="1" dirty="0"/>
              <a:t>Consequence of small sample size:</a:t>
            </a:r>
          </a:p>
          <a:p>
            <a:r>
              <a:rPr lang="en-US" sz="2400" dirty="0"/>
              <a:t>1. Samples do not represent population </a:t>
            </a:r>
            <a:br>
              <a:rPr lang="en-US" sz="2400" dirty="0"/>
            </a:br>
            <a:r>
              <a:rPr lang="en-US" sz="2400" dirty="0"/>
              <a:t> </a:t>
            </a:r>
            <a:r>
              <a:rPr lang="en-US" sz="2400" dirty="0">
                <a:sym typeface="Wingdings"/>
              </a:rPr>
              <a:t> </a:t>
            </a:r>
            <a:r>
              <a:rPr lang="en-US" sz="2400" dirty="0"/>
              <a:t>wrong conclusion.</a:t>
            </a:r>
          </a:p>
          <a:p>
            <a:r>
              <a:rPr lang="en-US" sz="2400" dirty="0"/>
              <a:t>2. Irreproducible result.</a:t>
            </a:r>
          </a:p>
          <a:p>
            <a:r>
              <a:rPr lang="en-US" sz="2400" dirty="0"/>
              <a:t>3. no significance</a:t>
            </a:r>
          </a:p>
        </p:txBody>
      </p:sp>
      <p:sp>
        <p:nvSpPr>
          <p:cNvPr id="10" name="Rectangle 9"/>
          <p:cNvSpPr/>
          <p:nvPr/>
        </p:nvSpPr>
        <p:spPr>
          <a:xfrm>
            <a:off x="1066800" y="3810000"/>
            <a:ext cx="6751098" cy="18288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r>
              <a:rPr lang="en-US" sz="2400" b="1" dirty="0"/>
              <a:t>To estimate sample size:</a:t>
            </a:r>
          </a:p>
          <a:p>
            <a:r>
              <a:rPr lang="en-US" sz="2400" dirty="0"/>
              <a:t>You need to know or estimate the effect size (difference &amp; variation)</a:t>
            </a:r>
          </a:p>
        </p:txBody>
      </p:sp>
    </p:spTree>
    <p:extLst>
      <p:ext uri="{BB962C8B-B14F-4D97-AF65-F5344CB8AC3E}">
        <p14:creationId xmlns:p14="http://schemas.microsoft.com/office/powerpoint/2010/main" val="17277457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00200" y="152400"/>
            <a:ext cx="5715000" cy="2062103"/>
          </a:xfrm>
          <a:prstGeom prst="rect">
            <a:avLst/>
          </a:prstGeom>
          <a:noFill/>
        </p:spPr>
        <p:txBody>
          <a:bodyPr wrap="square" rtlCol="0">
            <a:spAutoFit/>
          </a:bodyPr>
          <a:lstStyle/>
          <a:p>
            <a:pPr algn="ctr"/>
            <a:r>
              <a:rPr lang="en-US" altLang="zh-CN" sz="3200" b="1" dirty="0">
                <a:solidFill>
                  <a:srgbClr val="000099"/>
                </a:solidFill>
              </a:rPr>
              <a:t>*Disclaimer</a:t>
            </a:r>
            <a:br>
              <a:rPr lang="en-US" altLang="zh-CN" sz="3200" b="1" dirty="0">
                <a:solidFill>
                  <a:srgbClr val="000099"/>
                </a:solidFill>
              </a:rPr>
            </a:br>
            <a:br>
              <a:rPr lang="en-US" altLang="zh-CN" sz="3200" b="1" dirty="0">
                <a:solidFill>
                  <a:srgbClr val="000099"/>
                </a:solidFill>
              </a:rPr>
            </a:br>
            <a:r>
              <a:rPr lang="en-US" altLang="zh-CN" sz="3200" b="1" dirty="0">
                <a:solidFill>
                  <a:srgbClr val="000099"/>
                </a:solidFill>
              </a:rPr>
              <a:t>What about the optimal sample size for Multivariate Analysis?</a:t>
            </a:r>
            <a:endParaRPr lang="en-US" sz="3200" b="1" dirty="0">
              <a:solidFill>
                <a:srgbClr val="000099"/>
              </a:solidFill>
            </a:endParaRPr>
          </a:p>
        </p:txBody>
      </p:sp>
      <p:sp>
        <p:nvSpPr>
          <p:cNvPr id="8" name="TextBox 7"/>
          <p:cNvSpPr txBox="1"/>
          <p:nvPr/>
        </p:nvSpPr>
        <p:spPr>
          <a:xfrm>
            <a:off x="1289482" y="2895600"/>
            <a:ext cx="5486400" cy="830997"/>
          </a:xfrm>
          <a:prstGeom prst="rect">
            <a:avLst/>
          </a:prstGeom>
          <a:noFill/>
        </p:spPr>
        <p:txBody>
          <a:bodyPr wrap="square" rtlCol="0">
            <a:spAutoFit/>
          </a:bodyPr>
          <a:lstStyle/>
          <a:p>
            <a:r>
              <a:rPr lang="en-US" sz="2400" dirty="0"/>
              <a:t>We only talked about sample size for one compound (</a:t>
            </a:r>
            <a:r>
              <a:rPr lang="en-US" sz="2400" i="1" dirty="0">
                <a:solidFill>
                  <a:srgbClr val="0000FF"/>
                </a:solidFill>
              </a:rPr>
              <a:t>Univariate Analysis</a:t>
            </a:r>
            <a:r>
              <a:rPr lang="en-US" sz="2400" dirty="0"/>
              <a:t>) </a:t>
            </a:r>
          </a:p>
        </p:txBody>
      </p:sp>
      <p:sp>
        <p:nvSpPr>
          <p:cNvPr id="9" name="TextBox 8"/>
          <p:cNvSpPr txBox="1"/>
          <p:nvPr/>
        </p:nvSpPr>
        <p:spPr>
          <a:xfrm>
            <a:off x="1295400" y="3886200"/>
            <a:ext cx="7086600" cy="1200328"/>
          </a:xfrm>
          <a:prstGeom prst="rect">
            <a:avLst/>
          </a:prstGeom>
          <a:noFill/>
        </p:spPr>
        <p:txBody>
          <a:bodyPr wrap="square" rtlCol="0">
            <a:spAutoFit/>
          </a:bodyPr>
          <a:lstStyle/>
          <a:p>
            <a:r>
              <a:rPr lang="en-US" sz="2400" dirty="0">
                <a:solidFill>
                  <a:srgbClr val="0000FF"/>
                </a:solidFill>
              </a:rPr>
              <a:t>Multivariate Analysis: </a:t>
            </a:r>
            <a:br>
              <a:rPr lang="en-US" sz="2400" dirty="0"/>
            </a:br>
            <a:r>
              <a:rPr lang="en-US" sz="2400" dirty="0"/>
              <a:t>Optimal sample size is not clear. </a:t>
            </a:r>
          </a:p>
          <a:p>
            <a:r>
              <a:rPr lang="en-US" sz="2400" dirty="0"/>
              <a:t>As rule of thumb, use 10 observations per parameter.</a:t>
            </a:r>
          </a:p>
        </p:txBody>
      </p:sp>
    </p:spTree>
    <p:extLst>
      <p:ext uri="{BB962C8B-B14F-4D97-AF65-F5344CB8AC3E}">
        <p14:creationId xmlns:p14="http://schemas.microsoft.com/office/powerpoint/2010/main" val="18495404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76400" y="2743200"/>
            <a:ext cx="5715000" cy="584775"/>
          </a:xfrm>
          <a:prstGeom prst="rect">
            <a:avLst/>
          </a:prstGeom>
          <a:noFill/>
        </p:spPr>
        <p:txBody>
          <a:bodyPr wrap="square" rtlCol="0">
            <a:spAutoFit/>
          </a:bodyPr>
          <a:lstStyle/>
          <a:p>
            <a:r>
              <a:rPr lang="en-US" altLang="zh-CN" sz="3200" b="1" dirty="0">
                <a:solidFill>
                  <a:srgbClr val="000099"/>
                </a:solidFill>
              </a:rPr>
              <a:t>How many samples do we need?</a:t>
            </a:r>
            <a:endParaRPr lang="en-US" sz="3200" b="1" dirty="0">
              <a:solidFill>
                <a:srgbClr val="000099"/>
              </a:solidFill>
            </a:endParaRPr>
          </a:p>
        </p:txBody>
      </p:sp>
      <p:sp>
        <p:nvSpPr>
          <p:cNvPr id="4" name="TextBox 3"/>
          <p:cNvSpPr txBox="1"/>
          <p:nvPr/>
        </p:nvSpPr>
        <p:spPr>
          <a:xfrm>
            <a:off x="2743200" y="4114800"/>
            <a:ext cx="3581400" cy="646331"/>
          </a:xfrm>
          <a:prstGeom prst="rect">
            <a:avLst/>
          </a:prstGeom>
          <a:noFill/>
        </p:spPr>
        <p:txBody>
          <a:bodyPr wrap="square" rtlCol="0">
            <a:spAutoFit/>
          </a:bodyPr>
          <a:lstStyle/>
          <a:p>
            <a:pPr algn="ctr"/>
            <a:r>
              <a:rPr lang="en-US" dirty="0" err="1"/>
              <a:t>Sili</a:t>
            </a:r>
            <a:r>
              <a:rPr lang="en-US" dirty="0"/>
              <a:t> Fan</a:t>
            </a:r>
            <a:br>
              <a:rPr lang="en-US" dirty="0"/>
            </a:br>
            <a:r>
              <a:rPr lang="en-US" dirty="0"/>
              <a:t>WCMC statistician</a:t>
            </a:r>
          </a:p>
        </p:txBody>
      </p:sp>
      <p:sp>
        <p:nvSpPr>
          <p:cNvPr id="5" name="TextBox 4"/>
          <p:cNvSpPr txBox="1"/>
          <p:nvPr/>
        </p:nvSpPr>
        <p:spPr>
          <a:xfrm>
            <a:off x="1687286" y="3200400"/>
            <a:ext cx="5715000" cy="584775"/>
          </a:xfrm>
          <a:prstGeom prst="rect">
            <a:avLst/>
          </a:prstGeom>
          <a:noFill/>
        </p:spPr>
        <p:txBody>
          <a:bodyPr wrap="square" rtlCol="0">
            <a:spAutoFit/>
          </a:bodyPr>
          <a:lstStyle/>
          <a:p>
            <a:pPr algn="ctr"/>
            <a:r>
              <a:rPr lang="en-US" altLang="zh-CN" sz="3200" b="1" i="1" dirty="0">
                <a:solidFill>
                  <a:srgbClr val="000099"/>
                </a:solidFill>
              </a:rPr>
              <a:t>tools</a:t>
            </a:r>
            <a:endParaRPr lang="en-US" sz="3200" b="1" i="1" dirty="0">
              <a:solidFill>
                <a:srgbClr val="000099"/>
              </a:solidFill>
            </a:endParaRPr>
          </a:p>
        </p:txBody>
      </p:sp>
    </p:spTree>
    <p:extLst>
      <p:ext uri="{BB962C8B-B14F-4D97-AF65-F5344CB8AC3E}">
        <p14:creationId xmlns:p14="http://schemas.microsoft.com/office/powerpoint/2010/main" val="4291551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Picture 3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48400" y="5603714"/>
            <a:ext cx="2682527" cy="764312"/>
          </a:xfrm>
          <a:prstGeom prst="rect">
            <a:avLst/>
          </a:prstGeom>
        </p:spPr>
      </p:pic>
      <p:sp>
        <p:nvSpPr>
          <p:cNvPr id="2" name="TextBox 1"/>
          <p:cNvSpPr txBox="1"/>
          <p:nvPr/>
        </p:nvSpPr>
        <p:spPr>
          <a:xfrm rot="16200000">
            <a:off x="-2093265" y="2931466"/>
            <a:ext cx="4495799" cy="461665"/>
          </a:xfrm>
          <a:prstGeom prst="rect">
            <a:avLst/>
          </a:prstGeom>
          <a:noFill/>
        </p:spPr>
        <p:txBody>
          <a:bodyPr wrap="square" rtlCol="0">
            <a:spAutoFit/>
          </a:bodyPr>
          <a:lstStyle/>
          <a:p>
            <a:r>
              <a:rPr lang="en-US" altLang="zh-CN" sz="2400" b="1" dirty="0">
                <a:solidFill>
                  <a:srgbClr val="000099"/>
                </a:solidFill>
              </a:rPr>
              <a:t>Install</a:t>
            </a:r>
            <a:endParaRPr lang="en-US" sz="2400" b="1" dirty="0">
              <a:solidFill>
                <a:srgbClr val="000099"/>
              </a:solidFill>
            </a:endParaRPr>
          </a:p>
        </p:txBody>
      </p:sp>
      <p:sp>
        <p:nvSpPr>
          <p:cNvPr id="3" name="TextBox 2"/>
          <p:cNvSpPr txBox="1"/>
          <p:nvPr/>
        </p:nvSpPr>
        <p:spPr>
          <a:xfrm>
            <a:off x="1447800" y="152400"/>
            <a:ext cx="6172200" cy="584775"/>
          </a:xfrm>
          <a:prstGeom prst="rect">
            <a:avLst/>
          </a:prstGeom>
          <a:noFill/>
        </p:spPr>
        <p:txBody>
          <a:bodyPr wrap="square" rtlCol="0">
            <a:spAutoFit/>
          </a:bodyPr>
          <a:lstStyle/>
          <a:p>
            <a:pPr algn="ctr"/>
            <a:r>
              <a:rPr lang="en-US" sz="3200" b="1" dirty="0">
                <a:solidFill>
                  <a:srgbClr val="000099"/>
                </a:solidFill>
              </a:rPr>
              <a:t>Install the Tool</a:t>
            </a:r>
          </a:p>
        </p:txBody>
      </p:sp>
      <p:sp>
        <p:nvSpPr>
          <p:cNvPr id="4" name="TextBox 3"/>
          <p:cNvSpPr txBox="1"/>
          <p:nvPr/>
        </p:nvSpPr>
        <p:spPr>
          <a:xfrm>
            <a:off x="533400" y="762000"/>
            <a:ext cx="8077200" cy="461665"/>
          </a:xfrm>
          <a:prstGeom prst="rect">
            <a:avLst/>
          </a:prstGeom>
          <a:noFill/>
        </p:spPr>
        <p:txBody>
          <a:bodyPr wrap="square" rtlCol="0">
            <a:spAutoFit/>
          </a:bodyPr>
          <a:lstStyle/>
          <a:p>
            <a:pPr algn="ctr"/>
            <a:r>
              <a:rPr lang="en-US" sz="2400" b="1" dirty="0"/>
              <a:t>1. https://github.com/slfan2013/metabox.stat</a:t>
            </a:r>
          </a:p>
        </p:txBody>
      </p:sp>
      <p:sp>
        <p:nvSpPr>
          <p:cNvPr id="5" name="TextBox 4"/>
          <p:cNvSpPr txBox="1"/>
          <p:nvPr/>
        </p:nvSpPr>
        <p:spPr>
          <a:xfrm>
            <a:off x="532015" y="1303574"/>
            <a:ext cx="8077200" cy="461665"/>
          </a:xfrm>
          <a:prstGeom prst="rect">
            <a:avLst/>
          </a:prstGeom>
          <a:noFill/>
        </p:spPr>
        <p:txBody>
          <a:bodyPr wrap="square" rtlCol="0">
            <a:spAutoFit/>
          </a:bodyPr>
          <a:lstStyle/>
          <a:p>
            <a:pPr algn="ctr"/>
            <a:r>
              <a:rPr lang="en-US" sz="2400" b="1" dirty="0"/>
              <a:t>2. Download the file </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477" y="1636222"/>
            <a:ext cx="8699429" cy="914400"/>
          </a:xfrm>
          <a:prstGeom prst="rect">
            <a:avLst/>
          </a:prstGeom>
        </p:spPr>
      </p:pic>
      <p:sp>
        <p:nvSpPr>
          <p:cNvPr id="7" name="Rectangle 6"/>
          <p:cNvSpPr/>
          <p:nvPr/>
        </p:nvSpPr>
        <p:spPr>
          <a:xfrm>
            <a:off x="7448506" y="2135099"/>
            <a:ext cx="1295400" cy="382272"/>
          </a:xfrm>
          <a:prstGeom prst="rect">
            <a:avLst/>
          </a:prstGeom>
          <a:noFill/>
          <a:ln w="762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61418" y="2596537"/>
            <a:ext cx="2514600" cy="1029250"/>
          </a:xfrm>
          <a:prstGeom prst="rect">
            <a:avLst/>
          </a:prstGeom>
        </p:spPr>
      </p:pic>
      <p:cxnSp>
        <p:nvCxnSpPr>
          <p:cNvPr id="12" name="Straight Arrow Connector 11"/>
          <p:cNvCxnSpPr/>
          <p:nvPr/>
        </p:nvCxnSpPr>
        <p:spPr>
          <a:xfrm flipV="1">
            <a:off x="6705600" y="3543995"/>
            <a:ext cx="609600" cy="110722"/>
          </a:xfrm>
          <a:prstGeom prst="straightConnector1">
            <a:avLst/>
          </a:prstGeom>
          <a:ln w="57150">
            <a:tailEnd type="triangle"/>
          </a:ln>
        </p:spPr>
        <p:style>
          <a:lnRef idx="1">
            <a:schemeClr val="accent2"/>
          </a:lnRef>
          <a:fillRef idx="0">
            <a:schemeClr val="accent2"/>
          </a:fillRef>
          <a:effectRef idx="0">
            <a:schemeClr val="accent2"/>
          </a:effectRef>
          <a:fontRef idx="minor">
            <a:schemeClr val="tx1"/>
          </a:fontRef>
        </p:style>
      </p:cxnSp>
      <p:sp>
        <p:nvSpPr>
          <p:cNvPr id="13" name="Rectangle 12"/>
          <p:cNvSpPr/>
          <p:nvPr/>
        </p:nvSpPr>
        <p:spPr>
          <a:xfrm>
            <a:off x="7433266" y="3272445"/>
            <a:ext cx="1295400" cy="382272"/>
          </a:xfrm>
          <a:prstGeom prst="rect">
            <a:avLst/>
          </a:prstGeom>
          <a:noFill/>
          <a:ln w="762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cxnSp>
        <p:nvCxnSpPr>
          <p:cNvPr id="9" name="Straight Arrow Connector 8"/>
          <p:cNvCxnSpPr/>
          <p:nvPr/>
        </p:nvCxnSpPr>
        <p:spPr>
          <a:xfrm flipV="1">
            <a:off x="6610306" y="2517372"/>
            <a:ext cx="609600" cy="110722"/>
          </a:xfrm>
          <a:prstGeom prst="straightConnector1">
            <a:avLst/>
          </a:prstGeom>
          <a:ln w="57150">
            <a:tailEnd type="triangle"/>
          </a:ln>
        </p:spPr>
        <p:style>
          <a:lnRef idx="1">
            <a:schemeClr val="accent2"/>
          </a:lnRef>
          <a:fillRef idx="0">
            <a:schemeClr val="accent2"/>
          </a:fillRef>
          <a:effectRef idx="0">
            <a:schemeClr val="accent2"/>
          </a:effectRef>
          <a:fontRef idx="minor">
            <a:schemeClr val="tx1"/>
          </a:fontRef>
        </p:style>
      </p:cxnSp>
      <p:pic>
        <p:nvPicPr>
          <p:cNvPr id="14" name="Picture 13"/>
          <p:cNvPicPr>
            <a:picLocks noChangeAspect="1"/>
          </p:cNvPicPr>
          <p:nvPr/>
        </p:nvPicPr>
        <p:blipFill rotWithShape="1">
          <a:blip r:embed="rId5">
            <a:extLst>
              <a:ext uri="{28A0092B-C50C-407E-A947-70E740481C1C}">
                <a14:useLocalDpi xmlns:a14="http://schemas.microsoft.com/office/drawing/2010/main" val="0"/>
              </a:ext>
            </a:extLst>
          </a:blip>
          <a:srcRect t="65291"/>
          <a:stretch/>
        </p:blipFill>
        <p:spPr>
          <a:xfrm>
            <a:off x="690268" y="3755424"/>
            <a:ext cx="7413365" cy="430745"/>
          </a:xfrm>
          <a:prstGeom prst="rect">
            <a:avLst/>
          </a:prstGeom>
        </p:spPr>
      </p:pic>
      <p:sp>
        <p:nvSpPr>
          <p:cNvPr id="15" name="TextBox 14"/>
          <p:cNvSpPr txBox="1"/>
          <p:nvPr/>
        </p:nvSpPr>
        <p:spPr>
          <a:xfrm>
            <a:off x="1576441" y="3362276"/>
            <a:ext cx="3291698" cy="461665"/>
          </a:xfrm>
          <a:prstGeom prst="rect">
            <a:avLst/>
          </a:prstGeom>
          <a:noFill/>
        </p:spPr>
        <p:txBody>
          <a:bodyPr wrap="square" rtlCol="0">
            <a:spAutoFit/>
          </a:bodyPr>
          <a:lstStyle/>
          <a:p>
            <a:pPr algn="ctr"/>
            <a:r>
              <a:rPr lang="en-US" sz="2400" b="1" dirty="0"/>
              <a:t>3. Save Data</a:t>
            </a:r>
          </a:p>
        </p:txBody>
      </p:sp>
      <p:cxnSp>
        <p:nvCxnSpPr>
          <p:cNvPr id="17" name="Straight Arrow Connector 16"/>
          <p:cNvCxnSpPr>
            <a:stCxn id="20" idx="1"/>
          </p:cNvCxnSpPr>
          <p:nvPr/>
        </p:nvCxnSpPr>
        <p:spPr>
          <a:xfrm flipH="1" flipV="1">
            <a:off x="1752600" y="3970796"/>
            <a:ext cx="512983" cy="92272"/>
          </a:xfrm>
          <a:prstGeom prst="straightConnector1">
            <a:avLst/>
          </a:prstGeom>
          <a:ln w="57150">
            <a:tailEnd type="triangle"/>
          </a:ln>
        </p:spPr>
        <p:style>
          <a:lnRef idx="1">
            <a:schemeClr val="accent2"/>
          </a:lnRef>
          <a:fillRef idx="0">
            <a:schemeClr val="accent2"/>
          </a:fillRef>
          <a:effectRef idx="0">
            <a:schemeClr val="accent2"/>
          </a:effectRef>
          <a:fontRef idx="minor">
            <a:schemeClr val="tx1"/>
          </a:fontRef>
        </p:style>
      </p:cxnSp>
      <p:sp>
        <p:nvSpPr>
          <p:cNvPr id="20" name="Rectangle 19"/>
          <p:cNvSpPr/>
          <p:nvPr/>
        </p:nvSpPr>
        <p:spPr>
          <a:xfrm>
            <a:off x="2265583" y="3909047"/>
            <a:ext cx="838200" cy="308042"/>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r>
              <a:rPr lang="en-US" dirty="0">
                <a:solidFill>
                  <a:schemeClr val="tx1"/>
                </a:solidFill>
              </a:rPr>
              <a:t>open</a:t>
            </a:r>
          </a:p>
        </p:txBody>
      </p:sp>
      <p:pic>
        <p:nvPicPr>
          <p:cNvPr id="23" name="Picture 22"/>
          <p:cNvPicPr>
            <a:picLocks noChangeAspect="1"/>
          </p:cNvPicPr>
          <p:nvPr/>
        </p:nvPicPr>
        <p:blipFill rotWithShape="1">
          <a:blip r:embed="rId6">
            <a:extLst>
              <a:ext uri="{28A0092B-C50C-407E-A947-70E740481C1C}">
                <a14:useLocalDpi xmlns:a14="http://schemas.microsoft.com/office/drawing/2010/main" val="0"/>
              </a:ext>
            </a:extLst>
          </a:blip>
          <a:srcRect t="15416"/>
          <a:stretch/>
        </p:blipFill>
        <p:spPr>
          <a:xfrm>
            <a:off x="609600" y="4413058"/>
            <a:ext cx="7418808" cy="359106"/>
          </a:xfrm>
          <a:prstGeom prst="rect">
            <a:avLst/>
          </a:prstGeom>
        </p:spPr>
      </p:pic>
      <p:cxnSp>
        <p:nvCxnSpPr>
          <p:cNvPr id="24" name="Straight Arrow Connector 23"/>
          <p:cNvCxnSpPr/>
          <p:nvPr/>
        </p:nvCxnSpPr>
        <p:spPr>
          <a:xfrm flipH="1" flipV="1">
            <a:off x="1752600" y="4609027"/>
            <a:ext cx="512983" cy="92272"/>
          </a:xfrm>
          <a:prstGeom prst="straightConnector1">
            <a:avLst/>
          </a:prstGeom>
          <a:ln w="57150">
            <a:tailEnd type="triangle"/>
          </a:ln>
        </p:spPr>
        <p:style>
          <a:lnRef idx="1">
            <a:schemeClr val="accent2"/>
          </a:lnRef>
          <a:fillRef idx="0">
            <a:schemeClr val="accent2"/>
          </a:fillRef>
          <a:effectRef idx="0">
            <a:schemeClr val="accent2"/>
          </a:effectRef>
          <a:fontRef idx="minor">
            <a:schemeClr val="tx1"/>
          </a:fontRef>
        </p:style>
      </p:cxnSp>
      <p:sp>
        <p:nvSpPr>
          <p:cNvPr id="26" name="Rectangle 25"/>
          <p:cNvSpPr/>
          <p:nvPr/>
        </p:nvSpPr>
        <p:spPr>
          <a:xfrm>
            <a:off x="2265583" y="4547278"/>
            <a:ext cx="838200" cy="308042"/>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r>
              <a:rPr lang="en-US" dirty="0">
                <a:solidFill>
                  <a:schemeClr val="tx1"/>
                </a:solidFill>
              </a:rPr>
              <a:t>save</a:t>
            </a:r>
          </a:p>
        </p:txBody>
      </p:sp>
      <p:sp>
        <p:nvSpPr>
          <p:cNvPr id="27" name="TextBox 26"/>
          <p:cNvSpPr txBox="1"/>
          <p:nvPr/>
        </p:nvSpPr>
        <p:spPr>
          <a:xfrm>
            <a:off x="280404" y="4701299"/>
            <a:ext cx="8077200" cy="461665"/>
          </a:xfrm>
          <a:prstGeom prst="rect">
            <a:avLst/>
          </a:prstGeom>
          <a:noFill/>
        </p:spPr>
        <p:txBody>
          <a:bodyPr wrap="square" rtlCol="0">
            <a:spAutoFit/>
          </a:bodyPr>
          <a:lstStyle/>
          <a:p>
            <a:pPr algn="ctr"/>
            <a:r>
              <a:rPr lang="en-US" sz="2400" b="1" dirty="0"/>
              <a:t>4. Run Following Code</a:t>
            </a:r>
          </a:p>
        </p:txBody>
      </p:sp>
      <p:pic>
        <p:nvPicPr>
          <p:cNvPr id="28" name="Picture 2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828800" y="5119098"/>
            <a:ext cx="3088896" cy="1642905"/>
          </a:xfrm>
          <a:prstGeom prst="rect">
            <a:avLst/>
          </a:prstGeom>
        </p:spPr>
      </p:pic>
      <p:sp>
        <p:nvSpPr>
          <p:cNvPr id="29" name="Rectangle 28"/>
          <p:cNvSpPr/>
          <p:nvPr/>
        </p:nvSpPr>
        <p:spPr>
          <a:xfrm>
            <a:off x="1850690" y="5714246"/>
            <a:ext cx="2743200" cy="990600"/>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31" name="Straight Arrow Connector 30"/>
          <p:cNvCxnSpPr/>
          <p:nvPr/>
        </p:nvCxnSpPr>
        <p:spPr>
          <a:xfrm flipH="1">
            <a:off x="4267200" y="6089436"/>
            <a:ext cx="457200" cy="270690"/>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sp>
        <p:nvSpPr>
          <p:cNvPr id="32" name="Rectangle 31"/>
          <p:cNvSpPr/>
          <p:nvPr/>
        </p:nvSpPr>
        <p:spPr>
          <a:xfrm>
            <a:off x="4724400" y="5718473"/>
            <a:ext cx="1091196" cy="7620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200" dirty="0" err="1"/>
              <a:t>Copy+Paste</a:t>
            </a:r>
            <a:r>
              <a:rPr lang="en-US" sz="1200" dirty="0"/>
              <a:t> in r Studio</a:t>
            </a:r>
          </a:p>
        </p:txBody>
      </p:sp>
      <p:pic>
        <p:nvPicPr>
          <p:cNvPr id="33" name="Picture 3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38200" y="5555873"/>
            <a:ext cx="832779" cy="859994"/>
          </a:xfrm>
          <a:prstGeom prst="rect">
            <a:avLst/>
          </a:prstGeom>
        </p:spPr>
      </p:pic>
      <p:cxnSp>
        <p:nvCxnSpPr>
          <p:cNvPr id="34" name="Straight Arrow Connector 33"/>
          <p:cNvCxnSpPr/>
          <p:nvPr/>
        </p:nvCxnSpPr>
        <p:spPr>
          <a:xfrm>
            <a:off x="954733" y="5536087"/>
            <a:ext cx="152401" cy="345377"/>
          </a:xfrm>
          <a:prstGeom prst="straightConnector1">
            <a:avLst/>
          </a:prstGeom>
          <a:ln w="57150">
            <a:tailEnd type="triangle"/>
          </a:ln>
        </p:spPr>
        <p:style>
          <a:lnRef idx="1">
            <a:schemeClr val="accent2"/>
          </a:lnRef>
          <a:fillRef idx="0">
            <a:schemeClr val="accent2"/>
          </a:fillRef>
          <a:effectRef idx="0">
            <a:schemeClr val="accent2"/>
          </a:effectRef>
          <a:fontRef idx="minor">
            <a:schemeClr val="tx1"/>
          </a:fontRef>
        </p:style>
      </p:cxnSp>
      <p:sp>
        <p:nvSpPr>
          <p:cNvPr id="36" name="Rectangle 35"/>
          <p:cNvSpPr/>
          <p:nvPr/>
        </p:nvSpPr>
        <p:spPr>
          <a:xfrm>
            <a:off x="522682" y="5262164"/>
            <a:ext cx="838200" cy="308042"/>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r>
              <a:rPr lang="en-US" dirty="0">
                <a:solidFill>
                  <a:schemeClr val="tx1"/>
                </a:solidFill>
              </a:rPr>
              <a:t>open</a:t>
            </a:r>
          </a:p>
        </p:txBody>
      </p:sp>
      <p:cxnSp>
        <p:nvCxnSpPr>
          <p:cNvPr id="38" name="Straight Arrow Connector 37"/>
          <p:cNvCxnSpPr/>
          <p:nvPr/>
        </p:nvCxnSpPr>
        <p:spPr>
          <a:xfrm>
            <a:off x="5900599" y="5936913"/>
            <a:ext cx="485103" cy="250399"/>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2159666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par>
                                <p:cTn id="19" presetID="10" presetClass="entr" presetSubtype="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par>
                                <p:cTn id="22" presetID="10" presetClass="entr" presetSubtype="0" fill="hold"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500"/>
                                        <p:tgtEl>
                                          <p:spTgt spid="11"/>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par>
                                <p:cTn id="28" presetID="10" presetClass="entr" presetSubtype="0" fill="hold" nodeType="with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fade">
                                      <p:cBhvr>
                                        <p:cTn id="30" dur="500"/>
                                        <p:tgtEl>
                                          <p:spTgt spid="12"/>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fade">
                                      <p:cBhvr>
                                        <p:cTn id="35" dur="500"/>
                                        <p:tgtEl>
                                          <p:spTgt spid="15"/>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0"/>
                                        </p:tgtEl>
                                        <p:attrNameLst>
                                          <p:attrName>style.visibility</p:attrName>
                                        </p:attrNameLst>
                                      </p:cBhvr>
                                      <p:to>
                                        <p:strVal val="visible"/>
                                      </p:to>
                                    </p:set>
                                    <p:animEffect transition="in" filter="fade">
                                      <p:cBhvr>
                                        <p:cTn id="38" dur="500"/>
                                        <p:tgtEl>
                                          <p:spTgt spid="20"/>
                                        </p:tgtEl>
                                      </p:cBhvr>
                                    </p:animEffect>
                                  </p:childTnLst>
                                </p:cTn>
                              </p:par>
                              <p:par>
                                <p:cTn id="39" presetID="10" presetClass="entr" presetSubtype="0" fill="hold" nodeType="withEffect">
                                  <p:stCondLst>
                                    <p:cond delay="0"/>
                                  </p:stCondLst>
                                  <p:childTnLst>
                                    <p:set>
                                      <p:cBhvr>
                                        <p:cTn id="40" dur="1" fill="hold">
                                          <p:stCondLst>
                                            <p:cond delay="0"/>
                                          </p:stCondLst>
                                        </p:cTn>
                                        <p:tgtEl>
                                          <p:spTgt spid="17"/>
                                        </p:tgtEl>
                                        <p:attrNameLst>
                                          <p:attrName>style.visibility</p:attrName>
                                        </p:attrNameLst>
                                      </p:cBhvr>
                                      <p:to>
                                        <p:strVal val="visible"/>
                                      </p:to>
                                    </p:set>
                                    <p:animEffect transition="in" filter="fade">
                                      <p:cBhvr>
                                        <p:cTn id="41" dur="500"/>
                                        <p:tgtEl>
                                          <p:spTgt spid="17"/>
                                        </p:tgtEl>
                                      </p:cBhvr>
                                    </p:animEffect>
                                  </p:childTnLst>
                                </p:cTn>
                              </p:par>
                              <p:par>
                                <p:cTn id="42" presetID="10" presetClass="entr" presetSubtype="0" fill="hold" nodeType="withEffect">
                                  <p:stCondLst>
                                    <p:cond delay="0"/>
                                  </p:stCondLst>
                                  <p:childTnLst>
                                    <p:set>
                                      <p:cBhvr>
                                        <p:cTn id="43" dur="1" fill="hold">
                                          <p:stCondLst>
                                            <p:cond delay="0"/>
                                          </p:stCondLst>
                                        </p:cTn>
                                        <p:tgtEl>
                                          <p:spTgt spid="14"/>
                                        </p:tgtEl>
                                        <p:attrNameLst>
                                          <p:attrName>style.visibility</p:attrName>
                                        </p:attrNameLst>
                                      </p:cBhvr>
                                      <p:to>
                                        <p:strVal val="visible"/>
                                      </p:to>
                                    </p:set>
                                    <p:animEffect transition="in" filter="fade">
                                      <p:cBhvr>
                                        <p:cTn id="44" dur="500"/>
                                        <p:tgtEl>
                                          <p:spTgt spid="14"/>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6"/>
                                        </p:tgtEl>
                                        <p:attrNameLst>
                                          <p:attrName>style.visibility</p:attrName>
                                        </p:attrNameLst>
                                      </p:cBhvr>
                                      <p:to>
                                        <p:strVal val="visible"/>
                                      </p:to>
                                    </p:set>
                                    <p:animEffect transition="in" filter="fade">
                                      <p:cBhvr>
                                        <p:cTn id="47" dur="500"/>
                                        <p:tgtEl>
                                          <p:spTgt spid="26"/>
                                        </p:tgtEl>
                                      </p:cBhvr>
                                    </p:animEffect>
                                  </p:childTnLst>
                                </p:cTn>
                              </p:par>
                              <p:par>
                                <p:cTn id="48" presetID="10" presetClass="entr" presetSubtype="0" fill="hold" nodeType="withEffect">
                                  <p:stCondLst>
                                    <p:cond delay="0"/>
                                  </p:stCondLst>
                                  <p:childTnLst>
                                    <p:set>
                                      <p:cBhvr>
                                        <p:cTn id="49" dur="1" fill="hold">
                                          <p:stCondLst>
                                            <p:cond delay="0"/>
                                          </p:stCondLst>
                                        </p:cTn>
                                        <p:tgtEl>
                                          <p:spTgt spid="24"/>
                                        </p:tgtEl>
                                        <p:attrNameLst>
                                          <p:attrName>style.visibility</p:attrName>
                                        </p:attrNameLst>
                                      </p:cBhvr>
                                      <p:to>
                                        <p:strVal val="visible"/>
                                      </p:to>
                                    </p:set>
                                    <p:animEffect transition="in" filter="fade">
                                      <p:cBhvr>
                                        <p:cTn id="50" dur="500"/>
                                        <p:tgtEl>
                                          <p:spTgt spid="24"/>
                                        </p:tgtEl>
                                      </p:cBhvr>
                                    </p:animEffect>
                                  </p:childTnLst>
                                </p:cTn>
                              </p:par>
                              <p:par>
                                <p:cTn id="51" presetID="10" presetClass="entr" presetSubtype="0" fill="hold" nodeType="withEffect">
                                  <p:stCondLst>
                                    <p:cond delay="0"/>
                                  </p:stCondLst>
                                  <p:childTnLst>
                                    <p:set>
                                      <p:cBhvr>
                                        <p:cTn id="52" dur="1" fill="hold">
                                          <p:stCondLst>
                                            <p:cond delay="0"/>
                                          </p:stCondLst>
                                        </p:cTn>
                                        <p:tgtEl>
                                          <p:spTgt spid="23"/>
                                        </p:tgtEl>
                                        <p:attrNameLst>
                                          <p:attrName>style.visibility</p:attrName>
                                        </p:attrNameLst>
                                      </p:cBhvr>
                                      <p:to>
                                        <p:strVal val="visible"/>
                                      </p:to>
                                    </p:set>
                                    <p:animEffect transition="in" filter="fade">
                                      <p:cBhvr>
                                        <p:cTn id="53" dur="500"/>
                                        <p:tgtEl>
                                          <p:spTgt spid="23"/>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27"/>
                                        </p:tgtEl>
                                        <p:attrNameLst>
                                          <p:attrName>style.visibility</p:attrName>
                                        </p:attrNameLst>
                                      </p:cBhvr>
                                      <p:to>
                                        <p:strVal val="visible"/>
                                      </p:to>
                                    </p:set>
                                    <p:animEffect transition="in" filter="fade">
                                      <p:cBhvr>
                                        <p:cTn id="58" dur="500"/>
                                        <p:tgtEl>
                                          <p:spTgt spid="27"/>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36"/>
                                        </p:tgtEl>
                                        <p:attrNameLst>
                                          <p:attrName>style.visibility</p:attrName>
                                        </p:attrNameLst>
                                      </p:cBhvr>
                                      <p:to>
                                        <p:strVal val="visible"/>
                                      </p:to>
                                    </p:set>
                                    <p:animEffect transition="in" filter="fade">
                                      <p:cBhvr>
                                        <p:cTn id="61" dur="500"/>
                                        <p:tgtEl>
                                          <p:spTgt spid="36"/>
                                        </p:tgtEl>
                                      </p:cBhvr>
                                    </p:animEffect>
                                  </p:childTnLst>
                                </p:cTn>
                              </p:par>
                              <p:par>
                                <p:cTn id="62" presetID="10" presetClass="entr" presetSubtype="0" fill="hold" nodeType="withEffect">
                                  <p:stCondLst>
                                    <p:cond delay="0"/>
                                  </p:stCondLst>
                                  <p:childTnLst>
                                    <p:set>
                                      <p:cBhvr>
                                        <p:cTn id="63" dur="1" fill="hold">
                                          <p:stCondLst>
                                            <p:cond delay="0"/>
                                          </p:stCondLst>
                                        </p:cTn>
                                        <p:tgtEl>
                                          <p:spTgt spid="34"/>
                                        </p:tgtEl>
                                        <p:attrNameLst>
                                          <p:attrName>style.visibility</p:attrName>
                                        </p:attrNameLst>
                                      </p:cBhvr>
                                      <p:to>
                                        <p:strVal val="visible"/>
                                      </p:to>
                                    </p:set>
                                    <p:animEffect transition="in" filter="fade">
                                      <p:cBhvr>
                                        <p:cTn id="64" dur="500"/>
                                        <p:tgtEl>
                                          <p:spTgt spid="34"/>
                                        </p:tgtEl>
                                      </p:cBhvr>
                                    </p:animEffect>
                                  </p:childTnLst>
                                </p:cTn>
                              </p:par>
                              <p:par>
                                <p:cTn id="65" presetID="10" presetClass="entr" presetSubtype="0" fill="hold" nodeType="withEffect">
                                  <p:stCondLst>
                                    <p:cond delay="0"/>
                                  </p:stCondLst>
                                  <p:childTnLst>
                                    <p:set>
                                      <p:cBhvr>
                                        <p:cTn id="66" dur="1" fill="hold">
                                          <p:stCondLst>
                                            <p:cond delay="0"/>
                                          </p:stCondLst>
                                        </p:cTn>
                                        <p:tgtEl>
                                          <p:spTgt spid="33"/>
                                        </p:tgtEl>
                                        <p:attrNameLst>
                                          <p:attrName>style.visibility</p:attrName>
                                        </p:attrNameLst>
                                      </p:cBhvr>
                                      <p:to>
                                        <p:strVal val="visible"/>
                                      </p:to>
                                    </p:set>
                                    <p:animEffect transition="in" filter="fade">
                                      <p:cBhvr>
                                        <p:cTn id="67" dur="500"/>
                                        <p:tgtEl>
                                          <p:spTgt spid="33"/>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29"/>
                                        </p:tgtEl>
                                        <p:attrNameLst>
                                          <p:attrName>style.visibility</p:attrName>
                                        </p:attrNameLst>
                                      </p:cBhvr>
                                      <p:to>
                                        <p:strVal val="visible"/>
                                      </p:to>
                                    </p:set>
                                    <p:animEffect transition="in" filter="fade">
                                      <p:cBhvr>
                                        <p:cTn id="70" dur="500"/>
                                        <p:tgtEl>
                                          <p:spTgt spid="29"/>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32"/>
                                        </p:tgtEl>
                                        <p:attrNameLst>
                                          <p:attrName>style.visibility</p:attrName>
                                        </p:attrNameLst>
                                      </p:cBhvr>
                                      <p:to>
                                        <p:strVal val="visible"/>
                                      </p:to>
                                    </p:set>
                                    <p:animEffect transition="in" filter="fade">
                                      <p:cBhvr>
                                        <p:cTn id="73" dur="500"/>
                                        <p:tgtEl>
                                          <p:spTgt spid="32"/>
                                        </p:tgtEl>
                                      </p:cBhvr>
                                    </p:animEffect>
                                  </p:childTnLst>
                                </p:cTn>
                              </p:par>
                              <p:par>
                                <p:cTn id="74" presetID="10" presetClass="entr" presetSubtype="0" fill="hold" nodeType="withEffect">
                                  <p:stCondLst>
                                    <p:cond delay="0"/>
                                  </p:stCondLst>
                                  <p:childTnLst>
                                    <p:set>
                                      <p:cBhvr>
                                        <p:cTn id="75" dur="1" fill="hold">
                                          <p:stCondLst>
                                            <p:cond delay="0"/>
                                          </p:stCondLst>
                                        </p:cTn>
                                        <p:tgtEl>
                                          <p:spTgt spid="38"/>
                                        </p:tgtEl>
                                        <p:attrNameLst>
                                          <p:attrName>style.visibility</p:attrName>
                                        </p:attrNameLst>
                                      </p:cBhvr>
                                      <p:to>
                                        <p:strVal val="visible"/>
                                      </p:to>
                                    </p:set>
                                    <p:animEffect transition="in" filter="fade">
                                      <p:cBhvr>
                                        <p:cTn id="76" dur="500"/>
                                        <p:tgtEl>
                                          <p:spTgt spid="38"/>
                                        </p:tgtEl>
                                      </p:cBhvr>
                                    </p:animEffect>
                                  </p:childTnLst>
                                </p:cTn>
                              </p:par>
                              <p:par>
                                <p:cTn id="77" presetID="10" presetClass="entr" presetSubtype="0" fill="hold" nodeType="withEffect">
                                  <p:stCondLst>
                                    <p:cond delay="0"/>
                                  </p:stCondLst>
                                  <p:childTnLst>
                                    <p:set>
                                      <p:cBhvr>
                                        <p:cTn id="78" dur="1" fill="hold">
                                          <p:stCondLst>
                                            <p:cond delay="0"/>
                                          </p:stCondLst>
                                        </p:cTn>
                                        <p:tgtEl>
                                          <p:spTgt spid="31"/>
                                        </p:tgtEl>
                                        <p:attrNameLst>
                                          <p:attrName>style.visibility</p:attrName>
                                        </p:attrNameLst>
                                      </p:cBhvr>
                                      <p:to>
                                        <p:strVal val="visible"/>
                                      </p:to>
                                    </p:set>
                                    <p:animEffect transition="in" filter="fade">
                                      <p:cBhvr>
                                        <p:cTn id="79" dur="500"/>
                                        <p:tgtEl>
                                          <p:spTgt spid="31"/>
                                        </p:tgtEl>
                                      </p:cBhvr>
                                    </p:animEffect>
                                  </p:childTnLst>
                                </p:cTn>
                              </p:par>
                              <p:par>
                                <p:cTn id="80" presetID="10" presetClass="entr" presetSubtype="0" fill="hold" nodeType="withEffect">
                                  <p:stCondLst>
                                    <p:cond delay="0"/>
                                  </p:stCondLst>
                                  <p:childTnLst>
                                    <p:set>
                                      <p:cBhvr>
                                        <p:cTn id="81" dur="1" fill="hold">
                                          <p:stCondLst>
                                            <p:cond delay="0"/>
                                          </p:stCondLst>
                                        </p:cTn>
                                        <p:tgtEl>
                                          <p:spTgt spid="40"/>
                                        </p:tgtEl>
                                        <p:attrNameLst>
                                          <p:attrName>style.visibility</p:attrName>
                                        </p:attrNameLst>
                                      </p:cBhvr>
                                      <p:to>
                                        <p:strVal val="visible"/>
                                      </p:to>
                                    </p:set>
                                    <p:animEffect transition="in" filter="fade">
                                      <p:cBhvr>
                                        <p:cTn id="82" dur="500"/>
                                        <p:tgtEl>
                                          <p:spTgt spid="40"/>
                                        </p:tgtEl>
                                      </p:cBhvr>
                                    </p:animEffect>
                                  </p:childTnLst>
                                </p:cTn>
                              </p:par>
                              <p:par>
                                <p:cTn id="83" presetID="10" presetClass="entr" presetSubtype="0" fill="hold" nodeType="withEffect">
                                  <p:stCondLst>
                                    <p:cond delay="0"/>
                                  </p:stCondLst>
                                  <p:childTnLst>
                                    <p:set>
                                      <p:cBhvr>
                                        <p:cTn id="84" dur="1" fill="hold">
                                          <p:stCondLst>
                                            <p:cond delay="0"/>
                                          </p:stCondLst>
                                        </p:cTn>
                                        <p:tgtEl>
                                          <p:spTgt spid="28"/>
                                        </p:tgtEl>
                                        <p:attrNameLst>
                                          <p:attrName>style.visibility</p:attrName>
                                        </p:attrNameLst>
                                      </p:cBhvr>
                                      <p:to>
                                        <p:strVal val="visible"/>
                                      </p:to>
                                    </p:set>
                                    <p:animEffect transition="in" filter="fade">
                                      <p:cBhvr>
                                        <p:cTn id="85"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7" grpId="0" animBg="1"/>
      <p:bldP spid="13" grpId="0" animBg="1"/>
      <p:bldP spid="15" grpId="0"/>
      <p:bldP spid="20" grpId="0" animBg="1"/>
      <p:bldP spid="26" grpId="0" animBg="1"/>
      <p:bldP spid="27" grpId="0"/>
      <p:bldP spid="29" grpId="0" animBg="1"/>
      <p:bldP spid="32" grpId="0" animBg="1"/>
      <p:bldP spid="36"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rot="16200000">
            <a:off x="-1712265" y="3998266"/>
            <a:ext cx="4495799" cy="461665"/>
          </a:xfrm>
          <a:prstGeom prst="rect">
            <a:avLst/>
          </a:prstGeom>
          <a:noFill/>
        </p:spPr>
        <p:txBody>
          <a:bodyPr wrap="square" rtlCol="0">
            <a:spAutoFit/>
          </a:bodyPr>
          <a:lstStyle/>
          <a:p>
            <a:r>
              <a:rPr lang="en-US" sz="2400" b="1" dirty="0">
                <a:solidFill>
                  <a:srgbClr val="000099"/>
                </a:solidFill>
              </a:rPr>
              <a:t>Calculate Sample Size</a:t>
            </a:r>
          </a:p>
        </p:txBody>
      </p:sp>
      <p:sp>
        <p:nvSpPr>
          <p:cNvPr id="21" name="TextBox 20"/>
          <p:cNvSpPr txBox="1"/>
          <p:nvPr/>
        </p:nvSpPr>
        <p:spPr>
          <a:xfrm>
            <a:off x="1447800" y="152400"/>
            <a:ext cx="6172200" cy="584775"/>
          </a:xfrm>
          <a:prstGeom prst="rect">
            <a:avLst/>
          </a:prstGeom>
          <a:noFill/>
        </p:spPr>
        <p:txBody>
          <a:bodyPr wrap="square" rtlCol="0">
            <a:spAutoFit/>
          </a:bodyPr>
          <a:lstStyle/>
          <a:p>
            <a:pPr algn="ctr"/>
            <a:r>
              <a:rPr lang="en-US" sz="3200" b="1" dirty="0">
                <a:solidFill>
                  <a:srgbClr val="000099"/>
                </a:solidFill>
              </a:rPr>
              <a:t>Calculate Sample Size</a:t>
            </a:r>
          </a:p>
        </p:txBody>
      </p:sp>
      <p:sp>
        <p:nvSpPr>
          <p:cNvPr id="32" name="TextBox 31"/>
          <p:cNvSpPr txBox="1"/>
          <p:nvPr/>
        </p:nvSpPr>
        <p:spPr>
          <a:xfrm>
            <a:off x="2314667" y="1442076"/>
            <a:ext cx="1447800" cy="369332"/>
          </a:xfrm>
          <a:prstGeom prst="rect">
            <a:avLst/>
          </a:prstGeom>
          <a:noFill/>
        </p:spPr>
        <p:txBody>
          <a:bodyPr wrap="square" rtlCol="0">
            <a:spAutoFit/>
          </a:bodyPr>
          <a:lstStyle/>
          <a:p>
            <a:r>
              <a:rPr lang="en-US" b="1" dirty="0">
                <a:solidFill>
                  <a:srgbClr val="0070C0"/>
                </a:solidFill>
              </a:rPr>
              <a:t>Sample Size</a:t>
            </a:r>
          </a:p>
        </p:txBody>
      </p:sp>
      <p:sp>
        <p:nvSpPr>
          <p:cNvPr id="33" name="TextBox 32"/>
          <p:cNvSpPr txBox="1"/>
          <p:nvPr/>
        </p:nvSpPr>
        <p:spPr>
          <a:xfrm>
            <a:off x="3886201" y="1444412"/>
            <a:ext cx="1600199" cy="369332"/>
          </a:xfrm>
          <a:prstGeom prst="rect">
            <a:avLst/>
          </a:prstGeom>
          <a:noFill/>
        </p:spPr>
        <p:txBody>
          <a:bodyPr wrap="square" rtlCol="0">
            <a:spAutoFit/>
          </a:bodyPr>
          <a:lstStyle/>
          <a:p>
            <a:r>
              <a:rPr lang="en-US" dirty="0"/>
              <a:t>Effect Size????</a:t>
            </a:r>
          </a:p>
        </p:txBody>
      </p:sp>
      <mc:AlternateContent xmlns:mc="http://schemas.openxmlformats.org/markup-compatibility/2006" xmlns:a14="http://schemas.microsoft.com/office/drawing/2010/main">
        <mc:Choice Requires="a14">
          <p:sp>
            <p:nvSpPr>
              <p:cNvPr id="42" name="TextBox 41"/>
              <p:cNvSpPr txBox="1"/>
              <p:nvPr/>
            </p:nvSpPr>
            <p:spPr>
              <a:xfrm>
                <a:off x="2225245" y="1171903"/>
                <a:ext cx="2283410" cy="261610"/>
              </a:xfrm>
              <a:prstGeom prst="rect">
                <a:avLst/>
              </a:prstGeom>
              <a:noFill/>
            </p:spPr>
            <p:txBody>
              <a:bodyPr wrap="square" rtlCol="0">
                <a:spAutoFit/>
              </a:bodyPr>
              <a:lstStyle/>
              <a:p>
                <a:r>
                  <a:rPr lang="en-US" sz="1050" dirty="0"/>
                  <a:t>Significant Level (</a:t>
                </a:r>
                <a14:m>
                  <m:oMath xmlns:m="http://schemas.openxmlformats.org/officeDocument/2006/math">
                    <m:r>
                      <a:rPr lang="en-US" sz="1050" i="1" smtClean="0">
                        <a:latin typeface="Cambria Math" panose="02040503050406030204" pitchFamily="18" charset="0"/>
                        <a:ea typeface="Cambria Math" panose="02040503050406030204" pitchFamily="18" charset="0"/>
                      </a:rPr>
                      <m:t>𝛼</m:t>
                    </m:r>
                  </m:oMath>
                </a14:m>
                <a:r>
                  <a:rPr lang="en-US" sz="1050" dirty="0"/>
                  <a:t>) = 0.05</a:t>
                </a:r>
              </a:p>
            </p:txBody>
          </p:sp>
        </mc:Choice>
        <mc:Fallback xmlns="">
          <p:sp>
            <p:nvSpPr>
              <p:cNvPr id="42" name="TextBox 41"/>
              <p:cNvSpPr txBox="1">
                <a:spLocks noRot="1" noChangeAspect="1" noMove="1" noResize="1" noEditPoints="1" noAdjustHandles="1" noChangeArrowheads="1" noChangeShapeType="1" noTextEdit="1"/>
              </p:cNvSpPr>
              <p:nvPr/>
            </p:nvSpPr>
            <p:spPr>
              <a:xfrm>
                <a:off x="2225245" y="1171903"/>
                <a:ext cx="2283410" cy="261610"/>
              </a:xfrm>
              <a:prstGeom prst="rect">
                <a:avLst/>
              </a:prstGeom>
              <a:blipFill>
                <a:blip r:embed="rId3"/>
                <a:stretch>
                  <a:fillRect b="-11628"/>
                </a:stretch>
              </a:blipFill>
            </p:spPr>
            <p:txBody>
              <a:bodyPr/>
              <a:lstStyle/>
              <a:p>
                <a:r>
                  <a:rPr lang="en-US">
                    <a:noFill/>
                  </a:rPr>
                  <a:t> </a:t>
                </a:r>
              </a:p>
            </p:txBody>
          </p:sp>
        </mc:Fallback>
      </mc:AlternateContent>
      <p:sp>
        <p:nvSpPr>
          <p:cNvPr id="43" name="TextBox 42"/>
          <p:cNvSpPr txBox="1"/>
          <p:nvPr/>
        </p:nvSpPr>
        <p:spPr>
          <a:xfrm>
            <a:off x="3775322" y="1171903"/>
            <a:ext cx="2298947" cy="261610"/>
          </a:xfrm>
          <a:prstGeom prst="rect">
            <a:avLst/>
          </a:prstGeom>
          <a:noFill/>
        </p:spPr>
        <p:txBody>
          <a:bodyPr wrap="square" rtlCol="0">
            <a:spAutoFit/>
          </a:bodyPr>
          <a:lstStyle/>
          <a:p>
            <a:r>
              <a:rPr lang="en-US" sz="1050" dirty="0"/>
              <a:t>Statistical Power = 80%</a:t>
            </a:r>
          </a:p>
        </p:txBody>
      </p:sp>
      <p:sp>
        <p:nvSpPr>
          <p:cNvPr id="3" name="Rectangle 2"/>
          <p:cNvSpPr/>
          <p:nvPr/>
        </p:nvSpPr>
        <p:spPr>
          <a:xfrm>
            <a:off x="3252150" y="5794351"/>
            <a:ext cx="2542684" cy="369332"/>
          </a:xfrm>
          <a:prstGeom prst="rect">
            <a:avLst/>
          </a:prstGeom>
        </p:spPr>
        <p:txBody>
          <a:bodyPr wrap="none">
            <a:spAutoFit/>
          </a:bodyPr>
          <a:lstStyle/>
          <a:p>
            <a:r>
              <a:rPr lang="en-US" dirty="0">
                <a:solidFill>
                  <a:srgbClr val="333333"/>
                </a:solidFill>
                <a:latin typeface="Trebuchet MS" panose="020B0603020202020204" pitchFamily="34" charset="0"/>
              </a:rPr>
              <a:t>Sample Size Calculator</a:t>
            </a:r>
            <a:endParaRPr lang="en-US" b="0" i="0" dirty="0">
              <a:solidFill>
                <a:srgbClr val="333333"/>
              </a:solidFill>
              <a:effectLst/>
              <a:latin typeface="Trebuchet MS" panose="020B0603020202020204" pitchFamily="34" charset="0"/>
            </a:endParaRPr>
          </a:p>
        </p:txBody>
      </p:sp>
      <p:sp>
        <p:nvSpPr>
          <p:cNvPr id="4" name="TextBox 3"/>
          <p:cNvSpPr txBox="1"/>
          <p:nvPr/>
        </p:nvSpPr>
        <p:spPr>
          <a:xfrm>
            <a:off x="1188202" y="3662167"/>
            <a:ext cx="6781800" cy="369332"/>
          </a:xfrm>
          <a:prstGeom prst="rect">
            <a:avLst/>
          </a:prstGeom>
          <a:noFill/>
        </p:spPr>
        <p:txBody>
          <a:bodyPr wrap="square" rtlCol="0">
            <a:spAutoFit/>
          </a:bodyPr>
          <a:lstStyle/>
          <a:p>
            <a:r>
              <a:rPr lang="en-US" dirty="0"/>
              <a:t>2. Independent t test: </a:t>
            </a:r>
            <a:r>
              <a:rPr lang="en-US" i="1" dirty="0"/>
              <a:t>small (0.2), medium (0.5) and large (0.8) - Cohen</a:t>
            </a:r>
            <a:endParaRPr lang="en-US" dirty="0"/>
          </a:p>
        </p:txBody>
      </p:sp>
      <p:sp>
        <p:nvSpPr>
          <p:cNvPr id="44" name="TextBox 43"/>
          <p:cNvSpPr txBox="1"/>
          <p:nvPr/>
        </p:nvSpPr>
        <p:spPr>
          <a:xfrm>
            <a:off x="747338" y="4759151"/>
            <a:ext cx="8225133" cy="253916"/>
          </a:xfrm>
          <a:prstGeom prst="rect">
            <a:avLst/>
          </a:prstGeom>
          <a:noFill/>
        </p:spPr>
        <p:txBody>
          <a:bodyPr wrap="square" rtlCol="0">
            <a:spAutoFit/>
          </a:bodyPr>
          <a:lstStyle/>
          <a:p>
            <a:r>
              <a:rPr lang="en-US" sz="1050" dirty="0">
                <a:solidFill>
                  <a:schemeClr val="bg1">
                    <a:lumMod val="75000"/>
                  </a:schemeClr>
                </a:solidFill>
              </a:rPr>
              <a:t>These cut-offs were introduced by Cohen himself, but with a strong caution that "this is an operation fraught with many dangers" (Cohen, 1977).</a:t>
            </a:r>
          </a:p>
        </p:txBody>
      </p:sp>
      <p:sp>
        <p:nvSpPr>
          <p:cNvPr id="71" name="TextBox 70"/>
          <p:cNvSpPr txBox="1"/>
          <p:nvPr/>
        </p:nvSpPr>
        <p:spPr>
          <a:xfrm>
            <a:off x="1188201" y="4031499"/>
            <a:ext cx="7631869" cy="369332"/>
          </a:xfrm>
          <a:prstGeom prst="rect">
            <a:avLst/>
          </a:prstGeom>
          <a:noFill/>
        </p:spPr>
        <p:txBody>
          <a:bodyPr wrap="square" rtlCol="0">
            <a:spAutoFit/>
          </a:bodyPr>
          <a:lstStyle/>
          <a:p>
            <a:r>
              <a:rPr lang="en-US" dirty="0"/>
              <a:t>    Independent ANOVA: </a:t>
            </a:r>
            <a:r>
              <a:rPr lang="en-US" i="1" dirty="0"/>
              <a:t>small (0.1), medium (0.25) and large (0.4) - Cohen</a:t>
            </a:r>
            <a:endParaRPr lang="en-US" dirty="0"/>
          </a:p>
        </p:txBody>
      </p:sp>
      <p:sp>
        <p:nvSpPr>
          <p:cNvPr id="73" name="TextBox 72"/>
          <p:cNvSpPr txBox="1"/>
          <p:nvPr/>
        </p:nvSpPr>
        <p:spPr>
          <a:xfrm>
            <a:off x="1188202" y="4894104"/>
            <a:ext cx="6781800" cy="646331"/>
          </a:xfrm>
          <a:prstGeom prst="rect">
            <a:avLst/>
          </a:prstGeom>
          <a:noFill/>
        </p:spPr>
        <p:txBody>
          <a:bodyPr wrap="square" rtlCol="0">
            <a:spAutoFit/>
          </a:bodyPr>
          <a:lstStyle/>
          <a:p>
            <a:r>
              <a:rPr lang="en-US" dirty="0"/>
              <a:t>3. Estimate effect size with </a:t>
            </a:r>
            <a:r>
              <a:rPr lang="en-US" dirty="0">
                <a:hlinkClick r:id="rId4"/>
              </a:rPr>
              <a:t>pilot study </a:t>
            </a:r>
            <a:r>
              <a:rPr lang="en-US" dirty="0"/>
              <a:t>(</a:t>
            </a:r>
            <a:r>
              <a:rPr lang="en-US" dirty="0">
                <a:hlinkClick r:id="rId5"/>
              </a:rPr>
              <a:t>using estimated means and standard deviations</a:t>
            </a:r>
            <a:r>
              <a:rPr lang="en-US" dirty="0"/>
              <a:t>).</a:t>
            </a:r>
          </a:p>
        </p:txBody>
      </p:sp>
      <p:sp>
        <p:nvSpPr>
          <p:cNvPr id="75" name="TextBox 74"/>
          <p:cNvSpPr txBox="1"/>
          <p:nvPr/>
        </p:nvSpPr>
        <p:spPr>
          <a:xfrm>
            <a:off x="1188201" y="4405671"/>
            <a:ext cx="7631869" cy="369332"/>
          </a:xfrm>
          <a:prstGeom prst="rect">
            <a:avLst/>
          </a:prstGeom>
          <a:noFill/>
        </p:spPr>
        <p:txBody>
          <a:bodyPr wrap="square" rtlCol="0">
            <a:spAutoFit/>
          </a:bodyPr>
          <a:lstStyle/>
          <a:p>
            <a:r>
              <a:rPr lang="en-US" dirty="0"/>
              <a:t>    Other tests: </a:t>
            </a:r>
            <a:r>
              <a:rPr lang="en-US" i="1" dirty="0"/>
              <a:t>small (?), medium (?) and large (?)</a:t>
            </a:r>
            <a:endParaRPr lang="en-US" dirty="0"/>
          </a:p>
        </p:txBody>
      </p:sp>
      <p:sp>
        <p:nvSpPr>
          <p:cNvPr id="76" name="Rectangle 75"/>
          <p:cNvSpPr/>
          <p:nvPr/>
        </p:nvSpPr>
        <p:spPr>
          <a:xfrm>
            <a:off x="3252150" y="6163683"/>
            <a:ext cx="1053878" cy="369332"/>
          </a:xfrm>
          <a:prstGeom prst="rect">
            <a:avLst/>
          </a:prstGeom>
        </p:spPr>
        <p:txBody>
          <a:bodyPr wrap="none">
            <a:spAutoFit/>
          </a:bodyPr>
          <a:lstStyle/>
          <a:p>
            <a:r>
              <a:rPr lang="en-US" dirty="0">
                <a:solidFill>
                  <a:srgbClr val="333333"/>
                </a:solidFill>
                <a:latin typeface="Trebuchet MS" panose="020B0603020202020204" pitchFamily="34" charset="0"/>
              </a:rPr>
              <a:t>G*Power</a:t>
            </a:r>
            <a:endParaRPr lang="en-US" b="0" i="0" dirty="0">
              <a:solidFill>
                <a:srgbClr val="333333"/>
              </a:solidFill>
              <a:effectLst/>
              <a:latin typeface="Trebuchet MS" panose="020B0603020202020204" pitchFamily="34" charset="0"/>
            </a:endParaRPr>
          </a:p>
        </p:txBody>
      </p:sp>
      <p:sp>
        <p:nvSpPr>
          <p:cNvPr id="77" name="Rectangle 76"/>
          <p:cNvSpPr/>
          <p:nvPr/>
        </p:nvSpPr>
        <p:spPr>
          <a:xfrm>
            <a:off x="3252150" y="6486608"/>
            <a:ext cx="3400739" cy="369332"/>
          </a:xfrm>
          <a:prstGeom prst="rect">
            <a:avLst/>
          </a:prstGeom>
        </p:spPr>
        <p:txBody>
          <a:bodyPr wrap="none">
            <a:spAutoFit/>
          </a:bodyPr>
          <a:lstStyle/>
          <a:p>
            <a:r>
              <a:rPr lang="en-US" dirty="0" err="1">
                <a:solidFill>
                  <a:srgbClr val="333333"/>
                </a:solidFill>
                <a:latin typeface="Trebuchet MS" panose="020B0603020202020204" pitchFamily="34" charset="0"/>
              </a:rPr>
              <a:t>Metaboanalyst</a:t>
            </a:r>
            <a:r>
              <a:rPr lang="en-US" dirty="0">
                <a:solidFill>
                  <a:srgbClr val="333333"/>
                </a:solidFill>
                <a:latin typeface="Trebuchet MS" panose="020B0603020202020204" pitchFamily="34" charset="0"/>
              </a:rPr>
              <a:t> – Power Analysis</a:t>
            </a:r>
            <a:endParaRPr lang="en-US" b="0" i="0" dirty="0">
              <a:solidFill>
                <a:srgbClr val="333333"/>
              </a:solidFill>
              <a:effectLst/>
              <a:latin typeface="Trebuchet MS" panose="020B0603020202020204" pitchFamily="34" charset="0"/>
            </a:endParaRPr>
          </a:p>
        </p:txBody>
      </p:sp>
      <p:sp>
        <p:nvSpPr>
          <p:cNvPr id="78" name="TextBox 77"/>
          <p:cNvSpPr txBox="1"/>
          <p:nvPr/>
        </p:nvSpPr>
        <p:spPr>
          <a:xfrm>
            <a:off x="793100" y="5540435"/>
            <a:ext cx="8225133" cy="253916"/>
          </a:xfrm>
          <a:prstGeom prst="rect">
            <a:avLst/>
          </a:prstGeom>
          <a:noFill/>
        </p:spPr>
        <p:txBody>
          <a:bodyPr wrap="square" rtlCol="0">
            <a:spAutoFit/>
          </a:bodyPr>
          <a:lstStyle/>
          <a:p>
            <a:r>
              <a:rPr lang="en-US" sz="1050" dirty="0">
                <a:solidFill>
                  <a:schemeClr val="bg1">
                    <a:lumMod val="75000"/>
                  </a:schemeClr>
                </a:solidFill>
              </a:rPr>
              <a:t>Do your samples in the pilot study represent the population? </a:t>
            </a:r>
          </a:p>
        </p:txBody>
      </p:sp>
      <p:pic>
        <p:nvPicPr>
          <p:cNvPr id="50" name="Picture 4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971800" y="2383090"/>
            <a:ext cx="3429000" cy="1359090"/>
          </a:xfrm>
          <a:prstGeom prst="rect">
            <a:avLst/>
          </a:prstGeom>
        </p:spPr>
      </p:pic>
      <p:sp>
        <p:nvSpPr>
          <p:cNvPr id="79" name="TextBox 78"/>
          <p:cNvSpPr txBox="1"/>
          <p:nvPr/>
        </p:nvSpPr>
        <p:spPr>
          <a:xfrm>
            <a:off x="1188202" y="3358400"/>
            <a:ext cx="6781800" cy="369332"/>
          </a:xfrm>
          <a:prstGeom prst="rect">
            <a:avLst/>
          </a:prstGeom>
          <a:noFill/>
        </p:spPr>
        <p:txBody>
          <a:bodyPr wrap="square" rtlCol="0">
            <a:spAutoFit/>
          </a:bodyPr>
          <a:lstStyle/>
          <a:p>
            <a:r>
              <a:rPr lang="en-US" dirty="0"/>
              <a:t>1. Rule of Thumb </a:t>
            </a:r>
          </a:p>
        </p:txBody>
      </p:sp>
      <p:sp>
        <p:nvSpPr>
          <p:cNvPr id="20" name="TextBox 19"/>
          <p:cNvSpPr txBox="1"/>
          <p:nvPr/>
        </p:nvSpPr>
        <p:spPr>
          <a:xfrm>
            <a:off x="1219200" y="1840902"/>
            <a:ext cx="6781800" cy="369332"/>
          </a:xfrm>
          <a:prstGeom prst="rect">
            <a:avLst/>
          </a:prstGeom>
          <a:noFill/>
        </p:spPr>
        <p:txBody>
          <a:bodyPr wrap="square" rtlCol="0">
            <a:spAutoFit/>
          </a:bodyPr>
          <a:lstStyle/>
          <a:p>
            <a:r>
              <a:rPr lang="en-US" dirty="0"/>
              <a:t>0. under stand if the treatment effects are dramatic or subtle</a:t>
            </a:r>
          </a:p>
        </p:txBody>
      </p:sp>
      <p:sp>
        <p:nvSpPr>
          <p:cNvPr id="2" name="Rectangle 1"/>
          <p:cNvSpPr/>
          <p:nvPr/>
        </p:nvSpPr>
        <p:spPr>
          <a:xfrm>
            <a:off x="793101" y="3727732"/>
            <a:ext cx="8026970" cy="2435951"/>
          </a:xfrm>
          <a:prstGeom prst="rect">
            <a:avLst/>
          </a:prstGeom>
          <a:noFill/>
          <a:ln w="38100"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Tree>
    <p:extLst>
      <p:ext uri="{BB962C8B-B14F-4D97-AF65-F5344CB8AC3E}">
        <p14:creationId xmlns:p14="http://schemas.microsoft.com/office/powerpoint/2010/main" val="3141860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714784"/>
            <a:ext cx="9144000" cy="4076416"/>
          </a:xfrm>
          <a:prstGeom prst="rect">
            <a:avLst/>
          </a:prstGeom>
        </p:spPr>
      </p:pic>
      <p:sp>
        <p:nvSpPr>
          <p:cNvPr id="7" name="TextBox 6"/>
          <p:cNvSpPr txBox="1"/>
          <p:nvPr/>
        </p:nvSpPr>
        <p:spPr>
          <a:xfrm>
            <a:off x="1447800" y="457200"/>
            <a:ext cx="6172200" cy="584775"/>
          </a:xfrm>
          <a:prstGeom prst="rect">
            <a:avLst/>
          </a:prstGeom>
          <a:noFill/>
          <a:ln>
            <a:noFill/>
          </a:ln>
        </p:spPr>
        <p:style>
          <a:lnRef idx="0">
            <a:scrgbClr r="0" g="0" b="0"/>
          </a:lnRef>
          <a:fillRef idx="0">
            <a:scrgbClr r="0" g="0" b="0"/>
          </a:fillRef>
          <a:effectRef idx="0">
            <a:scrgbClr r="0" g="0" b="0"/>
          </a:effectRef>
          <a:fontRef idx="minor">
            <a:schemeClr val="accent1"/>
          </a:fontRef>
        </p:style>
        <p:txBody>
          <a:bodyPr wrap="square" rtlCol="0">
            <a:spAutoFit/>
          </a:bodyPr>
          <a:lstStyle/>
          <a:p>
            <a:pPr algn="ctr"/>
            <a:r>
              <a:rPr lang="en-US" sz="3200" dirty="0">
                <a:ln w="0"/>
                <a:solidFill>
                  <a:srgbClr val="0000FF"/>
                </a:solidFill>
                <a:effectLst>
                  <a:outerShdw blurRad="38100" dist="25400" dir="5400000" algn="ctr" rotWithShape="0">
                    <a:srgbClr val="6E747A">
                      <a:alpha val="43000"/>
                    </a:srgbClr>
                  </a:outerShdw>
                </a:effectLst>
                <a:latin typeface="Trebuchet MS" panose="020B0603020202020204" pitchFamily="34" charset="0"/>
              </a:rPr>
              <a:t>Sample Size Calculator</a:t>
            </a:r>
          </a:p>
        </p:txBody>
      </p:sp>
      <p:cxnSp>
        <p:nvCxnSpPr>
          <p:cNvPr id="10" name="Straight Connector 9"/>
          <p:cNvCxnSpPr/>
          <p:nvPr/>
        </p:nvCxnSpPr>
        <p:spPr>
          <a:xfrm>
            <a:off x="6096000" y="4114800"/>
            <a:ext cx="457200"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12" name="Straight Connector 11"/>
          <p:cNvCxnSpPr/>
          <p:nvPr/>
        </p:nvCxnSpPr>
        <p:spPr>
          <a:xfrm>
            <a:off x="2286000" y="5257800"/>
            <a:ext cx="4572000" cy="0"/>
          </a:xfrm>
          <a:prstGeom prst="line">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40327706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Arrow: Right 51"/>
          <p:cNvSpPr/>
          <p:nvPr/>
        </p:nvSpPr>
        <p:spPr>
          <a:xfrm>
            <a:off x="3657600" y="2649359"/>
            <a:ext cx="1501621" cy="508018"/>
          </a:xfrm>
          <a:prstGeom prst="rightArrow">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sampling</a:t>
            </a:r>
          </a:p>
        </p:txBody>
      </p:sp>
      <p:sp>
        <p:nvSpPr>
          <p:cNvPr id="2" name="TextBox 1"/>
          <p:cNvSpPr txBox="1"/>
          <p:nvPr/>
        </p:nvSpPr>
        <p:spPr>
          <a:xfrm>
            <a:off x="1600200" y="152400"/>
            <a:ext cx="5257800" cy="1077218"/>
          </a:xfrm>
          <a:prstGeom prst="rect">
            <a:avLst/>
          </a:prstGeom>
          <a:noFill/>
        </p:spPr>
        <p:txBody>
          <a:bodyPr wrap="square" rtlCol="0">
            <a:spAutoFit/>
          </a:bodyPr>
          <a:lstStyle/>
          <a:p>
            <a:pPr algn="ctr"/>
            <a:r>
              <a:rPr lang="en-US" sz="3200" b="1" dirty="0">
                <a:solidFill>
                  <a:srgbClr val="000099"/>
                </a:solidFill>
              </a:rPr>
              <a:t>Does your sample </a:t>
            </a:r>
            <a:br>
              <a:rPr lang="en-US" sz="3200" b="1" dirty="0">
                <a:solidFill>
                  <a:srgbClr val="000099"/>
                </a:solidFill>
              </a:rPr>
            </a:br>
            <a:r>
              <a:rPr lang="en-US" sz="3200" b="1" dirty="0">
                <a:solidFill>
                  <a:srgbClr val="000099"/>
                </a:solidFill>
              </a:rPr>
              <a:t>represent the population?</a:t>
            </a:r>
          </a:p>
        </p:txBody>
      </p:sp>
      <p:sp>
        <p:nvSpPr>
          <p:cNvPr id="4" name="TextBox 3"/>
          <p:cNvSpPr txBox="1"/>
          <p:nvPr/>
        </p:nvSpPr>
        <p:spPr>
          <a:xfrm rot="16200000">
            <a:off x="-1712265" y="3998266"/>
            <a:ext cx="4495799" cy="461665"/>
          </a:xfrm>
          <a:prstGeom prst="rect">
            <a:avLst/>
          </a:prstGeom>
          <a:noFill/>
        </p:spPr>
        <p:txBody>
          <a:bodyPr wrap="square" rtlCol="0">
            <a:spAutoFit/>
          </a:bodyPr>
          <a:lstStyle/>
          <a:p>
            <a:r>
              <a:rPr lang="en-US" sz="2400" b="1" dirty="0">
                <a:solidFill>
                  <a:srgbClr val="000099"/>
                </a:solidFill>
              </a:rPr>
              <a:t>Terminology</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72340" y="2240964"/>
            <a:ext cx="381000" cy="381000"/>
          </a:xfrm>
          <a:prstGeom prst="rect">
            <a:avLst/>
          </a:prstGeom>
        </p:spPr>
      </p:pic>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740" y="2393364"/>
            <a:ext cx="381000" cy="381000"/>
          </a:xfrm>
          <a:prstGeom prst="rect">
            <a:avLst/>
          </a:prstGeom>
        </p:spPr>
      </p:pic>
      <p:pic>
        <p:nvPicPr>
          <p:cNvPr id="12" name="Pictur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91440" y="2395953"/>
            <a:ext cx="381000" cy="381000"/>
          </a:xfrm>
          <a:prstGeom prst="rect">
            <a:avLst/>
          </a:prstGeom>
        </p:spPr>
      </p:pic>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29540" y="2698164"/>
            <a:ext cx="381000" cy="381000"/>
          </a:xfrm>
          <a:prstGeom prst="rect">
            <a:avLst/>
          </a:prstGeom>
        </p:spPr>
      </p:pic>
      <p:pic>
        <p:nvPicPr>
          <p:cNvPr id="14" name="Picture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81949" y="2981880"/>
            <a:ext cx="381000" cy="381000"/>
          </a:xfrm>
          <a:prstGeom prst="rect">
            <a:avLst/>
          </a:prstGeom>
        </p:spPr>
      </p:pic>
      <p:pic>
        <p:nvPicPr>
          <p:cNvPr id="15" name="Picture 1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43831" y="2774364"/>
            <a:ext cx="381000" cy="381000"/>
          </a:xfrm>
          <a:prstGeom prst="rect">
            <a:avLst/>
          </a:prstGeom>
        </p:spPr>
      </p:pic>
      <p:pic>
        <p:nvPicPr>
          <p:cNvPr id="16" name="Picture 1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86740" y="3155364"/>
            <a:ext cx="381000" cy="381000"/>
          </a:xfrm>
          <a:prstGeom prst="rect">
            <a:avLst/>
          </a:prstGeom>
        </p:spPr>
      </p:pic>
      <p:pic>
        <p:nvPicPr>
          <p:cNvPr id="17" name="Picture 1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58880" y="3307764"/>
            <a:ext cx="381000" cy="381000"/>
          </a:xfrm>
          <a:prstGeom prst="rect">
            <a:avLst/>
          </a:prstGeom>
        </p:spPr>
      </p:pic>
      <p:pic>
        <p:nvPicPr>
          <p:cNvPr id="18" name="Picture 1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47413" y="2545764"/>
            <a:ext cx="381000" cy="381000"/>
          </a:xfrm>
          <a:prstGeom prst="rect">
            <a:avLst/>
          </a:prstGeom>
        </p:spPr>
      </p:pic>
      <p:pic>
        <p:nvPicPr>
          <p:cNvPr id="19" name="Picture 1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67622" y="3074725"/>
            <a:ext cx="381000" cy="381000"/>
          </a:xfrm>
          <a:prstGeom prst="rect">
            <a:avLst/>
          </a:prstGeom>
        </p:spPr>
      </p:pic>
      <p:pic>
        <p:nvPicPr>
          <p:cNvPr id="21" name="Picture 2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77240" y="3498264"/>
            <a:ext cx="381000" cy="381000"/>
          </a:xfrm>
          <a:prstGeom prst="rect">
            <a:avLst/>
          </a:prstGeom>
        </p:spPr>
      </p:pic>
      <p:pic>
        <p:nvPicPr>
          <p:cNvPr id="26" name="Picture 2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42580" y="3124200"/>
            <a:ext cx="381000" cy="381000"/>
          </a:xfrm>
          <a:prstGeom prst="rect">
            <a:avLst/>
          </a:prstGeom>
        </p:spPr>
      </p:pic>
      <p:pic>
        <p:nvPicPr>
          <p:cNvPr id="27" name="Picture 2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20410" y="2202864"/>
            <a:ext cx="381000" cy="381000"/>
          </a:xfrm>
          <a:prstGeom prst="rect">
            <a:avLst/>
          </a:prstGeom>
        </p:spPr>
      </p:pic>
      <p:pic>
        <p:nvPicPr>
          <p:cNvPr id="28" name="Picture 2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10481" y="3019609"/>
            <a:ext cx="381000" cy="381000"/>
          </a:xfrm>
          <a:prstGeom prst="rect">
            <a:avLst/>
          </a:prstGeom>
        </p:spPr>
      </p:pic>
      <p:pic>
        <p:nvPicPr>
          <p:cNvPr id="29" name="Picture 2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99249" y="2502855"/>
            <a:ext cx="381000" cy="381000"/>
          </a:xfrm>
          <a:prstGeom prst="rect">
            <a:avLst/>
          </a:prstGeom>
        </p:spPr>
      </p:pic>
      <p:pic>
        <p:nvPicPr>
          <p:cNvPr id="30" name="Picture 2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09119" y="2380232"/>
            <a:ext cx="381000" cy="381000"/>
          </a:xfrm>
          <a:prstGeom prst="rect">
            <a:avLst/>
          </a:prstGeom>
        </p:spPr>
      </p:pic>
      <p:pic>
        <p:nvPicPr>
          <p:cNvPr id="31" name="Picture 3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74642" y="2858887"/>
            <a:ext cx="381000" cy="381000"/>
          </a:xfrm>
          <a:prstGeom prst="rect">
            <a:avLst/>
          </a:prstGeom>
        </p:spPr>
      </p:pic>
      <p:pic>
        <p:nvPicPr>
          <p:cNvPr id="32" name="Picture 3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02113" y="2350869"/>
            <a:ext cx="381000" cy="381000"/>
          </a:xfrm>
          <a:prstGeom prst="rect">
            <a:avLst/>
          </a:prstGeom>
        </p:spPr>
      </p:pic>
      <p:pic>
        <p:nvPicPr>
          <p:cNvPr id="33" name="Picture 3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43015" y="3393396"/>
            <a:ext cx="381000" cy="381000"/>
          </a:xfrm>
          <a:prstGeom prst="rect">
            <a:avLst/>
          </a:prstGeom>
        </p:spPr>
      </p:pic>
      <p:pic>
        <p:nvPicPr>
          <p:cNvPr id="34" name="Picture 3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56088" y="2553713"/>
            <a:ext cx="381000" cy="381000"/>
          </a:xfrm>
          <a:prstGeom prst="rect">
            <a:avLst/>
          </a:prstGeom>
        </p:spPr>
      </p:pic>
      <p:pic>
        <p:nvPicPr>
          <p:cNvPr id="35" name="Picture 3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94436" y="2907900"/>
            <a:ext cx="381000" cy="381000"/>
          </a:xfrm>
          <a:prstGeom prst="rect">
            <a:avLst/>
          </a:prstGeom>
        </p:spPr>
      </p:pic>
      <p:pic>
        <p:nvPicPr>
          <p:cNvPr id="36" name="Picture 3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92613" y="2604669"/>
            <a:ext cx="381000" cy="381000"/>
          </a:xfrm>
          <a:prstGeom prst="rect">
            <a:avLst/>
          </a:prstGeom>
        </p:spPr>
      </p:pic>
      <p:pic>
        <p:nvPicPr>
          <p:cNvPr id="37" name="Picture 3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68958" y="3030706"/>
            <a:ext cx="381000" cy="381000"/>
          </a:xfrm>
          <a:prstGeom prst="rect">
            <a:avLst/>
          </a:prstGeom>
        </p:spPr>
      </p:pic>
      <p:pic>
        <p:nvPicPr>
          <p:cNvPr id="38" name="Picture 3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922762" y="3307764"/>
            <a:ext cx="381000" cy="381000"/>
          </a:xfrm>
          <a:prstGeom prst="rect">
            <a:avLst/>
          </a:prstGeom>
        </p:spPr>
      </p:pic>
      <p:sp>
        <p:nvSpPr>
          <p:cNvPr id="6" name="TextBox 5"/>
          <p:cNvSpPr txBox="1"/>
          <p:nvPr/>
        </p:nvSpPr>
        <p:spPr>
          <a:xfrm>
            <a:off x="721682" y="2699189"/>
            <a:ext cx="1372340" cy="369332"/>
          </a:xfrm>
          <a:prstGeom prst="rect">
            <a:avLst/>
          </a:prstGeom>
          <a:noFill/>
        </p:spPr>
        <p:txBody>
          <a:bodyPr wrap="square" rtlCol="0">
            <a:spAutoFit/>
          </a:bodyPr>
          <a:lstStyle/>
          <a:p>
            <a:r>
              <a:rPr lang="en-US" i="1" dirty="0"/>
              <a:t>Population</a:t>
            </a:r>
          </a:p>
        </p:txBody>
      </p:sp>
      <p:pic>
        <p:nvPicPr>
          <p:cNvPr id="39" name="Picture 3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97422" y="2602079"/>
            <a:ext cx="381000" cy="381000"/>
          </a:xfrm>
          <a:prstGeom prst="rect">
            <a:avLst/>
          </a:prstGeom>
        </p:spPr>
      </p:pic>
      <p:pic>
        <p:nvPicPr>
          <p:cNvPr id="40" name="Picture 3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69631" y="3065293"/>
            <a:ext cx="381000" cy="381000"/>
          </a:xfrm>
          <a:prstGeom prst="rect">
            <a:avLst/>
          </a:prstGeom>
        </p:spPr>
      </p:pic>
      <p:pic>
        <p:nvPicPr>
          <p:cNvPr id="41" name="Picture 4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47133" y="2774364"/>
            <a:ext cx="381000" cy="381000"/>
          </a:xfrm>
          <a:prstGeom prst="rect">
            <a:avLst/>
          </a:prstGeom>
        </p:spPr>
      </p:pic>
      <p:pic>
        <p:nvPicPr>
          <p:cNvPr id="42" name="Picture 4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15606" y="2102897"/>
            <a:ext cx="381000" cy="381000"/>
          </a:xfrm>
          <a:prstGeom prst="rect">
            <a:avLst/>
          </a:prstGeom>
        </p:spPr>
      </p:pic>
      <p:pic>
        <p:nvPicPr>
          <p:cNvPr id="43" name="Picture 4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21922" y="2522368"/>
            <a:ext cx="381000" cy="381000"/>
          </a:xfrm>
          <a:prstGeom prst="rect">
            <a:avLst/>
          </a:prstGeom>
        </p:spPr>
      </p:pic>
      <p:pic>
        <p:nvPicPr>
          <p:cNvPr id="44" name="Picture 4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35883" y="2219784"/>
            <a:ext cx="381000" cy="381000"/>
          </a:xfrm>
          <a:prstGeom prst="rect">
            <a:avLst/>
          </a:prstGeom>
        </p:spPr>
      </p:pic>
      <p:pic>
        <p:nvPicPr>
          <p:cNvPr id="45" name="Picture 4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77122" y="2026235"/>
            <a:ext cx="381000" cy="381000"/>
          </a:xfrm>
          <a:prstGeom prst="rect">
            <a:avLst/>
          </a:prstGeom>
        </p:spPr>
      </p:pic>
      <p:pic>
        <p:nvPicPr>
          <p:cNvPr id="46" name="Picture 4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68006" y="2255297"/>
            <a:ext cx="381000" cy="381000"/>
          </a:xfrm>
          <a:prstGeom prst="rect">
            <a:avLst/>
          </a:prstGeom>
        </p:spPr>
      </p:pic>
      <p:pic>
        <p:nvPicPr>
          <p:cNvPr id="47" name="Picture 4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20022" y="1945874"/>
            <a:ext cx="381000" cy="381000"/>
          </a:xfrm>
          <a:prstGeom prst="rect">
            <a:avLst/>
          </a:prstGeom>
        </p:spPr>
      </p:pic>
      <p:pic>
        <p:nvPicPr>
          <p:cNvPr id="48" name="Picture 4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72422" y="2098274"/>
            <a:ext cx="381000" cy="381000"/>
          </a:xfrm>
          <a:prstGeom prst="rect">
            <a:avLst/>
          </a:prstGeom>
        </p:spPr>
      </p:pic>
      <p:pic>
        <p:nvPicPr>
          <p:cNvPr id="49" name="Picture 4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35229" y="3124200"/>
            <a:ext cx="381000" cy="381000"/>
          </a:xfrm>
          <a:prstGeom prst="rect">
            <a:avLst/>
          </a:prstGeom>
        </p:spPr>
      </p:pic>
      <p:sp>
        <p:nvSpPr>
          <p:cNvPr id="50" name="TextBox 49"/>
          <p:cNvSpPr txBox="1"/>
          <p:nvPr/>
        </p:nvSpPr>
        <p:spPr>
          <a:xfrm>
            <a:off x="6553200" y="2705393"/>
            <a:ext cx="1372340" cy="369332"/>
          </a:xfrm>
          <a:prstGeom prst="rect">
            <a:avLst/>
          </a:prstGeom>
          <a:noFill/>
        </p:spPr>
        <p:txBody>
          <a:bodyPr wrap="square" rtlCol="0">
            <a:spAutoFit/>
          </a:bodyPr>
          <a:lstStyle/>
          <a:p>
            <a:r>
              <a:rPr lang="en-US" altLang="zh-CN" i="1" dirty="0"/>
              <a:t>Sample</a:t>
            </a:r>
            <a:endParaRPr lang="en-US" i="1" dirty="0"/>
          </a:p>
        </p:txBody>
      </p:sp>
      <p:sp>
        <p:nvSpPr>
          <p:cNvPr id="7" name="Arrow: Down 6"/>
          <p:cNvSpPr/>
          <p:nvPr/>
        </p:nvSpPr>
        <p:spPr>
          <a:xfrm>
            <a:off x="2347192" y="4130982"/>
            <a:ext cx="561882" cy="441017"/>
          </a:xfrm>
          <a:prstGeom prst="downArrow">
            <a:avLst/>
          </a:prstGeom>
          <a:no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8" name="TextBox 7"/>
              <p:cNvSpPr txBox="1"/>
              <p:nvPr/>
            </p:nvSpPr>
            <p:spPr>
              <a:xfrm>
                <a:off x="2501007" y="4651586"/>
                <a:ext cx="345396"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8" name="TextBox 7"/>
              <p:cNvSpPr txBox="1">
                <a:spLocks noRot="1" noChangeAspect="1" noMove="1" noResize="1" noEditPoints="1" noAdjustHandles="1" noChangeArrowheads="1" noChangeShapeType="1" noTextEdit="1"/>
              </p:cNvSpPr>
              <p:nvPr/>
            </p:nvSpPr>
            <p:spPr>
              <a:xfrm>
                <a:off x="2501007" y="4651586"/>
                <a:ext cx="345396" cy="276999"/>
              </a:xfrm>
              <a:prstGeom prst="rect">
                <a:avLst/>
              </a:prstGeom>
              <a:blipFill>
                <a:blip r:embed="rId3"/>
                <a:stretch>
                  <a:fillRect l="-5263" r="-7018" b="-24444"/>
                </a:stretch>
              </a:blipFill>
            </p:spPr>
            <p:txBody>
              <a:bodyPr/>
              <a:lstStyle/>
              <a:p>
                <a:r>
                  <a:rPr lang="en-US">
                    <a:noFill/>
                  </a:rPr>
                  <a:t> </a:t>
                </a:r>
              </a:p>
            </p:txBody>
          </p:sp>
        </mc:Fallback>
      </mc:AlternateContent>
      <p:sp>
        <p:nvSpPr>
          <p:cNvPr id="10" name="TextBox 9"/>
          <p:cNvSpPr txBox="1"/>
          <p:nvPr/>
        </p:nvSpPr>
        <p:spPr>
          <a:xfrm>
            <a:off x="2051798" y="4948560"/>
            <a:ext cx="2203247" cy="276999"/>
          </a:xfrm>
          <a:prstGeom prst="rect">
            <a:avLst/>
          </a:prstGeom>
          <a:noFill/>
        </p:spPr>
        <p:txBody>
          <a:bodyPr wrap="square" rtlCol="0">
            <a:spAutoFit/>
          </a:bodyPr>
          <a:lstStyle/>
          <a:p>
            <a:r>
              <a:rPr lang="en-US" sz="1200" dirty="0"/>
              <a:t>(Population mean)</a:t>
            </a:r>
          </a:p>
        </p:txBody>
      </p:sp>
      <p:sp>
        <p:nvSpPr>
          <p:cNvPr id="51" name="TextBox 50"/>
          <p:cNvSpPr txBox="1"/>
          <p:nvPr/>
        </p:nvSpPr>
        <p:spPr>
          <a:xfrm>
            <a:off x="937519" y="1589288"/>
            <a:ext cx="3123460" cy="369332"/>
          </a:xfrm>
          <a:prstGeom prst="rect">
            <a:avLst/>
          </a:prstGeom>
          <a:noFill/>
        </p:spPr>
        <p:txBody>
          <a:bodyPr wrap="square" rtlCol="0">
            <a:spAutoFit/>
          </a:bodyPr>
          <a:lstStyle/>
          <a:p>
            <a:r>
              <a:rPr lang="en-US" dirty="0"/>
              <a:t>We want to know about these</a:t>
            </a:r>
          </a:p>
        </p:txBody>
      </p:sp>
      <p:sp>
        <p:nvSpPr>
          <p:cNvPr id="53" name="Arrow: Down 52"/>
          <p:cNvSpPr/>
          <p:nvPr/>
        </p:nvSpPr>
        <p:spPr>
          <a:xfrm>
            <a:off x="5867400" y="4130981"/>
            <a:ext cx="561882" cy="441017"/>
          </a:xfrm>
          <a:prstGeom prst="downArrow">
            <a:avLst/>
          </a:prstGeom>
          <a:no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59" name="TextBox 58"/>
              <p:cNvSpPr txBox="1"/>
              <p:nvPr/>
            </p:nvSpPr>
            <p:spPr>
              <a:xfrm>
                <a:off x="6056681" y="4651586"/>
                <a:ext cx="18332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𝑥</m:t>
                          </m:r>
                        </m:e>
                      </m:acc>
                    </m:oMath>
                  </m:oMathPara>
                </a14:m>
                <a:endParaRPr lang="en-US" dirty="0"/>
              </a:p>
            </p:txBody>
          </p:sp>
        </mc:Choice>
        <mc:Fallback xmlns="">
          <p:sp>
            <p:nvSpPr>
              <p:cNvPr id="59" name="TextBox 58"/>
              <p:cNvSpPr txBox="1">
                <a:spLocks noRot="1" noChangeAspect="1" noMove="1" noResize="1" noEditPoints="1" noAdjustHandles="1" noChangeArrowheads="1" noChangeShapeType="1" noTextEdit="1"/>
              </p:cNvSpPr>
              <p:nvPr/>
            </p:nvSpPr>
            <p:spPr>
              <a:xfrm>
                <a:off x="6056681" y="4651586"/>
                <a:ext cx="183320" cy="276999"/>
              </a:xfrm>
              <a:prstGeom prst="rect">
                <a:avLst/>
              </a:prstGeom>
              <a:blipFill>
                <a:blip r:embed="rId4"/>
                <a:stretch>
                  <a:fillRect l="-20000" r="-90000"/>
                </a:stretch>
              </a:blipFill>
            </p:spPr>
            <p:txBody>
              <a:bodyPr/>
              <a:lstStyle/>
              <a:p>
                <a:r>
                  <a:rPr lang="en-US">
                    <a:noFill/>
                  </a:rPr>
                  <a:t> </a:t>
                </a:r>
              </a:p>
            </p:txBody>
          </p:sp>
        </mc:Fallback>
      </mc:AlternateContent>
      <p:sp>
        <p:nvSpPr>
          <p:cNvPr id="60" name="Arrow: Right 59"/>
          <p:cNvSpPr/>
          <p:nvPr/>
        </p:nvSpPr>
        <p:spPr>
          <a:xfrm flipH="1">
            <a:off x="3657600" y="4171288"/>
            <a:ext cx="1501621" cy="508018"/>
          </a:xfrm>
          <a:prstGeom prst="rightArrow">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Inference</a:t>
            </a:r>
          </a:p>
        </p:txBody>
      </p:sp>
      <p:sp>
        <p:nvSpPr>
          <p:cNvPr id="61" name="TextBox 60"/>
          <p:cNvSpPr txBox="1"/>
          <p:nvPr/>
        </p:nvSpPr>
        <p:spPr>
          <a:xfrm>
            <a:off x="5638800" y="4928585"/>
            <a:ext cx="2203247" cy="276999"/>
          </a:xfrm>
          <a:prstGeom prst="rect">
            <a:avLst/>
          </a:prstGeom>
          <a:noFill/>
        </p:spPr>
        <p:txBody>
          <a:bodyPr wrap="square" rtlCol="0">
            <a:spAutoFit/>
          </a:bodyPr>
          <a:lstStyle/>
          <a:p>
            <a:r>
              <a:rPr lang="en-US" sz="1200" dirty="0"/>
              <a:t>(Sample mean)</a:t>
            </a:r>
          </a:p>
        </p:txBody>
      </p:sp>
      <p:sp>
        <p:nvSpPr>
          <p:cNvPr id="62" name="TextBox 61"/>
          <p:cNvSpPr txBox="1"/>
          <p:nvPr/>
        </p:nvSpPr>
        <p:spPr>
          <a:xfrm>
            <a:off x="5159221" y="1576542"/>
            <a:ext cx="3123460" cy="369332"/>
          </a:xfrm>
          <a:prstGeom prst="rect">
            <a:avLst/>
          </a:prstGeom>
          <a:noFill/>
        </p:spPr>
        <p:txBody>
          <a:bodyPr wrap="square" rtlCol="0">
            <a:spAutoFit/>
          </a:bodyPr>
          <a:lstStyle/>
          <a:p>
            <a:r>
              <a:rPr lang="en-US" dirty="0"/>
              <a:t>We have these to work with</a:t>
            </a:r>
          </a:p>
        </p:txBody>
      </p:sp>
      <p:sp>
        <p:nvSpPr>
          <p:cNvPr id="65" name="TextBox 64"/>
          <p:cNvSpPr txBox="1"/>
          <p:nvPr/>
        </p:nvSpPr>
        <p:spPr>
          <a:xfrm>
            <a:off x="1715240" y="5555321"/>
            <a:ext cx="6433747" cy="646331"/>
          </a:xfrm>
          <a:prstGeom prst="rect">
            <a:avLst/>
          </a:prstGeom>
          <a:noFill/>
        </p:spPr>
        <p:txBody>
          <a:bodyPr wrap="square" rtlCol="0">
            <a:spAutoFit/>
          </a:bodyPr>
          <a:lstStyle/>
          <a:p>
            <a:r>
              <a:rPr lang="en-US" dirty="0">
                <a:solidFill>
                  <a:srgbClr val="002060"/>
                </a:solidFill>
              </a:rPr>
              <a:t>When sample size is small, samples may not represent the population well. You might draw false conclusions, therefore.</a:t>
            </a:r>
          </a:p>
        </p:txBody>
      </p:sp>
    </p:spTree>
    <p:extLst>
      <p:ext uri="{BB962C8B-B14F-4D97-AF65-F5344CB8AC3E}">
        <p14:creationId xmlns:p14="http://schemas.microsoft.com/office/powerpoint/2010/main" val="3284838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500"/>
                                        <p:tgtEl>
                                          <p:spTgt spid="5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childTnLst>
                          </p:cTn>
                        </p:par>
                      </p:childTnLst>
                    </p:cTn>
                  </p:par>
                  <p:par>
                    <p:cTn id="17" fill="hold">
                      <p:stCondLst>
                        <p:cond delay="indefinite"/>
                      </p:stCondLst>
                      <p:childTnLst>
                        <p:par>
                          <p:cTn id="18" fill="hold">
                            <p:stCondLst>
                              <p:cond delay="0"/>
                            </p:stCondLst>
                            <p:childTnLst>
                              <p:par>
                                <p:cTn id="19" presetID="63" presetClass="path" presetSubtype="0" accel="50000" decel="50000" fill="hold" nodeType="clickEffect">
                                  <p:stCondLst>
                                    <p:cond delay="0"/>
                                  </p:stCondLst>
                                  <p:childTnLst>
                                    <p:animMotion origin="layout" path="M -2.77778E-6 1.11111E-6 L 0.32952 0.00069 " pathEditMode="relative" rAng="0" ptsTypes="AA">
                                      <p:cBhvr>
                                        <p:cTn id="20" dur="2000" fill="hold"/>
                                        <p:tgtEl>
                                          <p:spTgt spid="36"/>
                                        </p:tgtEl>
                                        <p:attrNameLst>
                                          <p:attrName>ppt_x</p:attrName>
                                          <p:attrName>ppt_y</p:attrName>
                                        </p:attrNameLst>
                                      </p:cBhvr>
                                      <p:rCtr x="16476" y="23"/>
                                    </p:animMotion>
                                  </p:childTnLst>
                                </p:cTn>
                              </p:par>
                              <p:par>
                                <p:cTn id="21" presetID="63" presetClass="path" presetSubtype="0" accel="50000" decel="50000" fill="hold" nodeType="withEffect">
                                  <p:stCondLst>
                                    <p:cond delay="0"/>
                                  </p:stCondLst>
                                  <p:childTnLst>
                                    <p:animMotion origin="layout" path="M 0.0007 1.48148E-6 L 0.3507 -0.00278 " pathEditMode="relative" rAng="0" ptsTypes="AA">
                                      <p:cBhvr>
                                        <p:cTn id="22" dur="2000" fill="hold"/>
                                        <p:tgtEl>
                                          <p:spTgt spid="40"/>
                                        </p:tgtEl>
                                        <p:attrNameLst>
                                          <p:attrName>ppt_x</p:attrName>
                                          <p:attrName>ppt_y</p:attrName>
                                        </p:attrNameLst>
                                      </p:cBhvr>
                                      <p:rCtr x="17500" y="-139"/>
                                    </p:animMotion>
                                  </p:childTnLst>
                                </p:cTn>
                              </p:par>
                              <p:par>
                                <p:cTn id="23" presetID="63" presetClass="path" presetSubtype="0" accel="50000" decel="50000" fill="hold" nodeType="withEffect">
                                  <p:stCondLst>
                                    <p:cond delay="0"/>
                                  </p:stCondLst>
                                  <p:childTnLst>
                                    <p:animMotion origin="layout" path="M 3.33333E-6 2.59259E-6 L 0.43246 0.00162 " pathEditMode="relative" rAng="0" ptsTypes="AA">
                                      <p:cBhvr>
                                        <p:cTn id="24" dur="2000" fill="hold"/>
                                        <p:tgtEl>
                                          <p:spTgt spid="41"/>
                                        </p:tgtEl>
                                        <p:attrNameLst>
                                          <p:attrName>ppt_x</p:attrName>
                                          <p:attrName>ppt_y</p:attrName>
                                        </p:attrNameLst>
                                      </p:cBhvr>
                                      <p:rCtr x="21615" y="69"/>
                                    </p:animMotion>
                                  </p:childTnLst>
                                </p:cTn>
                              </p:par>
                              <p:par>
                                <p:cTn id="25" presetID="63" presetClass="path" presetSubtype="0" accel="50000" decel="50000" fill="hold" nodeType="withEffect">
                                  <p:stCondLst>
                                    <p:cond delay="0"/>
                                  </p:stCondLst>
                                  <p:childTnLst>
                                    <p:animMotion origin="layout" path="M -2.77778E-7 -4.07407E-6 L 0.48316 0.01297 " pathEditMode="relative" rAng="0" ptsTypes="AA">
                                      <p:cBhvr>
                                        <p:cTn id="26" dur="2000" fill="hold"/>
                                        <p:tgtEl>
                                          <p:spTgt spid="27"/>
                                        </p:tgtEl>
                                        <p:attrNameLst>
                                          <p:attrName>ppt_x</p:attrName>
                                          <p:attrName>ppt_y</p:attrName>
                                        </p:attrNameLst>
                                      </p:cBhvr>
                                      <p:rCtr x="24149" y="648"/>
                                    </p:animMotion>
                                  </p:childTnLst>
                                </p:cTn>
                              </p:par>
                              <p:par>
                                <p:cTn id="27" presetID="63" presetClass="path" presetSubtype="0" accel="50000" decel="50000" fill="hold" nodeType="withEffect">
                                  <p:stCondLst>
                                    <p:cond delay="0"/>
                                  </p:stCondLst>
                                  <p:childTnLst>
                                    <p:animMotion origin="layout" path="M 1.66667E-6 3.7037E-6 L 0.33437 0.00162 " pathEditMode="relative" rAng="0" ptsTypes="AA">
                                      <p:cBhvr>
                                        <p:cTn id="28" dur="2000" fill="hold"/>
                                        <p:tgtEl>
                                          <p:spTgt spid="48"/>
                                        </p:tgtEl>
                                        <p:attrNameLst>
                                          <p:attrName>ppt_x</p:attrName>
                                          <p:attrName>ppt_y</p:attrName>
                                        </p:attrNameLst>
                                      </p:cBhvr>
                                      <p:rCtr x="16719" y="69"/>
                                    </p:animMotion>
                                  </p:childTnLst>
                                </p:cTn>
                              </p:par>
                              <p:par>
                                <p:cTn id="29" presetID="63" presetClass="path" presetSubtype="0" accel="50000" decel="50000" fill="hold" nodeType="withEffect">
                                  <p:stCondLst>
                                    <p:cond delay="0"/>
                                  </p:stCondLst>
                                  <p:childTnLst>
                                    <p:animMotion origin="layout" path="M 2.77556E-17 -1.85185E-6 L 0.4125 0.00648 " pathEditMode="relative" rAng="0" ptsTypes="AA">
                                      <p:cBhvr>
                                        <p:cTn id="30" dur="2000" fill="hold"/>
                                        <p:tgtEl>
                                          <p:spTgt spid="11"/>
                                        </p:tgtEl>
                                        <p:attrNameLst>
                                          <p:attrName>ppt_x</p:attrName>
                                          <p:attrName>ppt_y</p:attrName>
                                        </p:attrNameLst>
                                      </p:cBhvr>
                                      <p:rCtr x="20625" y="324"/>
                                    </p:animMotion>
                                  </p:childTnLst>
                                </p:cTn>
                              </p:par>
                              <p:par>
                                <p:cTn id="31" presetID="63" presetClass="path" presetSubtype="0" accel="50000" decel="50000" fill="hold" nodeType="withEffect">
                                  <p:stCondLst>
                                    <p:cond delay="0"/>
                                  </p:stCondLst>
                                  <p:childTnLst>
                                    <p:animMotion origin="layout" path="M 4.16667E-6 -3.33333E-6 L 0.49427 0.00417 " pathEditMode="relative" rAng="0" ptsTypes="AA">
                                      <p:cBhvr>
                                        <p:cTn id="32" dur="2000" fill="hold"/>
                                        <p:tgtEl>
                                          <p:spTgt spid="26"/>
                                        </p:tgtEl>
                                        <p:attrNameLst>
                                          <p:attrName>ppt_x</p:attrName>
                                          <p:attrName>ppt_y</p:attrName>
                                        </p:attrNameLst>
                                      </p:cBhvr>
                                      <p:rCtr x="24705" y="208"/>
                                    </p:animMotion>
                                  </p:childTnLst>
                                </p:cTn>
                              </p:par>
                              <p:par>
                                <p:cTn id="33" presetID="22" presetClass="entr" presetSubtype="8" fill="hold" grpId="0" nodeType="withEffect">
                                  <p:stCondLst>
                                    <p:cond delay="0"/>
                                  </p:stCondLst>
                                  <p:childTnLst>
                                    <p:set>
                                      <p:cBhvr>
                                        <p:cTn id="34" dur="1" fill="hold">
                                          <p:stCondLst>
                                            <p:cond delay="0"/>
                                          </p:stCondLst>
                                        </p:cTn>
                                        <p:tgtEl>
                                          <p:spTgt spid="52"/>
                                        </p:tgtEl>
                                        <p:attrNameLst>
                                          <p:attrName>style.visibility</p:attrName>
                                        </p:attrNameLst>
                                      </p:cBhvr>
                                      <p:to>
                                        <p:strVal val="visible"/>
                                      </p:to>
                                    </p:set>
                                    <p:animEffect transition="in" filter="wipe(left)">
                                      <p:cBhvr>
                                        <p:cTn id="35" dur="2000"/>
                                        <p:tgtEl>
                                          <p:spTgt spid="52"/>
                                        </p:tgtEl>
                                      </p:cBhvr>
                                    </p:animEffect>
                                  </p:childTnLst>
                                </p:cTn>
                              </p:par>
                            </p:childTnLst>
                          </p:cTn>
                        </p:par>
                        <p:par>
                          <p:cTn id="36" fill="hold">
                            <p:stCondLst>
                              <p:cond delay="2000"/>
                            </p:stCondLst>
                            <p:childTnLst>
                              <p:par>
                                <p:cTn id="37" presetID="10" presetClass="entr" presetSubtype="0" fill="hold" grpId="0" nodeType="afterEffect">
                                  <p:stCondLst>
                                    <p:cond delay="0"/>
                                  </p:stCondLst>
                                  <p:childTnLst>
                                    <p:set>
                                      <p:cBhvr>
                                        <p:cTn id="38" dur="1" fill="hold">
                                          <p:stCondLst>
                                            <p:cond delay="0"/>
                                          </p:stCondLst>
                                        </p:cTn>
                                        <p:tgtEl>
                                          <p:spTgt spid="50"/>
                                        </p:tgtEl>
                                        <p:attrNameLst>
                                          <p:attrName>style.visibility</p:attrName>
                                        </p:attrNameLst>
                                      </p:cBhvr>
                                      <p:to>
                                        <p:strVal val="visible"/>
                                      </p:to>
                                    </p:set>
                                    <p:animEffect transition="in" filter="fade">
                                      <p:cBhvr>
                                        <p:cTn id="39" dur="500"/>
                                        <p:tgtEl>
                                          <p:spTgt spid="50"/>
                                        </p:tgtEl>
                                      </p:cBhvr>
                                    </p:animEffect>
                                  </p:childTnLst>
                                </p:cTn>
                              </p:par>
                            </p:childTnLst>
                          </p:cTn>
                        </p:par>
                        <p:par>
                          <p:cTn id="40" fill="hold">
                            <p:stCondLst>
                              <p:cond delay="2500"/>
                            </p:stCondLst>
                            <p:childTnLst>
                              <p:par>
                                <p:cTn id="41" presetID="10" presetClass="entr" presetSubtype="0" fill="hold" grpId="0" nodeType="afterEffect">
                                  <p:stCondLst>
                                    <p:cond delay="0"/>
                                  </p:stCondLst>
                                  <p:childTnLst>
                                    <p:set>
                                      <p:cBhvr>
                                        <p:cTn id="42" dur="1" fill="hold">
                                          <p:stCondLst>
                                            <p:cond delay="0"/>
                                          </p:stCondLst>
                                        </p:cTn>
                                        <p:tgtEl>
                                          <p:spTgt spid="62"/>
                                        </p:tgtEl>
                                        <p:attrNameLst>
                                          <p:attrName>style.visibility</p:attrName>
                                        </p:attrNameLst>
                                      </p:cBhvr>
                                      <p:to>
                                        <p:strVal val="visible"/>
                                      </p:to>
                                    </p:set>
                                    <p:animEffect transition="in" filter="fade">
                                      <p:cBhvr>
                                        <p:cTn id="43" dur="500"/>
                                        <p:tgtEl>
                                          <p:spTgt spid="62"/>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53"/>
                                        </p:tgtEl>
                                        <p:attrNameLst>
                                          <p:attrName>style.visibility</p:attrName>
                                        </p:attrNameLst>
                                      </p:cBhvr>
                                      <p:to>
                                        <p:strVal val="visible"/>
                                      </p:to>
                                    </p:set>
                                    <p:animEffect transition="in" filter="fade">
                                      <p:cBhvr>
                                        <p:cTn id="46" dur="500"/>
                                        <p:tgtEl>
                                          <p:spTgt spid="53"/>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59"/>
                                        </p:tgtEl>
                                        <p:attrNameLst>
                                          <p:attrName>style.visibility</p:attrName>
                                        </p:attrNameLst>
                                      </p:cBhvr>
                                      <p:to>
                                        <p:strVal val="visible"/>
                                      </p:to>
                                    </p:set>
                                    <p:animEffect transition="in" filter="fade">
                                      <p:cBhvr>
                                        <p:cTn id="49" dur="500"/>
                                        <p:tgtEl>
                                          <p:spTgt spid="59"/>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61"/>
                                        </p:tgtEl>
                                        <p:attrNameLst>
                                          <p:attrName>style.visibility</p:attrName>
                                        </p:attrNameLst>
                                      </p:cBhvr>
                                      <p:to>
                                        <p:strVal val="visible"/>
                                      </p:to>
                                    </p:set>
                                    <p:animEffect transition="in" filter="fade">
                                      <p:cBhvr>
                                        <p:cTn id="52" dur="500"/>
                                        <p:tgtEl>
                                          <p:spTgt spid="61"/>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2" fill="hold" grpId="0" nodeType="clickEffect">
                                  <p:stCondLst>
                                    <p:cond delay="0"/>
                                  </p:stCondLst>
                                  <p:childTnLst>
                                    <p:set>
                                      <p:cBhvr>
                                        <p:cTn id="56" dur="1" fill="hold">
                                          <p:stCondLst>
                                            <p:cond delay="0"/>
                                          </p:stCondLst>
                                        </p:cTn>
                                        <p:tgtEl>
                                          <p:spTgt spid="60"/>
                                        </p:tgtEl>
                                        <p:attrNameLst>
                                          <p:attrName>style.visibility</p:attrName>
                                        </p:attrNameLst>
                                      </p:cBhvr>
                                      <p:to>
                                        <p:strVal val="visible"/>
                                      </p:to>
                                    </p:set>
                                    <p:animEffect transition="in" filter="wipe(right)">
                                      <p:cBhvr>
                                        <p:cTn id="57" dur="500"/>
                                        <p:tgtEl>
                                          <p:spTgt spid="60"/>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2"/>
                                        </p:tgtEl>
                                        <p:attrNameLst>
                                          <p:attrName>style.visibility</p:attrName>
                                        </p:attrNameLst>
                                      </p:cBhvr>
                                      <p:to>
                                        <p:strVal val="visible"/>
                                      </p:to>
                                    </p:set>
                                    <p:animEffect transition="in" filter="fade">
                                      <p:cBhvr>
                                        <p:cTn id="62" dur="500"/>
                                        <p:tgtEl>
                                          <p:spTgt spid="2"/>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1" fill="hold" grpId="0" nodeType="clickEffect">
                                  <p:stCondLst>
                                    <p:cond delay="0"/>
                                  </p:stCondLst>
                                  <p:childTnLst>
                                    <p:set>
                                      <p:cBhvr>
                                        <p:cTn id="66" dur="1" fill="hold">
                                          <p:stCondLst>
                                            <p:cond delay="0"/>
                                          </p:stCondLst>
                                        </p:cTn>
                                        <p:tgtEl>
                                          <p:spTgt spid="65"/>
                                        </p:tgtEl>
                                        <p:attrNameLst>
                                          <p:attrName>style.visibility</p:attrName>
                                        </p:attrNameLst>
                                      </p:cBhvr>
                                      <p:to>
                                        <p:strVal val="visible"/>
                                      </p:to>
                                    </p:set>
                                    <p:animEffect transition="in" filter="wipe(up)">
                                      <p:cBhvr>
                                        <p:cTn id="67"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2" grpId="0"/>
      <p:bldP spid="50" grpId="0"/>
      <p:bldP spid="7" grpId="0" animBg="1"/>
      <p:bldP spid="8" grpId="0"/>
      <p:bldP spid="10" grpId="0"/>
      <p:bldP spid="51" grpId="0"/>
      <p:bldP spid="53" grpId="0" animBg="1"/>
      <p:bldP spid="59" grpId="0"/>
      <p:bldP spid="60" grpId="0" animBg="1"/>
      <p:bldP spid="61" grpId="0"/>
      <p:bldP spid="62" grpId="0"/>
      <p:bldP spid="65"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1484" y="1933112"/>
            <a:ext cx="3810000" cy="3496623"/>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6800" y="1636450"/>
            <a:ext cx="3025216" cy="3801423"/>
          </a:xfrm>
          <a:prstGeom prst="rect">
            <a:avLst/>
          </a:prstGeom>
        </p:spPr>
      </p:pic>
      <p:sp>
        <p:nvSpPr>
          <p:cNvPr id="9" name="Rectangle 8"/>
          <p:cNvSpPr/>
          <p:nvPr/>
        </p:nvSpPr>
        <p:spPr>
          <a:xfrm>
            <a:off x="1518147" y="1636450"/>
            <a:ext cx="1896673" cy="307777"/>
          </a:xfrm>
          <a:prstGeom prst="rect">
            <a:avLst/>
          </a:prstGeom>
        </p:spPr>
        <p:txBody>
          <a:bodyPr wrap="none">
            <a:spAutoFit/>
          </a:bodyPr>
          <a:lstStyle/>
          <a:p>
            <a:r>
              <a:rPr lang="en-US" sz="1400" dirty="0">
                <a:solidFill>
                  <a:srgbClr val="333333"/>
                </a:solidFill>
                <a:latin typeface="Trebuchet MS" panose="020B0603020202020204" pitchFamily="34" charset="0"/>
              </a:rPr>
              <a:t>Estimate Sample Size</a:t>
            </a:r>
            <a:endParaRPr lang="en-US" sz="1400" b="0" i="0" dirty="0">
              <a:solidFill>
                <a:srgbClr val="333333"/>
              </a:solidFill>
              <a:effectLst/>
              <a:latin typeface="Trebuchet MS" panose="020B0603020202020204" pitchFamily="34" charset="0"/>
            </a:endParaRPr>
          </a:p>
        </p:txBody>
      </p:sp>
      <p:sp>
        <p:nvSpPr>
          <p:cNvPr id="11" name="Rectangle 10"/>
          <p:cNvSpPr/>
          <p:nvPr/>
        </p:nvSpPr>
        <p:spPr>
          <a:xfrm>
            <a:off x="5439500" y="1328673"/>
            <a:ext cx="1899815" cy="307777"/>
          </a:xfrm>
          <a:prstGeom prst="rect">
            <a:avLst/>
          </a:prstGeom>
        </p:spPr>
        <p:txBody>
          <a:bodyPr wrap="none">
            <a:spAutoFit/>
          </a:bodyPr>
          <a:lstStyle/>
          <a:p>
            <a:r>
              <a:rPr lang="en-US" sz="1400" dirty="0">
                <a:solidFill>
                  <a:srgbClr val="333333"/>
                </a:solidFill>
                <a:latin typeface="Trebuchet MS" panose="020B0603020202020204" pitchFamily="34" charset="0"/>
              </a:rPr>
              <a:t>Visualize Sample Size</a:t>
            </a:r>
            <a:endParaRPr lang="en-US" sz="1400" b="0" i="0" dirty="0">
              <a:solidFill>
                <a:srgbClr val="333333"/>
              </a:solidFill>
              <a:effectLst/>
              <a:latin typeface="Trebuchet MS" panose="020B0603020202020204" pitchFamily="34" charset="0"/>
            </a:endParaRPr>
          </a:p>
        </p:txBody>
      </p:sp>
      <p:sp>
        <p:nvSpPr>
          <p:cNvPr id="10" name="TextBox 9"/>
          <p:cNvSpPr txBox="1"/>
          <p:nvPr/>
        </p:nvSpPr>
        <p:spPr>
          <a:xfrm>
            <a:off x="1447800" y="457200"/>
            <a:ext cx="6172200" cy="584775"/>
          </a:xfrm>
          <a:prstGeom prst="rect">
            <a:avLst/>
          </a:prstGeom>
          <a:noFill/>
          <a:ln>
            <a:noFill/>
          </a:ln>
        </p:spPr>
        <p:style>
          <a:lnRef idx="0">
            <a:scrgbClr r="0" g="0" b="0"/>
          </a:lnRef>
          <a:fillRef idx="0">
            <a:scrgbClr r="0" g="0" b="0"/>
          </a:fillRef>
          <a:effectRef idx="0">
            <a:scrgbClr r="0" g="0" b="0"/>
          </a:effectRef>
          <a:fontRef idx="minor">
            <a:schemeClr val="accent1"/>
          </a:fontRef>
        </p:style>
        <p:txBody>
          <a:bodyPr wrap="square" rtlCol="0">
            <a:spAutoFit/>
          </a:bodyPr>
          <a:lstStyle/>
          <a:p>
            <a:pPr algn="ctr"/>
            <a:r>
              <a:rPr lang="en-US" sz="3200" dirty="0">
                <a:ln w="0"/>
                <a:solidFill>
                  <a:srgbClr val="0000FF"/>
                </a:solidFill>
                <a:effectLst>
                  <a:outerShdw blurRad="38100" dist="25400" dir="5400000" algn="ctr" rotWithShape="0">
                    <a:srgbClr val="6E747A">
                      <a:alpha val="43000"/>
                    </a:srgbClr>
                  </a:outerShdw>
                </a:effectLst>
                <a:latin typeface="Trebuchet MS" panose="020B0603020202020204" pitchFamily="34" charset="0"/>
              </a:rPr>
              <a:t>Sample Size Calculator</a:t>
            </a:r>
          </a:p>
        </p:txBody>
      </p:sp>
    </p:spTree>
    <p:extLst>
      <p:ext uri="{BB962C8B-B14F-4D97-AF65-F5344CB8AC3E}">
        <p14:creationId xmlns:p14="http://schemas.microsoft.com/office/powerpoint/2010/main" val="24451393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3642528" y="1598711"/>
            <a:ext cx="2067810" cy="307777"/>
          </a:xfrm>
          <a:prstGeom prst="rect">
            <a:avLst/>
          </a:prstGeom>
        </p:spPr>
        <p:txBody>
          <a:bodyPr wrap="none">
            <a:spAutoFit/>
          </a:bodyPr>
          <a:lstStyle/>
          <a:p>
            <a:r>
              <a:rPr lang="en-US" sz="1400" dirty="0">
                <a:solidFill>
                  <a:srgbClr val="333333"/>
                </a:solidFill>
                <a:latin typeface="Trebuchet MS" panose="020B0603020202020204" pitchFamily="34" charset="0"/>
              </a:rPr>
              <a:t>Power-Sample Size plot</a:t>
            </a:r>
            <a:endParaRPr lang="en-US" sz="1400" b="0" i="0" dirty="0">
              <a:solidFill>
                <a:srgbClr val="333333"/>
              </a:solidFill>
              <a:effectLst/>
              <a:latin typeface="Trebuchet MS" panose="020B0603020202020204" pitchFamily="34" charset="0"/>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433" y="1906488"/>
            <a:ext cx="8810967" cy="4916404"/>
          </a:xfrm>
          <a:prstGeom prst="rect">
            <a:avLst/>
          </a:prstGeom>
        </p:spPr>
      </p:pic>
      <p:sp>
        <p:nvSpPr>
          <p:cNvPr id="10" name="TextBox 9"/>
          <p:cNvSpPr txBox="1"/>
          <p:nvPr/>
        </p:nvSpPr>
        <p:spPr>
          <a:xfrm>
            <a:off x="1447800" y="457200"/>
            <a:ext cx="6172200" cy="584775"/>
          </a:xfrm>
          <a:prstGeom prst="rect">
            <a:avLst/>
          </a:prstGeom>
          <a:noFill/>
          <a:ln>
            <a:noFill/>
          </a:ln>
        </p:spPr>
        <p:style>
          <a:lnRef idx="0">
            <a:scrgbClr r="0" g="0" b="0"/>
          </a:lnRef>
          <a:fillRef idx="0">
            <a:scrgbClr r="0" g="0" b="0"/>
          </a:fillRef>
          <a:effectRef idx="0">
            <a:scrgbClr r="0" g="0" b="0"/>
          </a:effectRef>
          <a:fontRef idx="minor">
            <a:schemeClr val="accent1"/>
          </a:fontRef>
        </p:style>
        <p:txBody>
          <a:bodyPr wrap="square" rtlCol="0">
            <a:spAutoFit/>
          </a:bodyPr>
          <a:lstStyle/>
          <a:p>
            <a:pPr algn="ctr"/>
            <a:r>
              <a:rPr lang="en-US" sz="3200" dirty="0">
                <a:ln w="0"/>
                <a:solidFill>
                  <a:srgbClr val="0000FF"/>
                </a:solidFill>
                <a:effectLst>
                  <a:outerShdw blurRad="38100" dist="25400" dir="5400000" algn="ctr" rotWithShape="0">
                    <a:srgbClr val="6E747A">
                      <a:alpha val="43000"/>
                    </a:srgbClr>
                  </a:outerShdw>
                </a:effectLst>
                <a:latin typeface="Trebuchet MS" panose="020B0603020202020204" pitchFamily="34" charset="0"/>
              </a:rPr>
              <a:t>Sample Size Calculator</a:t>
            </a:r>
          </a:p>
        </p:txBody>
      </p:sp>
    </p:spTree>
    <p:extLst>
      <p:ext uri="{BB962C8B-B14F-4D97-AF65-F5344CB8AC3E}">
        <p14:creationId xmlns:p14="http://schemas.microsoft.com/office/powerpoint/2010/main" val="28431392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447800" y="152400"/>
            <a:ext cx="6172200" cy="584775"/>
          </a:xfrm>
          <a:prstGeom prst="rect">
            <a:avLst/>
          </a:prstGeom>
          <a:noFill/>
          <a:ln>
            <a:noFill/>
          </a:ln>
        </p:spPr>
        <p:style>
          <a:lnRef idx="0">
            <a:scrgbClr r="0" g="0" b="0"/>
          </a:lnRef>
          <a:fillRef idx="0">
            <a:scrgbClr r="0" g="0" b="0"/>
          </a:fillRef>
          <a:effectRef idx="0">
            <a:scrgbClr r="0" g="0" b="0"/>
          </a:effectRef>
          <a:fontRef idx="minor">
            <a:schemeClr val="accent1"/>
          </a:fontRef>
        </p:style>
        <p:txBody>
          <a:bodyPr wrap="square" rtlCol="0">
            <a:spAutoFit/>
          </a:bodyPr>
          <a:lstStyle/>
          <a:p>
            <a:pPr algn="ctr"/>
            <a:r>
              <a:rPr lang="en-US" sz="3200" dirty="0">
                <a:ln w="0"/>
                <a:solidFill>
                  <a:srgbClr val="0000FF"/>
                </a:solidFill>
                <a:effectLst>
                  <a:outerShdw blurRad="38100" dist="25400" dir="5400000" algn="ctr" rotWithShape="0">
                    <a:srgbClr val="6E747A">
                      <a:alpha val="43000"/>
                    </a:srgbClr>
                  </a:outerShdw>
                </a:effectLst>
                <a:latin typeface="Trebuchet MS" panose="020B0603020202020204" pitchFamily="34" charset="0"/>
              </a:rPr>
              <a:t>G*Power 3.1</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11433" y="1066800"/>
            <a:ext cx="4907395" cy="5640684"/>
          </a:xfrm>
          <a:prstGeom prst="rect">
            <a:avLst/>
          </a:prstGeom>
        </p:spPr>
      </p:pic>
      <p:sp>
        <p:nvSpPr>
          <p:cNvPr id="4" name="Rectangle 3"/>
          <p:cNvSpPr/>
          <p:nvPr/>
        </p:nvSpPr>
        <p:spPr>
          <a:xfrm>
            <a:off x="2115589" y="3429000"/>
            <a:ext cx="762000" cy="179972"/>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5" name="Rectangle 4"/>
          <p:cNvSpPr/>
          <p:nvPr/>
        </p:nvSpPr>
        <p:spPr>
          <a:xfrm>
            <a:off x="3048000" y="3429000"/>
            <a:ext cx="3939596" cy="179972"/>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6" name="Rectangle 5"/>
          <p:cNvSpPr/>
          <p:nvPr/>
        </p:nvSpPr>
        <p:spPr>
          <a:xfrm>
            <a:off x="2133600" y="3608972"/>
            <a:ext cx="4724400" cy="124828"/>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7" name="Rectangle 6"/>
          <p:cNvSpPr/>
          <p:nvPr/>
        </p:nvSpPr>
        <p:spPr>
          <a:xfrm>
            <a:off x="2209800" y="457200"/>
            <a:ext cx="4114800" cy="914400"/>
          </a:xfrm>
          <a:prstGeom prst="rect">
            <a:avLst/>
          </a:prstGeom>
          <a:noFill/>
          <a:ln>
            <a:noFill/>
          </a:ln>
        </p:spPr>
        <p:style>
          <a:lnRef idx="0">
            <a:scrgbClr r="0" g="0" b="0"/>
          </a:lnRef>
          <a:fillRef idx="0">
            <a:scrgbClr r="0" g="0" b="0"/>
          </a:fillRef>
          <a:effectRef idx="0">
            <a:scrgbClr r="0" g="0" b="0"/>
          </a:effectRef>
          <a:fontRef idx="minor">
            <a:schemeClr val="accent4"/>
          </a:fontRef>
        </p:style>
        <p:txBody>
          <a:bodyPr rtlCol="0" anchor="ctr"/>
          <a:lstStyle/>
          <a:p>
            <a:pPr algn="ctr"/>
            <a:r>
              <a:rPr lang="en-US"/>
              <a:t>http://www.gpower.hhu.de/en.html</a:t>
            </a:r>
          </a:p>
        </p:txBody>
      </p:sp>
    </p:spTree>
    <p:extLst>
      <p:ext uri="{BB962C8B-B14F-4D97-AF65-F5344CB8AC3E}">
        <p14:creationId xmlns:p14="http://schemas.microsoft.com/office/powerpoint/2010/main" val="28371477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447800" y="533400"/>
            <a:ext cx="6172200" cy="584775"/>
          </a:xfrm>
          <a:prstGeom prst="rect">
            <a:avLst/>
          </a:prstGeom>
          <a:noFill/>
          <a:ln>
            <a:noFill/>
          </a:ln>
        </p:spPr>
        <p:style>
          <a:lnRef idx="0">
            <a:scrgbClr r="0" g="0" b="0"/>
          </a:lnRef>
          <a:fillRef idx="0">
            <a:scrgbClr r="0" g="0" b="0"/>
          </a:fillRef>
          <a:effectRef idx="0">
            <a:scrgbClr r="0" g="0" b="0"/>
          </a:effectRef>
          <a:fontRef idx="minor">
            <a:schemeClr val="accent1"/>
          </a:fontRef>
        </p:style>
        <p:txBody>
          <a:bodyPr wrap="square" rtlCol="0">
            <a:spAutoFit/>
          </a:bodyPr>
          <a:lstStyle/>
          <a:p>
            <a:pPr algn="ctr"/>
            <a:r>
              <a:rPr lang="en-US" sz="3200" dirty="0">
                <a:ln w="0"/>
                <a:solidFill>
                  <a:srgbClr val="0000FF"/>
                </a:solidFill>
                <a:effectLst>
                  <a:outerShdw blurRad="38100" dist="25400" dir="5400000" algn="ctr" rotWithShape="0">
                    <a:srgbClr val="6E747A">
                      <a:alpha val="43000"/>
                    </a:srgbClr>
                  </a:outerShdw>
                </a:effectLst>
                <a:latin typeface="Trebuchet MS" panose="020B0603020202020204" pitchFamily="34" charset="0"/>
              </a:rPr>
              <a:t>G*Power 3.1</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0245" y="1371600"/>
            <a:ext cx="5938416" cy="4876800"/>
          </a:xfrm>
          <a:prstGeom prst="rect">
            <a:avLst/>
          </a:prstGeom>
        </p:spPr>
      </p:pic>
    </p:spTree>
    <p:extLst>
      <p:ext uri="{BB962C8B-B14F-4D97-AF65-F5344CB8AC3E}">
        <p14:creationId xmlns:p14="http://schemas.microsoft.com/office/powerpoint/2010/main" val="8883654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76400" y="2743200"/>
            <a:ext cx="5715000" cy="584775"/>
          </a:xfrm>
          <a:prstGeom prst="rect">
            <a:avLst/>
          </a:prstGeom>
          <a:noFill/>
        </p:spPr>
        <p:txBody>
          <a:bodyPr wrap="square" rtlCol="0">
            <a:spAutoFit/>
          </a:bodyPr>
          <a:lstStyle/>
          <a:p>
            <a:pPr algn="ctr"/>
            <a:r>
              <a:rPr lang="en-US" altLang="zh-CN" sz="3200" b="1" dirty="0">
                <a:solidFill>
                  <a:srgbClr val="0000FF"/>
                </a:solidFill>
              </a:rPr>
              <a:t>Univariate Analysis</a:t>
            </a:r>
            <a:endParaRPr lang="en-US" sz="3200" b="1" dirty="0">
              <a:solidFill>
                <a:srgbClr val="0000FF"/>
              </a:solidFill>
            </a:endParaRPr>
          </a:p>
        </p:txBody>
      </p:sp>
      <p:sp>
        <p:nvSpPr>
          <p:cNvPr id="4" name="TextBox 3"/>
          <p:cNvSpPr txBox="1"/>
          <p:nvPr/>
        </p:nvSpPr>
        <p:spPr>
          <a:xfrm>
            <a:off x="2743200" y="3810000"/>
            <a:ext cx="3581400" cy="646331"/>
          </a:xfrm>
          <a:prstGeom prst="rect">
            <a:avLst/>
          </a:prstGeom>
          <a:noFill/>
        </p:spPr>
        <p:txBody>
          <a:bodyPr wrap="square" rtlCol="0">
            <a:spAutoFit/>
          </a:bodyPr>
          <a:lstStyle/>
          <a:p>
            <a:pPr algn="ctr"/>
            <a:r>
              <a:rPr lang="en-US" dirty="0" err="1"/>
              <a:t>Sili</a:t>
            </a:r>
            <a:r>
              <a:rPr lang="en-US" dirty="0"/>
              <a:t> Fan</a:t>
            </a:r>
            <a:br>
              <a:rPr lang="en-US" dirty="0"/>
            </a:br>
            <a:r>
              <a:rPr lang="en-US" dirty="0"/>
              <a:t>WCMC statistician</a:t>
            </a:r>
          </a:p>
        </p:txBody>
      </p:sp>
    </p:spTree>
    <p:extLst>
      <p:ext uri="{BB962C8B-B14F-4D97-AF65-F5344CB8AC3E}">
        <p14:creationId xmlns:p14="http://schemas.microsoft.com/office/powerpoint/2010/main" val="10558217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455198" y="1828800"/>
            <a:ext cx="6362700" cy="13716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r>
              <a:rPr lang="en-US" dirty="0"/>
              <a:t>Generally :</a:t>
            </a:r>
          </a:p>
          <a:p>
            <a:r>
              <a:rPr lang="en-US" dirty="0"/>
              <a:t>1. Why univariate analysis?</a:t>
            </a:r>
          </a:p>
          <a:p>
            <a:r>
              <a:rPr lang="en-US" dirty="0"/>
              <a:t>2. What is hypothesis testing?</a:t>
            </a:r>
          </a:p>
          <a:p>
            <a:r>
              <a:rPr lang="en-US" dirty="0"/>
              <a:t>3. What is </a:t>
            </a:r>
            <a:r>
              <a:rPr lang="en-US" i="1" dirty="0"/>
              <a:t>p value</a:t>
            </a:r>
            <a:r>
              <a:rPr lang="en-US" dirty="0"/>
              <a:t>?</a:t>
            </a:r>
          </a:p>
        </p:txBody>
      </p:sp>
      <p:sp>
        <p:nvSpPr>
          <p:cNvPr id="6" name="Rectangle 5"/>
          <p:cNvSpPr/>
          <p:nvPr/>
        </p:nvSpPr>
        <p:spPr>
          <a:xfrm>
            <a:off x="1455198" y="3581400"/>
            <a:ext cx="6362700" cy="23622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r>
              <a:rPr lang="en-US" dirty="0"/>
              <a:t>Specifically :</a:t>
            </a:r>
          </a:p>
          <a:p>
            <a:r>
              <a:rPr lang="en-US" dirty="0"/>
              <a:t>1. What hypothesis testing procedure should I use?</a:t>
            </a:r>
          </a:p>
          <a:p>
            <a:r>
              <a:rPr lang="en-US" dirty="0"/>
              <a:t>1.1 Parametric vs. non-parametric</a:t>
            </a:r>
          </a:p>
          <a:p>
            <a:r>
              <a:rPr lang="en-US" dirty="0"/>
              <a:t>1.2 Study design </a:t>
            </a:r>
            <a:r>
              <a:rPr lang="en-US" dirty="0">
                <a:sym typeface="Wingdings" panose="05000000000000000000" pitchFamily="2" charset="2"/>
              </a:rPr>
              <a:t> hypothesis testing methods </a:t>
            </a:r>
          </a:p>
          <a:p>
            <a:r>
              <a:rPr lang="en-US" altLang="zh-CN" dirty="0">
                <a:sym typeface="Wingdings" panose="05000000000000000000" pitchFamily="2" charset="2"/>
              </a:rPr>
              <a:t>1.3 Multi-Comparison problem</a:t>
            </a:r>
            <a:endParaRPr lang="en-US" dirty="0"/>
          </a:p>
          <a:p>
            <a:r>
              <a:rPr lang="en-US" dirty="0"/>
              <a:t>2. Visualization</a:t>
            </a:r>
          </a:p>
          <a:p>
            <a:r>
              <a:rPr lang="en-US" dirty="0"/>
              <a:t>3. What else?</a:t>
            </a:r>
          </a:p>
        </p:txBody>
      </p:sp>
      <p:sp>
        <p:nvSpPr>
          <p:cNvPr id="7" name="TextBox 6"/>
          <p:cNvSpPr txBox="1"/>
          <p:nvPr/>
        </p:nvSpPr>
        <p:spPr>
          <a:xfrm>
            <a:off x="1905000" y="609600"/>
            <a:ext cx="5257800" cy="584775"/>
          </a:xfrm>
          <a:prstGeom prst="rect">
            <a:avLst/>
          </a:prstGeom>
          <a:noFill/>
        </p:spPr>
        <p:txBody>
          <a:bodyPr wrap="square" rtlCol="0">
            <a:spAutoFit/>
          </a:bodyPr>
          <a:lstStyle/>
          <a:p>
            <a:pPr algn="ctr"/>
            <a:r>
              <a:rPr lang="en-US" sz="3200" b="1" dirty="0">
                <a:solidFill>
                  <a:srgbClr val="0000FF"/>
                </a:solidFill>
              </a:rPr>
              <a:t>Study Objective</a:t>
            </a:r>
          </a:p>
        </p:txBody>
      </p:sp>
    </p:spTree>
    <p:extLst>
      <p:ext uri="{BB962C8B-B14F-4D97-AF65-F5344CB8AC3E}">
        <p14:creationId xmlns:p14="http://schemas.microsoft.com/office/powerpoint/2010/main" val="11622124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95600" y="2819400"/>
            <a:ext cx="2789544" cy="1908048"/>
          </a:xfrm>
          <a:prstGeom prst="rect">
            <a:avLst/>
          </a:prstGeom>
        </p:spPr>
      </p:pic>
      <p:sp>
        <p:nvSpPr>
          <p:cNvPr id="16" name="Content Placeholder 2"/>
          <p:cNvSpPr txBox="1">
            <a:spLocks/>
          </p:cNvSpPr>
          <p:nvPr/>
        </p:nvSpPr>
        <p:spPr>
          <a:xfrm>
            <a:off x="1162050" y="1295400"/>
            <a:ext cx="7981950" cy="1130031"/>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dirty="0"/>
              <a:t>Univariate analysis means :</a:t>
            </a:r>
            <a:br>
              <a:rPr lang="en-US" sz="2000" dirty="0"/>
            </a:br>
            <a:r>
              <a:rPr lang="en-US" sz="2000" dirty="0"/>
              <a:t>analyzing metabolite one at a time (to test which one is associated with phenotype of interest).</a:t>
            </a:r>
          </a:p>
          <a:p>
            <a:endParaRPr lang="en-US" sz="2000" dirty="0"/>
          </a:p>
        </p:txBody>
      </p:sp>
      <p:sp>
        <p:nvSpPr>
          <p:cNvPr id="17" name="Rectangle 16"/>
          <p:cNvSpPr/>
          <p:nvPr/>
        </p:nvSpPr>
        <p:spPr>
          <a:xfrm>
            <a:off x="914400" y="2590800"/>
            <a:ext cx="2590800" cy="2237800"/>
          </a:xfrm>
          <a:prstGeom prst="rect">
            <a:avLst/>
          </a:prstGeom>
          <a:noFill/>
          <a:ln>
            <a:noFill/>
          </a:ln>
        </p:spPr>
        <p:style>
          <a:lnRef idx="0">
            <a:scrgbClr r="0" g="0" b="0"/>
          </a:lnRef>
          <a:fillRef idx="0">
            <a:scrgbClr r="0" g="0" b="0"/>
          </a:fillRef>
          <a:effectRef idx="0">
            <a:scrgbClr r="0" g="0" b="0"/>
          </a:effectRef>
          <a:fontRef idx="minor">
            <a:schemeClr val="accent3"/>
          </a:fontRef>
        </p:style>
        <p:txBody>
          <a:bodyPr rtlCol="0" anchor="ctr"/>
          <a:lstStyle/>
          <a:p>
            <a:r>
              <a:rPr lang="en-US" b="1" dirty="0"/>
              <a:t>With univariate analysis</a:t>
            </a:r>
            <a:r>
              <a:rPr lang="en-US" dirty="0"/>
              <a:t>:</a:t>
            </a:r>
          </a:p>
          <a:p>
            <a:r>
              <a:rPr lang="en-US" sz="1400" dirty="0"/>
              <a:t>Color</a:t>
            </a:r>
          </a:p>
          <a:p>
            <a:r>
              <a:rPr lang="en-US" sz="1400" dirty="0"/>
              <a:t>Size of eyes</a:t>
            </a:r>
          </a:p>
          <a:p>
            <a:r>
              <a:rPr lang="en-US" sz="1400" dirty="0"/>
              <a:t>Length of tail</a:t>
            </a:r>
          </a:p>
          <a:p>
            <a:r>
              <a:rPr lang="en-US" sz="1400" dirty="0"/>
              <a:t>Number of fingers</a:t>
            </a:r>
          </a:p>
          <a:p>
            <a:r>
              <a:rPr lang="en-US" sz="1400" dirty="0"/>
              <a:t>Hair style</a:t>
            </a:r>
          </a:p>
          <a:p>
            <a:r>
              <a:rPr lang="en-US" sz="1400" dirty="0"/>
              <a:t>Existence of eyebrows</a:t>
            </a:r>
          </a:p>
          <a:p>
            <a:r>
              <a:rPr lang="en-US" sz="1400" dirty="0"/>
              <a:t>…</a:t>
            </a:r>
          </a:p>
          <a:p>
            <a:endParaRPr lang="en-US" sz="1400" dirty="0"/>
          </a:p>
          <a:p>
            <a:endParaRPr lang="en-US" sz="1400" dirty="0"/>
          </a:p>
        </p:txBody>
      </p:sp>
      <p:sp>
        <p:nvSpPr>
          <p:cNvPr id="18" name="Rectangle 17"/>
          <p:cNvSpPr/>
          <p:nvPr/>
        </p:nvSpPr>
        <p:spPr>
          <a:xfrm>
            <a:off x="5562600" y="1981200"/>
            <a:ext cx="3276600" cy="2237800"/>
          </a:xfrm>
          <a:prstGeom prst="rect">
            <a:avLst/>
          </a:prstGeom>
          <a:noFill/>
          <a:ln>
            <a:noFill/>
          </a:ln>
        </p:spPr>
        <p:style>
          <a:lnRef idx="0">
            <a:scrgbClr r="0" g="0" b="0"/>
          </a:lnRef>
          <a:fillRef idx="0">
            <a:scrgbClr r="0" g="0" b="0"/>
          </a:fillRef>
          <a:effectRef idx="0">
            <a:scrgbClr r="0" g="0" b="0"/>
          </a:effectRef>
          <a:fontRef idx="minor">
            <a:schemeClr val="accent2"/>
          </a:fontRef>
        </p:style>
        <p:txBody>
          <a:bodyPr rtlCol="0" anchor="ctr"/>
          <a:lstStyle/>
          <a:p>
            <a:r>
              <a:rPr lang="en-US" b="1" dirty="0"/>
              <a:t>With multivariate analysis:</a:t>
            </a:r>
          </a:p>
          <a:p>
            <a:r>
              <a:rPr lang="en-US" sz="1400" dirty="0"/>
              <a:t>Color + Number of fingers + hair style</a:t>
            </a:r>
          </a:p>
          <a:p>
            <a:endParaRPr lang="en-US" sz="1400" dirty="0"/>
          </a:p>
          <a:p>
            <a:endParaRPr lang="en-US" sz="1400" dirty="0"/>
          </a:p>
        </p:txBody>
      </p:sp>
      <p:sp>
        <p:nvSpPr>
          <p:cNvPr id="19" name="Rectangle 18"/>
          <p:cNvSpPr/>
          <p:nvPr/>
        </p:nvSpPr>
        <p:spPr>
          <a:xfrm>
            <a:off x="2251676" y="5247768"/>
            <a:ext cx="5105400" cy="409000"/>
          </a:xfrm>
          <a:prstGeom prst="rect">
            <a:avLst/>
          </a:prstGeom>
          <a:noFill/>
          <a:ln>
            <a:noFill/>
          </a:ln>
        </p:spPr>
        <p:style>
          <a:lnRef idx="0">
            <a:scrgbClr r="0" g="0" b="0"/>
          </a:lnRef>
          <a:fillRef idx="0">
            <a:scrgbClr r="0" g="0" b="0"/>
          </a:fillRef>
          <a:effectRef idx="0">
            <a:scrgbClr r="0" g="0" b="0"/>
          </a:effectRef>
          <a:fontRef idx="minor">
            <a:schemeClr val="accent3"/>
          </a:fontRef>
        </p:style>
        <p:txBody>
          <a:bodyPr rtlCol="0" anchor="ctr"/>
          <a:lstStyle/>
          <a:p>
            <a:endParaRPr lang="en-US" sz="1100" dirty="0"/>
          </a:p>
        </p:txBody>
      </p:sp>
      <p:sp>
        <p:nvSpPr>
          <p:cNvPr id="21" name="Rectangle 20"/>
          <p:cNvSpPr/>
          <p:nvPr/>
        </p:nvSpPr>
        <p:spPr>
          <a:xfrm>
            <a:off x="2495204" y="5195668"/>
            <a:ext cx="6096000" cy="409000"/>
          </a:xfrm>
          <a:prstGeom prst="rect">
            <a:avLst/>
          </a:prstGeom>
          <a:noFill/>
          <a:ln>
            <a:noFill/>
          </a:ln>
        </p:spPr>
        <p:style>
          <a:lnRef idx="0">
            <a:scrgbClr r="0" g="0" b="0"/>
          </a:lnRef>
          <a:fillRef idx="0">
            <a:scrgbClr r="0" g="0" b="0"/>
          </a:fillRef>
          <a:effectRef idx="0">
            <a:scrgbClr r="0" g="0" b="0"/>
          </a:effectRef>
          <a:fontRef idx="minor">
            <a:schemeClr val="accent3"/>
          </a:fontRef>
        </p:style>
        <p:txBody>
          <a:bodyPr rtlCol="0" anchor="ctr"/>
          <a:lstStyle/>
          <a:p>
            <a:endParaRPr lang="en-US" sz="1100" dirty="0"/>
          </a:p>
        </p:txBody>
      </p:sp>
      <p:sp>
        <p:nvSpPr>
          <p:cNvPr id="23" name="TextBox 22"/>
          <p:cNvSpPr txBox="1"/>
          <p:nvPr/>
        </p:nvSpPr>
        <p:spPr>
          <a:xfrm>
            <a:off x="1301288" y="4845068"/>
            <a:ext cx="7690311" cy="646331"/>
          </a:xfrm>
          <a:prstGeom prst="rect">
            <a:avLst/>
          </a:prstGeom>
          <a:noFill/>
        </p:spPr>
        <p:txBody>
          <a:bodyPr wrap="square" rtlCol="0">
            <a:spAutoFit/>
          </a:bodyPr>
          <a:lstStyle/>
          <a:p>
            <a:r>
              <a:rPr lang="en-US" dirty="0">
                <a:solidFill>
                  <a:srgbClr val="0070C0"/>
                </a:solidFill>
              </a:rPr>
              <a:t>Univariate can find almost all the </a:t>
            </a:r>
            <a:r>
              <a:rPr lang="en-US" b="1" dirty="0">
                <a:solidFill>
                  <a:srgbClr val="0070C0"/>
                </a:solidFill>
              </a:rPr>
              <a:t>relevant</a:t>
            </a:r>
            <a:r>
              <a:rPr lang="en-US" dirty="0">
                <a:solidFill>
                  <a:srgbClr val="0070C0"/>
                </a:solidFill>
              </a:rPr>
              <a:t> features;</a:t>
            </a:r>
          </a:p>
          <a:p>
            <a:r>
              <a:rPr lang="en-US" dirty="0">
                <a:solidFill>
                  <a:srgbClr val="0070C0"/>
                </a:solidFill>
              </a:rPr>
              <a:t>Multivariate can find a </a:t>
            </a:r>
            <a:r>
              <a:rPr lang="en-US" b="1" dirty="0">
                <a:solidFill>
                  <a:srgbClr val="0070C0"/>
                </a:solidFill>
              </a:rPr>
              <a:t>group of features </a:t>
            </a:r>
            <a:r>
              <a:rPr lang="en-US" dirty="0">
                <a:solidFill>
                  <a:srgbClr val="0070C0"/>
                </a:solidFill>
              </a:rPr>
              <a:t>to make good classifications</a:t>
            </a:r>
          </a:p>
        </p:txBody>
      </p:sp>
      <p:sp>
        <p:nvSpPr>
          <p:cNvPr id="24" name="TextBox 23"/>
          <p:cNvSpPr txBox="1"/>
          <p:nvPr/>
        </p:nvSpPr>
        <p:spPr>
          <a:xfrm>
            <a:off x="2814112" y="5607531"/>
            <a:ext cx="3295996" cy="369332"/>
          </a:xfrm>
          <a:prstGeom prst="rect">
            <a:avLst/>
          </a:prstGeom>
          <a:noFill/>
        </p:spPr>
        <p:txBody>
          <a:bodyPr wrap="square" rtlCol="0">
            <a:spAutoFit/>
          </a:bodyPr>
          <a:lstStyle/>
          <a:p>
            <a:r>
              <a:rPr lang="en-US" dirty="0"/>
              <a:t>Experimental: hypothesis testing</a:t>
            </a:r>
          </a:p>
        </p:txBody>
      </p:sp>
      <p:sp>
        <p:nvSpPr>
          <p:cNvPr id="11" name="TextBox 10"/>
          <p:cNvSpPr txBox="1"/>
          <p:nvPr/>
        </p:nvSpPr>
        <p:spPr>
          <a:xfrm>
            <a:off x="2819400" y="5955268"/>
            <a:ext cx="5029200" cy="369332"/>
          </a:xfrm>
          <a:prstGeom prst="rect">
            <a:avLst/>
          </a:prstGeom>
          <a:noFill/>
        </p:spPr>
        <p:txBody>
          <a:bodyPr wrap="square" rtlCol="0">
            <a:spAutoFit/>
          </a:bodyPr>
          <a:lstStyle/>
          <a:p>
            <a:r>
              <a:rPr lang="en-US" dirty="0"/>
              <a:t>*Observational: (simple linear) regression</a:t>
            </a:r>
          </a:p>
        </p:txBody>
      </p:sp>
      <p:sp>
        <p:nvSpPr>
          <p:cNvPr id="12" name="TextBox 11"/>
          <p:cNvSpPr txBox="1"/>
          <p:nvPr/>
        </p:nvSpPr>
        <p:spPr>
          <a:xfrm>
            <a:off x="1905000" y="609600"/>
            <a:ext cx="5257800" cy="584775"/>
          </a:xfrm>
          <a:prstGeom prst="rect">
            <a:avLst/>
          </a:prstGeom>
          <a:noFill/>
        </p:spPr>
        <p:txBody>
          <a:bodyPr wrap="square" rtlCol="0">
            <a:spAutoFit/>
          </a:bodyPr>
          <a:lstStyle/>
          <a:p>
            <a:pPr algn="ctr"/>
            <a:r>
              <a:rPr lang="en-US" sz="3200" b="1" dirty="0">
                <a:solidFill>
                  <a:srgbClr val="0000FF"/>
                </a:solidFill>
              </a:rPr>
              <a:t>Why univariate analysis?</a:t>
            </a:r>
          </a:p>
        </p:txBody>
      </p:sp>
    </p:spTree>
    <p:extLst>
      <p:ext uri="{BB962C8B-B14F-4D97-AF65-F5344CB8AC3E}">
        <p14:creationId xmlns:p14="http://schemas.microsoft.com/office/powerpoint/2010/main" val="1537597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fade">
                                      <p:cBhvr>
                                        <p:cTn id="20" dur="500"/>
                                        <p:tgtEl>
                                          <p:spTgt spid="18"/>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23"/>
                                        </p:tgtEl>
                                        <p:attrNameLst>
                                          <p:attrName>style.visibility</p:attrName>
                                        </p:attrNameLst>
                                      </p:cBhvr>
                                      <p:to>
                                        <p:strVal val="visible"/>
                                      </p:to>
                                    </p:set>
                                    <p:animEffect transition="in" filter="fade">
                                      <p:cBhvr>
                                        <p:cTn id="25" dur="500"/>
                                        <p:tgtEl>
                                          <p:spTgt spid="2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24"/>
                                        </p:tgtEl>
                                        <p:attrNameLst>
                                          <p:attrName>style.visibility</p:attrName>
                                        </p:attrNameLst>
                                      </p:cBhvr>
                                      <p:to>
                                        <p:strVal val="visible"/>
                                      </p:to>
                                    </p:set>
                                    <p:animEffect transition="in" filter="fade">
                                      <p:cBhvr>
                                        <p:cTn id="30" dur="500"/>
                                        <p:tgtEl>
                                          <p:spTgt spid="24"/>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fade">
                                      <p:cBhvr>
                                        <p:cTn id="3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8" grpId="0"/>
      <p:bldP spid="23" grpId="0"/>
      <p:bldP spid="24" grpId="0"/>
      <p:bldP spid="11"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ontent Placeholder 2"/>
          <p:cNvSpPr txBox="1">
            <a:spLocks/>
          </p:cNvSpPr>
          <p:nvPr/>
        </p:nvSpPr>
        <p:spPr>
          <a:xfrm>
            <a:off x="685800" y="1676400"/>
            <a:ext cx="9067800" cy="990599"/>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600" b="1" dirty="0"/>
              <a:t>Hypothesis</a:t>
            </a:r>
            <a:r>
              <a:rPr lang="en-US" sz="1600" dirty="0"/>
              <a:t> is an assumption about a population parameter. (e.g. average) </a:t>
            </a:r>
          </a:p>
          <a:p>
            <a:r>
              <a:rPr lang="en-US" sz="1600" b="1" dirty="0"/>
              <a:t>Hypothesis testing </a:t>
            </a:r>
            <a:r>
              <a:rPr lang="en-US" sz="1600" dirty="0"/>
              <a:t>refers to the formal procedures to </a:t>
            </a:r>
            <a:r>
              <a:rPr lang="en-US" sz="1600" dirty="0">
                <a:solidFill>
                  <a:srgbClr val="FF0000"/>
                </a:solidFill>
              </a:rPr>
              <a:t>reject</a:t>
            </a:r>
            <a:r>
              <a:rPr lang="en-US" sz="1600" dirty="0"/>
              <a:t> statistical hypothesis. </a:t>
            </a:r>
          </a:p>
          <a:p>
            <a:pPr marL="0" indent="0">
              <a:buNone/>
            </a:pPr>
            <a:endParaRPr lang="en-US" sz="1600" dirty="0"/>
          </a:p>
        </p:txBody>
      </p:sp>
      <p:sp>
        <p:nvSpPr>
          <p:cNvPr id="6" name="Rectangle 5"/>
          <p:cNvSpPr/>
          <p:nvPr/>
        </p:nvSpPr>
        <p:spPr>
          <a:xfrm>
            <a:off x="3657601" y="2362201"/>
            <a:ext cx="2514600" cy="615553"/>
          </a:xfrm>
          <a:prstGeom prst="rect">
            <a:avLst/>
          </a:prstGeom>
        </p:spPr>
        <p:txBody>
          <a:bodyPr wrap="square">
            <a:spAutoFit/>
          </a:bodyPr>
          <a:lstStyle/>
          <a:p>
            <a:r>
              <a:rPr lang="en-US" sz="1600" b="1" dirty="0">
                <a:solidFill>
                  <a:srgbClr val="0000FF"/>
                </a:solidFill>
              </a:rPr>
              <a:t>Cotinine </a:t>
            </a:r>
            <a:r>
              <a:rPr lang="en-US" sz="1600" b="1" dirty="0">
                <a:solidFill>
                  <a:srgbClr val="0000FF"/>
                </a:solidFill>
                <a:sym typeface="Wingdings" panose="05000000000000000000" pitchFamily="2" charset="2"/>
              </a:rPr>
              <a:t>  smoking</a:t>
            </a:r>
          </a:p>
          <a:p>
            <a:endParaRPr lang="en-US" b="1" dirty="0">
              <a:solidFill>
                <a:srgbClr val="0000FF"/>
              </a:solidFill>
            </a:endParaRPr>
          </a:p>
        </p:txBody>
      </p:sp>
      <p:sp>
        <p:nvSpPr>
          <p:cNvPr id="20" name="Rectangle 19"/>
          <p:cNvSpPr/>
          <p:nvPr/>
        </p:nvSpPr>
        <p:spPr>
          <a:xfrm>
            <a:off x="1066800" y="2743200"/>
            <a:ext cx="7257011" cy="1815882"/>
          </a:xfrm>
          <a:prstGeom prst="rect">
            <a:avLst/>
          </a:prstGeom>
        </p:spPr>
        <p:txBody>
          <a:bodyPr wrap="square">
            <a:spAutoFit/>
          </a:bodyPr>
          <a:lstStyle/>
          <a:p>
            <a:r>
              <a:rPr lang="en-US" sz="1600" b="1" dirty="0"/>
              <a:t>Hypothesis: </a:t>
            </a:r>
            <a:r>
              <a:rPr lang="en-US" sz="1600" dirty="0">
                <a:solidFill>
                  <a:srgbClr val="0000FF"/>
                </a:solidFill>
              </a:rPr>
              <a:t>level of cotinine is not influenced by the exposure to cigarette smoke.</a:t>
            </a:r>
          </a:p>
          <a:p>
            <a:r>
              <a:rPr lang="en-US" sz="1600" dirty="0"/>
              <a:t>	    </a:t>
            </a:r>
            <a:r>
              <a:rPr lang="en-US" sz="1600" dirty="0">
                <a:solidFill>
                  <a:srgbClr val="0000FF"/>
                </a:solidFill>
              </a:rPr>
              <a:t> </a:t>
            </a:r>
            <a:r>
              <a:rPr lang="en-US" sz="1600" i="1" dirty="0">
                <a:solidFill>
                  <a:srgbClr val="0000FF"/>
                </a:solidFill>
              </a:rPr>
              <a:t>(null hypothesis: </a:t>
            </a:r>
            <a:r>
              <a:rPr lang="en-US" sz="1600" i="1" dirty="0" err="1">
                <a:solidFill>
                  <a:srgbClr val="0000FF"/>
                </a:solidFill>
              </a:rPr>
              <a:t>x</a:t>
            </a:r>
            <a:r>
              <a:rPr lang="en-US" sz="1600" i="1" baseline="-25000" dirty="0" err="1">
                <a:solidFill>
                  <a:srgbClr val="0000FF"/>
                </a:solidFill>
              </a:rPr>
              <a:t>non</a:t>
            </a:r>
            <a:r>
              <a:rPr lang="en-US" sz="1600" i="1" baseline="-25000" dirty="0">
                <a:solidFill>
                  <a:srgbClr val="0000FF"/>
                </a:solidFill>
              </a:rPr>
              <a:t>-smoke</a:t>
            </a:r>
            <a:r>
              <a:rPr lang="en-US" sz="1600" i="1" dirty="0">
                <a:solidFill>
                  <a:srgbClr val="0000FF"/>
                </a:solidFill>
              </a:rPr>
              <a:t> = </a:t>
            </a:r>
            <a:r>
              <a:rPr lang="en-US" sz="1600" i="1" dirty="0" err="1">
                <a:solidFill>
                  <a:srgbClr val="0000FF"/>
                </a:solidFill>
              </a:rPr>
              <a:t>x</a:t>
            </a:r>
            <a:r>
              <a:rPr lang="en-US" sz="1600" i="1" baseline="-25000" dirty="0" err="1">
                <a:solidFill>
                  <a:srgbClr val="0000FF"/>
                </a:solidFill>
              </a:rPr>
              <a:t>smoke</a:t>
            </a:r>
            <a:r>
              <a:rPr lang="en-US" sz="1600" i="1" dirty="0">
                <a:solidFill>
                  <a:srgbClr val="0000FF"/>
                </a:solidFill>
              </a:rPr>
              <a:t>)</a:t>
            </a:r>
            <a:endParaRPr lang="en-US" sz="1600" b="1" dirty="0">
              <a:solidFill>
                <a:srgbClr val="0000FF"/>
              </a:solidFill>
              <a:sym typeface="Wingdings" panose="05000000000000000000" pitchFamily="2" charset="2"/>
            </a:endParaRPr>
          </a:p>
          <a:p>
            <a:r>
              <a:rPr lang="en-US" sz="1600" b="1" dirty="0">
                <a:sym typeface="Wingdings" panose="05000000000000000000" pitchFamily="2" charset="2"/>
              </a:rPr>
              <a:t>Hypothesis testing:</a:t>
            </a:r>
            <a:r>
              <a:rPr lang="en-US" sz="1600" dirty="0">
                <a:sym typeface="Wingdings" panose="05000000000000000000" pitchFamily="2" charset="2"/>
              </a:rPr>
              <a:t> </a:t>
            </a:r>
          </a:p>
          <a:p>
            <a:r>
              <a:rPr lang="en-US" sz="1600" dirty="0">
                <a:sym typeface="Wingdings" panose="05000000000000000000" pitchFamily="2" charset="2"/>
              </a:rPr>
              <a:t>1. Compute </a:t>
            </a:r>
            <a:r>
              <a:rPr lang="en-US" sz="1600" dirty="0">
                <a:solidFill>
                  <a:srgbClr val="FF0000"/>
                </a:solidFill>
                <a:sym typeface="Wingdings" panose="05000000000000000000" pitchFamily="2" charset="2"/>
              </a:rPr>
              <a:t>test statistic, </a:t>
            </a:r>
            <a:r>
              <a:rPr lang="en-US" sz="1600" i="1" dirty="0">
                <a:solidFill>
                  <a:srgbClr val="FF0000"/>
                </a:solidFill>
                <a:sym typeface="Wingdings" panose="05000000000000000000" pitchFamily="2" charset="2"/>
              </a:rPr>
              <a:t>t</a:t>
            </a:r>
            <a:r>
              <a:rPr lang="en-US" sz="1600" dirty="0">
                <a:sym typeface="Wingdings" panose="05000000000000000000" pitchFamily="2" charset="2"/>
              </a:rPr>
              <a:t>,  from the observations. </a:t>
            </a:r>
          </a:p>
          <a:p>
            <a:r>
              <a:rPr lang="en-US" sz="1600" dirty="0"/>
              <a:t>2. Calculate the </a:t>
            </a:r>
            <a:r>
              <a:rPr lang="en-US" sz="1600" i="1" dirty="0">
                <a:solidFill>
                  <a:srgbClr val="FF0000"/>
                </a:solidFill>
              </a:rPr>
              <a:t>p-value</a:t>
            </a:r>
            <a:r>
              <a:rPr lang="en-US" sz="1600" dirty="0"/>
              <a:t>.</a:t>
            </a:r>
          </a:p>
          <a:p>
            <a:r>
              <a:rPr lang="en-US" sz="1600" dirty="0"/>
              <a:t>3. </a:t>
            </a:r>
            <a:r>
              <a:rPr lang="en-US" sz="1600" b="1" dirty="0"/>
              <a:t>Reject the null hypothesis when </a:t>
            </a:r>
            <a:r>
              <a:rPr lang="en-US" sz="1600" b="1" i="1" dirty="0"/>
              <a:t>p-value</a:t>
            </a:r>
            <a:r>
              <a:rPr lang="en-US" sz="1600" b="1" dirty="0"/>
              <a:t> is less than a threshold</a:t>
            </a:r>
            <a:r>
              <a:rPr lang="en-US" sz="1600" dirty="0"/>
              <a:t>, e.g., 0.05 </a:t>
            </a:r>
            <a:br>
              <a:rPr lang="en-US" sz="1600" dirty="0"/>
            </a:br>
            <a:r>
              <a:rPr lang="en-US" sz="1600" dirty="0">
                <a:solidFill>
                  <a:srgbClr val="0000FF"/>
                </a:solidFill>
              </a:rPr>
              <a:t>(then make conclusion).</a:t>
            </a: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6400" y="4830681"/>
            <a:ext cx="2616431" cy="2027319"/>
          </a:xfrm>
          <a:prstGeom prst="rect">
            <a:avLst/>
          </a:prstGeom>
        </p:spPr>
      </p:pic>
      <p:sp>
        <p:nvSpPr>
          <p:cNvPr id="10" name="Rectangle 9"/>
          <p:cNvSpPr/>
          <p:nvPr/>
        </p:nvSpPr>
        <p:spPr>
          <a:xfrm>
            <a:off x="4369031" y="5410653"/>
            <a:ext cx="4572000" cy="830997"/>
          </a:xfrm>
          <a:prstGeom prst="rect">
            <a:avLst/>
          </a:prstGeom>
        </p:spPr>
        <p:txBody>
          <a:bodyPr>
            <a:spAutoFit/>
          </a:bodyPr>
          <a:lstStyle/>
          <a:p>
            <a:r>
              <a:rPr lang="en-US" sz="1600" i="1" dirty="0"/>
              <a:t>The level of cotinine in blood provides a direct quantification of the nicotine intake and is therefore a valuable indicator of tobacco smoke exposure.</a:t>
            </a:r>
          </a:p>
        </p:txBody>
      </p:sp>
      <p:sp>
        <p:nvSpPr>
          <p:cNvPr id="11" name="TextBox 10"/>
          <p:cNvSpPr txBox="1"/>
          <p:nvPr/>
        </p:nvSpPr>
        <p:spPr>
          <a:xfrm>
            <a:off x="-76200" y="6675430"/>
            <a:ext cx="4419600" cy="215444"/>
          </a:xfrm>
          <a:prstGeom prst="rect">
            <a:avLst/>
          </a:prstGeom>
          <a:noFill/>
        </p:spPr>
        <p:txBody>
          <a:bodyPr wrap="square" rtlCol="0">
            <a:spAutoFit/>
          </a:bodyPr>
          <a:lstStyle/>
          <a:p>
            <a:r>
              <a:rPr lang="en-US" altLang="zh-CN" sz="800" dirty="0">
                <a:solidFill>
                  <a:schemeClr val="bg1">
                    <a:lumMod val="85000"/>
                  </a:schemeClr>
                </a:solidFill>
              </a:rPr>
              <a:t>pic: </a:t>
            </a:r>
            <a:r>
              <a:rPr lang="en-US" sz="800" dirty="0">
                <a:solidFill>
                  <a:schemeClr val="bg1">
                    <a:lumMod val="85000"/>
                  </a:schemeClr>
                </a:solidFill>
              </a:rPr>
              <a:t>http://www.nature.com/articles/ncomms2494</a:t>
            </a: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62250" y="2351290"/>
            <a:ext cx="971550" cy="468110"/>
          </a:xfrm>
          <a:prstGeom prst="rect">
            <a:avLst/>
          </a:prstGeom>
        </p:spPr>
      </p:pic>
      <p:pic>
        <p:nvPicPr>
          <p:cNvPr id="3" name="Picture 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782803" y="2242357"/>
            <a:ext cx="770397" cy="577043"/>
          </a:xfrm>
          <a:prstGeom prst="rect">
            <a:avLst/>
          </a:prstGeom>
        </p:spPr>
      </p:pic>
      <p:pic>
        <p:nvPicPr>
          <p:cNvPr id="12" name="Picture 1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562600" y="3200400"/>
            <a:ext cx="2157458" cy="862983"/>
          </a:xfrm>
          <a:prstGeom prst="rect">
            <a:avLst/>
          </a:prstGeom>
        </p:spPr>
      </p:pic>
      <p:sp>
        <p:nvSpPr>
          <p:cNvPr id="14" name="TextBox 13"/>
          <p:cNvSpPr txBox="1"/>
          <p:nvPr/>
        </p:nvSpPr>
        <p:spPr>
          <a:xfrm>
            <a:off x="1905000" y="609600"/>
            <a:ext cx="5257800" cy="584775"/>
          </a:xfrm>
          <a:prstGeom prst="rect">
            <a:avLst/>
          </a:prstGeom>
          <a:noFill/>
        </p:spPr>
        <p:txBody>
          <a:bodyPr wrap="square" rtlCol="0">
            <a:spAutoFit/>
          </a:bodyPr>
          <a:lstStyle/>
          <a:p>
            <a:pPr algn="ctr"/>
            <a:r>
              <a:rPr lang="en-US" sz="3200" b="1" dirty="0">
                <a:solidFill>
                  <a:srgbClr val="0000FF"/>
                </a:solidFill>
              </a:rPr>
              <a:t>What is hypothesis testing?</a:t>
            </a:r>
          </a:p>
        </p:txBody>
      </p:sp>
    </p:spTree>
    <p:extLst>
      <p:ext uri="{BB962C8B-B14F-4D97-AF65-F5344CB8AC3E}">
        <p14:creationId xmlns:p14="http://schemas.microsoft.com/office/powerpoint/2010/main" val="3156172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10" presetClass="entr" presetSubtype="0" fill="hold" nodeType="with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par>
                                <p:cTn id="16" presetID="10" presetClass="entr" presetSubtype="0" fill="hold" nodeType="with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fade">
                                      <p:cBhvr>
                                        <p:cTn id="23" dur="500"/>
                                        <p:tgtEl>
                                          <p:spTgt spid="20"/>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500"/>
                                        <p:tgtEl>
                                          <p:spTgt spid="12"/>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7"/>
                                        </p:tgtEl>
                                        <p:attrNameLst>
                                          <p:attrName>style.visibility</p:attrName>
                                        </p:attrNameLst>
                                      </p:cBhvr>
                                      <p:to>
                                        <p:strVal val="visible"/>
                                      </p:to>
                                    </p:set>
                                    <p:animEffect transition="in" filter="fade">
                                      <p:cBhvr>
                                        <p:cTn id="33" dur="500"/>
                                        <p:tgtEl>
                                          <p:spTgt spid="7"/>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fade">
                                      <p:cBhvr>
                                        <p:cTn id="3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6" grpId="0"/>
      <p:bldP spid="20" grpId="0"/>
      <p:bldP spid="10"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ontent Placeholder 2"/>
          <p:cNvSpPr txBox="1">
            <a:spLocks/>
          </p:cNvSpPr>
          <p:nvPr/>
        </p:nvSpPr>
        <p:spPr>
          <a:xfrm>
            <a:off x="685800" y="1676400"/>
            <a:ext cx="7981950" cy="990599"/>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600" b="1" i="1" dirty="0"/>
              <a:t>p-value:</a:t>
            </a:r>
            <a:r>
              <a:rPr lang="en-US" sz="1600" i="1" dirty="0"/>
              <a:t> </a:t>
            </a:r>
            <a:r>
              <a:rPr lang="en-US" sz="1600" dirty="0"/>
              <a:t>a function of the observed sample results (a test statistic) relative to a statistical  	    model, which measures </a:t>
            </a:r>
            <a:r>
              <a:rPr lang="en-US" sz="1600" u="sng" dirty="0"/>
              <a:t>how extreme the observation is (under the null</a:t>
            </a:r>
            <a:r>
              <a:rPr lang="en-US" sz="1600" dirty="0"/>
              <a:t> 		    </a:t>
            </a:r>
            <a:r>
              <a:rPr lang="en-US" sz="1600" u="sng" dirty="0"/>
              <a:t>hypothesis )</a:t>
            </a:r>
            <a:r>
              <a:rPr lang="en-US" sz="1600" dirty="0"/>
              <a:t>.                                                                                                               </a:t>
            </a:r>
            <a:r>
              <a:rPr lang="en-US" sz="1600" i="1" dirty="0"/>
              <a:t>-- wiki</a:t>
            </a:r>
          </a:p>
        </p:txBody>
      </p:sp>
      <p:grpSp>
        <p:nvGrpSpPr>
          <p:cNvPr id="2" name="Group 1"/>
          <p:cNvGrpSpPr/>
          <p:nvPr/>
        </p:nvGrpSpPr>
        <p:grpSpPr>
          <a:xfrm>
            <a:off x="3124200" y="2283553"/>
            <a:ext cx="5171507" cy="1952509"/>
            <a:chOff x="3200400" y="2810587"/>
            <a:chExt cx="3212603" cy="1387082"/>
          </a:xfrm>
        </p:grpSpPr>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00400" y="2810587"/>
              <a:ext cx="2948416" cy="1179366"/>
            </a:xfrm>
            <a:prstGeom prst="rect">
              <a:avLst/>
            </a:prstGeom>
          </p:spPr>
        </p:pic>
        <p:cxnSp>
          <p:nvCxnSpPr>
            <p:cNvPr id="5" name="Straight Arrow Connector 4"/>
            <p:cNvCxnSpPr/>
            <p:nvPr/>
          </p:nvCxnSpPr>
          <p:spPr>
            <a:xfrm flipH="1" flipV="1">
              <a:off x="5364724" y="3856250"/>
              <a:ext cx="228600" cy="4387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4" name="TextBox 13"/>
            <p:cNvSpPr txBox="1"/>
            <p:nvPr/>
          </p:nvSpPr>
          <p:spPr>
            <a:xfrm>
              <a:off x="5574803" y="3782238"/>
              <a:ext cx="838200" cy="415431"/>
            </a:xfrm>
            <a:prstGeom prst="rect">
              <a:avLst/>
            </a:prstGeom>
            <a:noFill/>
          </p:spPr>
          <p:txBody>
            <a:bodyPr wrap="square" rtlCol="0">
              <a:spAutoFit/>
            </a:bodyPr>
            <a:lstStyle/>
            <a:p>
              <a:r>
                <a:rPr lang="en-US" sz="1600" dirty="0"/>
                <a:t>test statistic</a:t>
              </a:r>
            </a:p>
          </p:txBody>
        </p:sp>
        <p:cxnSp>
          <p:nvCxnSpPr>
            <p:cNvPr id="18" name="Straight Arrow Connector 17"/>
            <p:cNvCxnSpPr/>
            <p:nvPr/>
          </p:nvCxnSpPr>
          <p:spPr>
            <a:xfrm flipH="1" flipV="1">
              <a:off x="4161074" y="3335586"/>
              <a:ext cx="53935" cy="549564"/>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21" name="TextBox 20"/>
            <p:cNvSpPr txBox="1"/>
            <p:nvPr/>
          </p:nvSpPr>
          <p:spPr>
            <a:xfrm>
              <a:off x="3785306" y="3835423"/>
              <a:ext cx="1644073" cy="240512"/>
            </a:xfrm>
            <a:prstGeom prst="rect">
              <a:avLst/>
            </a:prstGeom>
            <a:noFill/>
            <a:ln>
              <a:noFill/>
            </a:ln>
          </p:spPr>
          <p:style>
            <a:lnRef idx="0">
              <a:scrgbClr r="0" g="0" b="0"/>
            </a:lnRef>
            <a:fillRef idx="0">
              <a:scrgbClr r="0" g="0" b="0"/>
            </a:fillRef>
            <a:effectRef idx="0">
              <a:scrgbClr r="0" g="0" b="0"/>
            </a:effectRef>
            <a:fontRef idx="minor">
              <a:schemeClr val="accent2"/>
            </a:fontRef>
          </p:style>
          <p:txBody>
            <a:bodyPr wrap="square" rtlCol="0">
              <a:spAutoFit/>
            </a:bodyPr>
            <a:lstStyle/>
            <a:p>
              <a:r>
                <a:rPr lang="en-US" sz="1600" dirty="0"/>
                <a:t>      under null hypothesis</a:t>
              </a:r>
            </a:p>
          </p:txBody>
        </p:sp>
      </p:grpSp>
      <p:sp>
        <p:nvSpPr>
          <p:cNvPr id="25" name="Rectangle 24"/>
          <p:cNvSpPr/>
          <p:nvPr/>
        </p:nvSpPr>
        <p:spPr>
          <a:xfrm>
            <a:off x="3352800" y="4648200"/>
            <a:ext cx="2935612" cy="338554"/>
          </a:xfrm>
          <a:prstGeom prst="rect">
            <a:avLst/>
          </a:prstGeom>
        </p:spPr>
        <p:txBody>
          <a:bodyPr wrap="none">
            <a:spAutoFit/>
          </a:bodyPr>
          <a:lstStyle/>
          <a:p>
            <a:r>
              <a:rPr lang="en-US" sz="1600" i="1" dirty="0"/>
              <a:t>null hypothesis: </a:t>
            </a:r>
            <a:r>
              <a:rPr lang="en-US" sz="1600" i="1" dirty="0" err="1">
                <a:solidFill>
                  <a:srgbClr val="0000FF"/>
                </a:solidFill>
              </a:rPr>
              <a:t>x</a:t>
            </a:r>
            <a:r>
              <a:rPr lang="en-US" sz="1600" i="1" baseline="-25000" dirty="0" err="1">
                <a:solidFill>
                  <a:srgbClr val="0000FF"/>
                </a:solidFill>
              </a:rPr>
              <a:t>non</a:t>
            </a:r>
            <a:r>
              <a:rPr lang="en-US" sz="1600" i="1" baseline="-25000" dirty="0">
                <a:solidFill>
                  <a:srgbClr val="0000FF"/>
                </a:solidFill>
              </a:rPr>
              <a:t>-smoke</a:t>
            </a:r>
            <a:r>
              <a:rPr lang="en-US" sz="1600" i="1" dirty="0">
                <a:solidFill>
                  <a:srgbClr val="0000FF"/>
                </a:solidFill>
              </a:rPr>
              <a:t> = </a:t>
            </a:r>
            <a:r>
              <a:rPr lang="en-US" sz="1600" i="1" dirty="0" err="1">
                <a:solidFill>
                  <a:srgbClr val="0000FF"/>
                </a:solidFill>
              </a:rPr>
              <a:t>x</a:t>
            </a:r>
            <a:r>
              <a:rPr lang="en-US" sz="1600" i="1" baseline="-25000" dirty="0" err="1">
                <a:solidFill>
                  <a:srgbClr val="0000FF"/>
                </a:solidFill>
              </a:rPr>
              <a:t>smoke</a:t>
            </a:r>
            <a:endParaRPr lang="en-US" sz="1600" b="1" i="1" dirty="0">
              <a:solidFill>
                <a:srgbClr val="0000FF"/>
              </a:solidFill>
              <a:sym typeface="Wingdings" panose="05000000000000000000" pitchFamily="2" charset="2"/>
            </a:endParaRPr>
          </a:p>
        </p:txBody>
      </p:sp>
      <p:sp>
        <p:nvSpPr>
          <p:cNvPr id="26" name="Rectangle 25"/>
          <p:cNvSpPr/>
          <p:nvPr/>
        </p:nvSpPr>
        <p:spPr>
          <a:xfrm>
            <a:off x="3810000" y="4267200"/>
            <a:ext cx="2069797" cy="338554"/>
          </a:xfrm>
          <a:prstGeom prst="rect">
            <a:avLst/>
          </a:prstGeom>
        </p:spPr>
        <p:txBody>
          <a:bodyPr wrap="none">
            <a:spAutoFit/>
          </a:bodyPr>
          <a:lstStyle/>
          <a:p>
            <a:r>
              <a:rPr lang="en-US" sz="1600" b="1" dirty="0">
                <a:solidFill>
                  <a:srgbClr val="0000FF"/>
                </a:solidFill>
              </a:rPr>
              <a:t>Cotinine </a:t>
            </a:r>
            <a:r>
              <a:rPr lang="en-US" sz="1600" b="1" dirty="0">
                <a:solidFill>
                  <a:srgbClr val="0000FF"/>
                </a:solidFill>
                <a:sym typeface="Wingdings" panose="05000000000000000000" pitchFamily="2" charset="2"/>
              </a:rPr>
              <a:t>smoking</a:t>
            </a:r>
          </a:p>
        </p:txBody>
      </p:sp>
      <p:pic>
        <p:nvPicPr>
          <p:cNvPr id="28" name="Picture 2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7000" y="5029200"/>
            <a:ext cx="1535472" cy="930392"/>
          </a:xfrm>
          <a:prstGeom prst="rect">
            <a:avLst/>
          </a:prstGeom>
        </p:spPr>
      </p:pic>
      <p:sp>
        <p:nvSpPr>
          <p:cNvPr id="29" name="Rectangle 28"/>
          <p:cNvSpPr/>
          <p:nvPr/>
        </p:nvSpPr>
        <p:spPr>
          <a:xfrm>
            <a:off x="1503995" y="5123855"/>
            <a:ext cx="1255665" cy="338554"/>
          </a:xfrm>
          <a:prstGeom prst="rect">
            <a:avLst/>
          </a:prstGeom>
        </p:spPr>
        <p:txBody>
          <a:bodyPr wrap="none">
            <a:spAutoFit/>
          </a:bodyPr>
          <a:lstStyle/>
          <a:p>
            <a:r>
              <a:rPr lang="en-US" sz="1600" i="1" dirty="0"/>
              <a:t>test statistic:</a:t>
            </a:r>
            <a:endParaRPr lang="en-US" sz="1600" b="1" i="1" dirty="0">
              <a:sym typeface="Wingdings" panose="05000000000000000000" pitchFamily="2" charset="2"/>
            </a:endParaRPr>
          </a:p>
        </p:txBody>
      </p:sp>
      <p:sp>
        <p:nvSpPr>
          <p:cNvPr id="30" name="TextBox 29"/>
          <p:cNvSpPr txBox="1"/>
          <p:nvPr/>
        </p:nvSpPr>
        <p:spPr>
          <a:xfrm>
            <a:off x="4267200" y="5181600"/>
            <a:ext cx="2590800" cy="523220"/>
          </a:xfrm>
          <a:prstGeom prst="rect">
            <a:avLst/>
          </a:prstGeom>
          <a:noFill/>
        </p:spPr>
        <p:txBody>
          <a:bodyPr wrap="square" rtlCol="0">
            <a:spAutoFit/>
          </a:bodyPr>
          <a:lstStyle/>
          <a:p>
            <a:r>
              <a:rPr lang="en-US" sz="1400" dirty="0">
                <a:solidFill>
                  <a:srgbClr val="0070C0"/>
                </a:solidFill>
              </a:rPr>
              <a:t>What is the test statistics</a:t>
            </a:r>
            <a:br>
              <a:rPr lang="en-US" sz="1400" dirty="0">
                <a:solidFill>
                  <a:srgbClr val="0070C0"/>
                </a:solidFill>
              </a:rPr>
            </a:br>
            <a:r>
              <a:rPr lang="en-US" sz="1400" dirty="0">
                <a:solidFill>
                  <a:srgbClr val="0070C0"/>
                </a:solidFill>
              </a:rPr>
              <a:t>under the null hypothesis?</a:t>
            </a:r>
          </a:p>
        </p:txBody>
      </p:sp>
      <p:sp>
        <p:nvSpPr>
          <p:cNvPr id="34" name="Rectangle 33"/>
          <p:cNvSpPr/>
          <p:nvPr/>
        </p:nvSpPr>
        <p:spPr>
          <a:xfrm>
            <a:off x="1752600" y="6096000"/>
            <a:ext cx="5867400" cy="338554"/>
          </a:xfrm>
          <a:prstGeom prst="rect">
            <a:avLst/>
          </a:prstGeom>
        </p:spPr>
        <p:txBody>
          <a:bodyPr wrap="square">
            <a:spAutoFit/>
          </a:bodyPr>
          <a:lstStyle/>
          <a:p>
            <a:r>
              <a:rPr lang="en-US" sz="1600" i="1" dirty="0"/>
              <a:t>p-value: </a:t>
            </a:r>
            <a:r>
              <a:rPr lang="en-US" sz="1600" i="1" dirty="0">
                <a:solidFill>
                  <a:srgbClr val="0000FF"/>
                </a:solidFill>
              </a:rPr>
              <a:t>the probability </a:t>
            </a:r>
            <a:r>
              <a:rPr lang="en-US" altLang="zh-CN" sz="1600" i="1" dirty="0">
                <a:solidFill>
                  <a:srgbClr val="0000FF"/>
                </a:solidFill>
              </a:rPr>
              <a:t>of </a:t>
            </a:r>
            <a:r>
              <a:rPr lang="en-US" sz="1600" i="1" dirty="0">
                <a:solidFill>
                  <a:srgbClr val="0000FF"/>
                </a:solidFill>
              </a:rPr>
              <a:t>the test statistic under the null hypothesis.</a:t>
            </a:r>
            <a:endParaRPr lang="en-US" sz="1600" b="1" i="1" dirty="0">
              <a:solidFill>
                <a:srgbClr val="0000FF"/>
              </a:solidFill>
              <a:sym typeface="Wingdings" panose="05000000000000000000" pitchFamily="2" charset="2"/>
            </a:endParaRPr>
          </a:p>
        </p:txBody>
      </p:sp>
      <p:pic>
        <p:nvPicPr>
          <p:cNvPr id="17" name="Picture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82660" y="4195512"/>
            <a:ext cx="971550" cy="468110"/>
          </a:xfrm>
          <a:prstGeom prst="rect">
            <a:avLst/>
          </a:prstGeom>
        </p:spPr>
      </p:pic>
      <p:pic>
        <p:nvPicPr>
          <p:cNvPr id="19" name="Picture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903213" y="4086579"/>
            <a:ext cx="770397" cy="577043"/>
          </a:xfrm>
          <a:prstGeom prst="rect">
            <a:avLst/>
          </a:prstGeom>
        </p:spPr>
      </p:pic>
      <p:sp>
        <p:nvSpPr>
          <p:cNvPr id="20" name="TextBox 19"/>
          <p:cNvSpPr txBox="1"/>
          <p:nvPr/>
        </p:nvSpPr>
        <p:spPr>
          <a:xfrm>
            <a:off x="1905000" y="609600"/>
            <a:ext cx="5257800" cy="584775"/>
          </a:xfrm>
          <a:prstGeom prst="rect">
            <a:avLst/>
          </a:prstGeom>
          <a:noFill/>
        </p:spPr>
        <p:txBody>
          <a:bodyPr wrap="square" rtlCol="0">
            <a:spAutoFit/>
          </a:bodyPr>
          <a:lstStyle/>
          <a:p>
            <a:pPr algn="ctr"/>
            <a:r>
              <a:rPr lang="en-US" sz="3200" b="1" dirty="0">
                <a:solidFill>
                  <a:srgbClr val="0000FF"/>
                </a:solidFill>
              </a:rPr>
              <a:t>What is a </a:t>
            </a:r>
            <a:r>
              <a:rPr lang="en-US" sz="3200" b="1" i="1" dirty="0">
                <a:solidFill>
                  <a:srgbClr val="0000FF"/>
                </a:solidFill>
              </a:rPr>
              <a:t>p-value</a:t>
            </a:r>
            <a:r>
              <a:rPr lang="en-US" sz="3200" b="1" dirty="0">
                <a:solidFill>
                  <a:srgbClr val="0000FF"/>
                </a:solidFill>
              </a:rPr>
              <a:t>?</a:t>
            </a:r>
          </a:p>
        </p:txBody>
      </p:sp>
    </p:spTree>
    <p:extLst>
      <p:ext uri="{BB962C8B-B14F-4D97-AF65-F5344CB8AC3E}">
        <p14:creationId xmlns:p14="http://schemas.microsoft.com/office/powerpoint/2010/main" val="537605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fade">
                                      <p:cBhvr>
                                        <p:cTn id="17" dur="500"/>
                                        <p:tgtEl>
                                          <p:spTgt spid="26"/>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5"/>
                                        </p:tgtEl>
                                        <p:attrNameLst>
                                          <p:attrName>style.visibility</p:attrName>
                                        </p:attrNameLst>
                                      </p:cBhvr>
                                      <p:to>
                                        <p:strVal val="visible"/>
                                      </p:to>
                                    </p:set>
                                    <p:animEffect transition="in" filter="fade">
                                      <p:cBhvr>
                                        <p:cTn id="20" dur="500"/>
                                        <p:tgtEl>
                                          <p:spTgt spid="25"/>
                                        </p:tgtEl>
                                      </p:cBhvr>
                                    </p:animEffect>
                                  </p:childTnLst>
                                </p:cTn>
                              </p:par>
                              <p:par>
                                <p:cTn id="21" presetID="10" presetClass="entr" presetSubtype="0" fill="hold" nodeType="with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500"/>
                                        <p:tgtEl>
                                          <p:spTgt spid="17"/>
                                        </p:tgtEl>
                                      </p:cBhvr>
                                    </p:animEffect>
                                  </p:childTnLst>
                                </p:cTn>
                              </p:par>
                              <p:par>
                                <p:cTn id="24" presetID="10" presetClass="entr" presetSubtype="0" fill="hold" nodeType="with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fade">
                                      <p:cBhvr>
                                        <p:cTn id="26" dur="500"/>
                                        <p:tgtEl>
                                          <p:spTgt spid="19"/>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9"/>
                                        </p:tgtEl>
                                        <p:attrNameLst>
                                          <p:attrName>style.visibility</p:attrName>
                                        </p:attrNameLst>
                                      </p:cBhvr>
                                      <p:to>
                                        <p:strVal val="visible"/>
                                      </p:to>
                                    </p:set>
                                    <p:animEffect transition="in" filter="fade">
                                      <p:cBhvr>
                                        <p:cTn id="31" dur="500"/>
                                        <p:tgtEl>
                                          <p:spTgt spid="29"/>
                                        </p:tgtEl>
                                      </p:cBhvr>
                                    </p:animEffect>
                                  </p:childTnLst>
                                </p:cTn>
                              </p:par>
                              <p:par>
                                <p:cTn id="32" presetID="10" presetClass="entr" presetSubtype="0" fill="hold" nodeType="withEffect">
                                  <p:stCondLst>
                                    <p:cond delay="0"/>
                                  </p:stCondLst>
                                  <p:childTnLst>
                                    <p:set>
                                      <p:cBhvr>
                                        <p:cTn id="33" dur="1" fill="hold">
                                          <p:stCondLst>
                                            <p:cond delay="0"/>
                                          </p:stCondLst>
                                        </p:cTn>
                                        <p:tgtEl>
                                          <p:spTgt spid="28"/>
                                        </p:tgtEl>
                                        <p:attrNameLst>
                                          <p:attrName>style.visibility</p:attrName>
                                        </p:attrNameLst>
                                      </p:cBhvr>
                                      <p:to>
                                        <p:strVal val="visible"/>
                                      </p:to>
                                    </p:set>
                                    <p:animEffect transition="in" filter="fade">
                                      <p:cBhvr>
                                        <p:cTn id="34" dur="500"/>
                                        <p:tgtEl>
                                          <p:spTgt spid="28"/>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0"/>
                                        </p:tgtEl>
                                        <p:attrNameLst>
                                          <p:attrName>style.visibility</p:attrName>
                                        </p:attrNameLst>
                                      </p:cBhvr>
                                      <p:to>
                                        <p:strVal val="visible"/>
                                      </p:to>
                                    </p:set>
                                    <p:animEffect transition="in" filter="fade">
                                      <p:cBhvr>
                                        <p:cTn id="37" dur="500"/>
                                        <p:tgtEl>
                                          <p:spTgt spid="30"/>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4"/>
                                        </p:tgtEl>
                                        <p:attrNameLst>
                                          <p:attrName>style.visibility</p:attrName>
                                        </p:attrNameLst>
                                      </p:cBhvr>
                                      <p:to>
                                        <p:strVal val="visible"/>
                                      </p:to>
                                    </p:set>
                                    <p:animEffect transition="in" filter="fade">
                                      <p:cBhvr>
                                        <p:cTn id="42"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25" grpId="0"/>
      <p:bldP spid="26" grpId="0"/>
      <p:bldP spid="29" grpId="0"/>
      <p:bldP spid="30" grpId="0"/>
      <p:bldP spid="34"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ontent Placeholder 2"/>
          <p:cNvSpPr txBox="1">
            <a:spLocks/>
          </p:cNvSpPr>
          <p:nvPr/>
        </p:nvSpPr>
        <p:spPr>
          <a:xfrm>
            <a:off x="2286000" y="1120059"/>
            <a:ext cx="4800600" cy="762000"/>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b="1" dirty="0">
                <a:solidFill>
                  <a:srgbClr val="FF0000"/>
                </a:solidFill>
              </a:rPr>
              <a:t>            Be careful and critical</a:t>
            </a:r>
          </a:p>
        </p:txBody>
      </p:sp>
      <mc:AlternateContent xmlns:mc="http://schemas.openxmlformats.org/markup-compatibility/2006" xmlns:a14="http://schemas.microsoft.com/office/drawing/2010/main">
        <mc:Choice Requires="a14">
          <p:sp>
            <p:nvSpPr>
              <p:cNvPr id="2" name="TextBox 1"/>
              <p:cNvSpPr txBox="1"/>
              <p:nvPr/>
            </p:nvSpPr>
            <p:spPr>
              <a:xfrm>
                <a:off x="1219200" y="1600200"/>
                <a:ext cx="7772400" cy="369332"/>
              </a:xfrm>
              <a:prstGeom prst="rect">
                <a:avLst/>
              </a:prstGeom>
              <a:noFill/>
            </p:spPr>
            <p:txBody>
              <a:bodyPr wrap="square" rtlCol="0">
                <a:spAutoFit/>
              </a:bodyPr>
              <a:lstStyle/>
              <a:p>
                <a:r>
                  <a:rPr lang="en-US" i="1" dirty="0"/>
                  <a:t>p-value</a:t>
                </a:r>
                <a:r>
                  <a:rPr lang="en-US" dirty="0"/>
                  <a:t> = </a:t>
                </a:r>
                <a:r>
                  <a:rPr lang="en-US" b="1" dirty="0"/>
                  <a:t>P</a:t>
                </a:r>
                <a:r>
                  <a:rPr lang="en-US" dirty="0"/>
                  <a:t>(</a:t>
                </a:r>
                <a:r>
                  <a:rPr lang="en-US" dirty="0" err="1"/>
                  <a:t>obs|null</a:t>
                </a:r>
                <a:r>
                  <a:rPr lang="en-US" dirty="0"/>
                  <a:t> hypothesis)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b="1" dirty="0"/>
                  <a:t> P</a:t>
                </a:r>
                <a:r>
                  <a:rPr lang="en-US" dirty="0"/>
                  <a:t>(null </a:t>
                </a:r>
                <a:r>
                  <a:rPr lang="en-US" dirty="0" err="1"/>
                  <a:t>hypothesis|obs</a:t>
                </a:r>
                <a:r>
                  <a:rPr lang="en-US" dirty="0"/>
                  <a:t>) </a:t>
                </a:r>
              </a:p>
            </p:txBody>
          </p:sp>
        </mc:Choice>
        <mc:Fallback xmlns="">
          <p:sp>
            <p:nvSpPr>
              <p:cNvPr id="2" name="TextBox 1"/>
              <p:cNvSpPr txBox="1">
                <a:spLocks noRot="1" noChangeAspect="1" noMove="1" noResize="1" noEditPoints="1" noAdjustHandles="1" noChangeArrowheads="1" noChangeShapeType="1" noTextEdit="1"/>
              </p:cNvSpPr>
              <p:nvPr/>
            </p:nvSpPr>
            <p:spPr>
              <a:xfrm>
                <a:off x="1219200" y="1600200"/>
                <a:ext cx="7772400" cy="369332"/>
              </a:xfrm>
              <a:prstGeom prst="rect">
                <a:avLst/>
              </a:prstGeom>
              <a:blipFill rotWithShape="1">
                <a:blip r:embed="rId3"/>
                <a:stretch>
                  <a:fillRect/>
                </a:stretch>
              </a:blipFill>
            </p:spPr>
            <p:txBody>
              <a:bodyPr/>
              <a:lstStyle/>
              <a:p>
                <a:r>
                  <a:rPr lang="en-US">
                    <a:noFill/>
                  </a:rPr>
                  <a:t> </a:t>
                </a:r>
              </a:p>
            </p:txBody>
          </p:sp>
        </mc:Fallback>
      </mc:AlternateContent>
      <p:sp>
        <p:nvSpPr>
          <p:cNvPr id="3" name="TextBox 2"/>
          <p:cNvSpPr txBox="1"/>
          <p:nvPr/>
        </p:nvSpPr>
        <p:spPr>
          <a:xfrm>
            <a:off x="1591505" y="6154088"/>
            <a:ext cx="7543800" cy="369332"/>
          </a:xfrm>
          <a:prstGeom prst="rect">
            <a:avLst/>
          </a:prstGeom>
          <a:noFill/>
          <a:ln>
            <a:noFill/>
          </a:ln>
        </p:spPr>
        <p:style>
          <a:lnRef idx="0">
            <a:scrgbClr r="0" g="0" b="0"/>
          </a:lnRef>
          <a:fillRef idx="0">
            <a:scrgbClr r="0" g="0" b="0"/>
          </a:fillRef>
          <a:effectRef idx="0">
            <a:scrgbClr r="0" g="0" b="0"/>
          </a:effectRef>
          <a:fontRef idx="minor">
            <a:schemeClr val="accent2"/>
          </a:fontRef>
        </p:style>
        <p:txBody>
          <a:bodyPr wrap="square" rtlCol="0">
            <a:spAutoFit/>
          </a:bodyPr>
          <a:lstStyle/>
          <a:p>
            <a:r>
              <a:rPr lang="en-US" b="1" dirty="0">
                <a:solidFill>
                  <a:srgbClr val="000000"/>
                </a:solidFill>
              </a:rPr>
              <a:t>We still</a:t>
            </a:r>
            <a:r>
              <a:rPr lang="en-US" b="1" dirty="0"/>
              <a:t> do not know </a:t>
            </a:r>
            <a:r>
              <a:rPr lang="en-US" b="1" dirty="0">
                <a:solidFill>
                  <a:schemeClr val="tx1"/>
                </a:solidFill>
              </a:rPr>
              <a:t>whether the null hypothesis is true or not!</a:t>
            </a:r>
          </a:p>
        </p:txBody>
      </p:sp>
      <p:sp>
        <p:nvSpPr>
          <p:cNvPr id="11" name="TextBox 10"/>
          <p:cNvSpPr txBox="1"/>
          <p:nvPr/>
        </p:nvSpPr>
        <p:spPr>
          <a:xfrm>
            <a:off x="1600200" y="6412468"/>
            <a:ext cx="7543800" cy="369332"/>
          </a:xfrm>
          <a:prstGeom prst="rect">
            <a:avLst/>
          </a:prstGeom>
          <a:noFill/>
          <a:ln>
            <a:noFill/>
          </a:ln>
        </p:spPr>
        <p:style>
          <a:lnRef idx="0">
            <a:scrgbClr r="0" g="0" b="0"/>
          </a:lnRef>
          <a:fillRef idx="0">
            <a:scrgbClr r="0" g="0" b="0"/>
          </a:fillRef>
          <a:effectRef idx="0">
            <a:scrgbClr r="0" g="0" b="0"/>
          </a:effectRef>
          <a:fontRef idx="minor">
            <a:schemeClr val="accent2"/>
          </a:fontRef>
        </p:style>
        <p:txBody>
          <a:bodyPr wrap="square" rtlCol="0">
            <a:spAutoFit/>
          </a:bodyPr>
          <a:lstStyle/>
          <a:p>
            <a:r>
              <a:rPr lang="en-US" b="1" i="1" dirty="0"/>
              <a:t>p-value</a:t>
            </a:r>
            <a:r>
              <a:rPr lang="en-US" b="1" dirty="0"/>
              <a:t> only helps you cast doubt on null hypothesis.</a:t>
            </a: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09800" y="2514600"/>
            <a:ext cx="4876800" cy="3769766"/>
          </a:xfrm>
          <a:prstGeom prst="rect">
            <a:avLst/>
          </a:prstGeom>
        </p:spPr>
      </p:pic>
      <p:sp>
        <p:nvSpPr>
          <p:cNvPr id="5" name="TextBox 4"/>
          <p:cNvSpPr txBox="1"/>
          <p:nvPr/>
        </p:nvSpPr>
        <p:spPr>
          <a:xfrm>
            <a:off x="3276600" y="2177534"/>
            <a:ext cx="3886200" cy="369332"/>
          </a:xfrm>
          <a:prstGeom prst="rect">
            <a:avLst/>
          </a:prstGeom>
          <a:noFill/>
        </p:spPr>
        <p:txBody>
          <a:bodyPr wrap="square" rtlCol="0">
            <a:spAutoFit/>
          </a:bodyPr>
          <a:lstStyle/>
          <a:p>
            <a:r>
              <a:rPr lang="en-US" i="1" dirty="0"/>
              <a:t>null hypothesis: N</a:t>
            </a:r>
            <a:r>
              <a:rPr lang="en-US" i="1" baseline="-25000" dirty="0"/>
              <a:t>14°C</a:t>
            </a:r>
            <a:r>
              <a:rPr lang="en-US" i="1" dirty="0"/>
              <a:t> = N</a:t>
            </a:r>
            <a:r>
              <a:rPr lang="en-US" i="1" baseline="-25000" dirty="0"/>
              <a:t>16°C</a:t>
            </a:r>
            <a:endParaRPr lang="en-US" i="1" dirty="0"/>
          </a:p>
        </p:txBody>
      </p:sp>
      <p:sp>
        <p:nvSpPr>
          <p:cNvPr id="21" name="TextBox 20"/>
          <p:cNvSpPr txBox="1"/>
          <p:nvPr/>
        </p:nvSpPr>
        <p:spPr>
          <a:xfrm>
            <a:off x="1905000" y="609600"/>
            <a:ext cx="5257800" cy="584775"/>
          </a:xfrm>
          <a:prstGeom prst="rect">
            <a:avLst/>
          </a:prstGeom>
          <a:noFill/>
        </p:spPr>
        <p:txBody>
          <a:bodyPr wrap="square" rtlCol="0">
            <a:spAutoFit/>
          </a:bodyPr>
          <a:lstStyle/>
          <a:p>
            <a:pPr algn="ctr"/>
            <a:r>
              <a:rPr lang="en-US" sz="3200" b="1" dirty="0">
                <a:solidFill>
                  <a:srgbClr val="0000FF"/>
                </a:solidFill>
              </a:rPr>
              <a:t>What is a </a:t>
            </a:r>
            <a:r>
              <a:rPr lang="en-US" sz="3200" b="1" i="1" dirty="0">
                <a:solidFill>
                  <a:srgbClr val="0000FF"/>
                </a:solidFill>
              </a:rPr>
              <a:t>p-value</a:t>
            </a:r>
            <a:r>
              <a:rPr lang="en-US" sz="3200" b="1" dirty="0">
                <a:solidFill>
                  <a:srgbClr val="0000FF"/>
                </a:solidFill>
              </a:rPr>
              <a:t>?</a:t>
            </a:r>
          </a:p>
        </p:txBody>
      </p:sp>
      <p:sp>
        <p:nvSpPr>
          <p:cNvPr id="6" name="Rectangle 5"/>
          <p:cNvSpPr/>
          <p:nvPr/>
        </p:nvSpPr>
        <p:spPr>
          <a:xfrm>
            <a:off x="7239000" y="4495800"/>
            <a:ext cx="1524000" cy="1331366"/>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en-US" sz="1050" dirty="0">
                <a:solidFill>
                  <a:srgbClr val="333333"/>
                </a:solidFill>
                <a:latin typeface="Arial" panose="020B0604020202020204" pitchFamily="34" charset="0"/>
                <a:ea typeface="Helvetica Neue"/>
              </a:rPr>
              <a:t>Nickerson’s (2000) excellent review </a:t>
            </a:r>
            <a:r>
              <a:rPr lang="en-US" altLang="en-US" sz="1050" i="1" dirty="0">
                <a:solidFill>
                  <a:srgbClr val="333333"/>
                </a:solidFill>
                <a:latin typeface="Arial" panose="020B0604020202020204" pitchFamily="34" charset="0"/>
                <a:ea typeface="Helvetica Neue"/>
              </a:rPr>
              <a:t>“Null Hypothesis Significance Testing: A Review of an Old and Continuing Controversy”</a:t>
            </a:r>
            <a:r>
              <a:rPr lang="en-US" altLang="en-US" sz="1050" dirty="0">
                <a:solidFill>
                  <a:srgbClr val="333333"/>
                </a:solidFill>
                <a:latin typeface="Arial" panose="020B0604020202020204" pitchFamily="34" charset="0"/>
                <a:ea typeface="Helvetica Neue"/>
              </a:rPr>
              <a:t>.</a:t>
            </a:r>
            <a:endParaRPr lang="en-US" sz="1050" dirty="0"/>
          </a:p>
        </p:txBody>
      </p:sp>
    </p:spTree>
    <p:extLst>
      <p:ext uri="{BB962C8B-B14F-4D97-AF65-F5344CB8AC3E}">
        <p14:creationId xmlns:p14="http://schemas.microsoft.com/office/powerpoint/2010/main" val="632125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10" presetClass="entr" presetSubtype="0" fill="hold" nodeType="with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500"/>
                                        <p:tgtEl>
                                          <p:spTgt spid="4"/>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fade">
                                      <p:cBhvr>
                                        <p:cTn id="25" dur="500"/>
                                        <p:tgtEl>
                                          <p:spTgt spid="3"/>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500"/>
                                        <p:tgtEl>
                                          <p:spTgt spid="11"/>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fade">
                                      <p:cBhvr>
                                        <p:cTn id="3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2" grpId="0"/>
      <p:bldP spid="3" grpId="0"/>
      <p:bldP spid="11" grpId="0"/>
      <p:bldP spid="5" grpId="0"/>
      <p:bldP spid="6"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00200" y="152400"/>
            <a:ext cx="5486400" cy="584775"/>
          </a:xfrm>
          <a:prstGeom prst="rect">
            <a:avLst/>
          </a:prstGeom>
          <a:noFill/>
        </p:spPr>
        <p:txBody>
          <a:bodyPr wrap="square" rtlCol="0">
            <a:spAutoFit/>
          </a:bodyPr>
          <a:lstStyle/>
          <a:p>
            <a:pPr algn="ctr"/>
            <a:r>
              <a:rPr lang="en-US" sz="3200" b="1" dirty="0">
                <a:solidFill>
                  <a:srgbClr val="000099"/>
                </a:solidFill>
              </a:rPr>
              <a:t>Is your result reproducible?</a:t>
            </a:r>
          </a:p>
        </p:txBody>
      </p:sp>
      <p:sp>
        <p:nvSpPr>
          <p:cNvPr id="4" name="TextBox 3"/>
          <p:cNvSpPr txBox="1"/>
          <p:nvPr/>
        </p:nvSpPr>
        <p:spPr>
          <a:xfrm rot="16200000">
            <a:off x="-1712265" y="3998266"/>
            <a:ext cx="4495799" cy="461665"/>
          </a:xfrm>
          <a:prstGeom prst="rect">
            <a:avLst/>
          </a:prstGeom>
          <a:noFill/>
        </p:spPr>
        <p:txBody>
          <a:bodyPr wrap="square" rtlCol="0">
            <a:spAutoFit/>
          </a:bodyPr>
          <a:lstStyle/>
          <a:p>
            <a:r>
              <a:rPr lang="en-US" sz="2400" b="1" dirty="0">
                <a:solidFill>
                  <a:srgbClr val="000099"/>
                </a:solidFill>
              </a:rPr>
              <a:t>Terminology</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06621" y="2263543"/>
            <a:ext cx="381000" cy="381000"/>
          </a:xfrm>
          <a:prstGeom prst="rect">
            <a:avLst/>
          </a:prstGeom>
        </p:spPr>
      </p:pic>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59021" y="2415943"/>
            <a:ext cx="381000" cy="381000"/>
          </a:xfrm>
          <a:prstGeom prst="rect">
            <a:avLst/>
          </a:prstGeom>
        </p:spPr>
      </p:pic>
      <p:pic>
        <p:nvPicPr>
          <p:cNvPr id="12" name="Pictur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25721" y="2418532"/>
            <a:ext cx="381000" cy="381000"/>
          </a:xfrm>
          <a:prstGeom prst="rect">
            <a:avLst/>
          </a:prstGeom>
        </p:spPr>
      </p:pic>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63821" y="2720743"/>
            <a:ext cx="381000" cy="381000"/>
          </a:xfrm>
          <a:prstGeom prst="rect">
            <a:avLst/>
          </a:prstGeom>
        </p:spPr>
      </p:pic>
      <p:pic>
        <p:nvPicPr>
          <p:cNvPr id="14" name="Picture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716230" y="3004459"/>
            <a:ext cx="381000" cy="381000"/>
          </a:xfrm>
          <a:prstGeom prst="rect">
            <a:avLst/>
          </a:prstGeom>
        </p:spPr>
      </p:pic>
      <p:pic>
        <p:nvPicPr>
          <p:cNvPr id="15" name="Picture 1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78112" y="2796943"/>
            <a:ext cx="381000" cy="381000"/>
          </a:xfrm>
          <a:prstGeom prst="rect">
            <a:avLst/>
          </a:prstGeom>
        </p:spPr>
      </p:pic>
      <p:pic>
        <p:nvPicPr>
          <p:cNvPr id="16" name="Picture 1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21021" y="3177943"/>
            <a:ext cx="381000" cy="381000"/>
          </a:xfrm>
          <a:prstGeom prst="rect">
            <a:avLst/>
          </a:prstGeom>
        </p:spPr>
      </p:pic>
      <p:pic>
        <p:nvPicPr>
          <p:cNvPr id="17" name="Picture 1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93161" y="3330343"/>
            <a:ext cx="381000" cy="381000"/>
          </a:xfrm>
          <a:prstGeom prst="rect">
            <a:avLst/>
          </a:prstGeom>
        </p:spPr>
      </p:pic>
      <p:pic>
        <p:nvPicPr>
          <p:cNvPr id="18" name="Picture 1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81694" y="2568343"/>
            <a:ext cx="381000" cy="381000"/>
          </a:xfrm>
          <a:prstGeom prst="rect">
            <a:avLst/>
          </a:prstGeom>
        </p:spPr>
      </p:pic>
      <p:pic>
        <p:nvPicPr>
          <p:cNvPr id="19" name="Picture 1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01903" y="3097304"/>
            <a:ext cx="381000" cy="381000"/>
          </a:xfrm>
          <a:prstGeom prst="rect">
            <a:avLst/>
          </a:prstGeom>
        </p:spPr>
      </p:pic>
      <p:pic>
        <p:nvPicPr>
          <p:cNvPr id="21" name="Picture 2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11521" y="3520843"/>
            <a:ext cx="381000" cy="381000"/>
          </a:xfrm>
          <a:prstGeom prst="rect">
            <a:avLst/>
          </a:prstGeom>
        </p:spPr>
      </p:pic>
      <p:pic>
        <p:nvPicPr>
          <p:cNvPr id="26" name="Picture 2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76861" y="3146779"/>
            <a:ext cx="381000" cy="381000"/>
          </a:xfrm>
          <a:prstGeom prst="rect">
            <a:avLst/>
          </a:prstGeom>
        </p:spPr>
      </p:pic>
      <p:pic>
        <p:nvPicPr>
          <p:cNvPr id="27" name="Picture 2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54691" y="2225443"/>
            <a:ext cx="381000" cy="381000"/>
          </a:xfrm>
          <a:prstGeom prst="rect">
            <a:avLst/>
          </a:prstGeom>
        </p:spPr>
      </p:pic>
      <p:pic>
        <p:nvPicPr>
          <p:cNvPr id="28" name="Picture 2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44762" y="3042188"/>
            <a:ext cx="381000" cy="381000"/>
          </a:xfrm>
          <a:prstGeom prst="rect">
            <a:avLst/>
          </a:prstGeom>
        </p:spPr>
      </p:pic>
      <p:pic>
        <p:nvPicPr>
          <p:cNvPr id="29" name="Picture 2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33530" y="2525434"/>
            <a:ext cx="381000" cy="381000"/>
          </a:xfrm>
          <a:prstGeom prst="rect">
            <a:avLst/>
          </a:prstGeom>
        </p:spPr>
      </p:pic>
      <p:pic>
        <p:nvPicPr>
          <p:cNvPr id="30" name="Picture 2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43400" y="2402811"/>
            <a:ext cx="381000" cy="381000"/>
          </a:xfrm>
          <a:prstGeom prst="rect">
            <a:avLst/>
          </a:prstGeom>
        </p:spPr>
      </p:pic>
      <p:pic>
        <p:nvPicPr>
          <p:cNvPr id="31" name="Picture 3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08923" y="2881466"/>
            <a:ext cx="381000" cy="381000"/>
          </a:xfrm>
          <a:prstGeom prst="rect">
            <a:avLst/>
          </a:prstGeom>
        </p:spPr>
      </p:pic>
      <p:pic>
        <p:nvPicPr>
          <p:cNvPr id="32" name="Picture 3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736394" y="2373448"/>
            <a:ext cx="381000" cy="381000"/>
          </a:xfrm>
          <a:prstGeom prst="rect">
            <a:avLst/>
          </a:prstGeom>
        </p:spPr>
      </p:pic>
      <p:pic>
        <p:nvPicPr>
          <p:cNvPr id="33" name="Picture 3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777296" y="3415975"/>
            <a:ext cx="381000" cy="381000"/>
          </a:xfrm>
          <a:prstGeom prst="rect">
            <a:avLst/>
          </a:prstGeom>
        </p:spPr>
      </p:pic>
      <p:pic>
        <p:nvPicPr>
          <p:cNvPr id="34" name="Picture 3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90369" y="2576292"/>
            <a:ext cx="381000" cy="381000"/>
          </a:xfrm>
          <a:prstGeom prst="rect">
            <a:avLst/>
          </a:prstGeom>
        </p:spPr>
      </p:pic>
      <p:pic>
        <p:nvPicPr>
          <p:cNvPr id="35" name="Picture 3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728717" y="2930479"/>
            <a:ext cx="381000" cy="381000"/>
          </a:xfrm>
          <a:prstGeom prst="rect">
            <a:avLst/>
          </a:prstGeom>
        </p:spPr>
      </p:pic>
      <p:pic>
        <p:nvPicPr>
          <p:cNvPr id="36" name="Picture 3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26894" y="2627248"/>
            <a:ext cx="381000" cy="381000"/>
          </a:xfrm>
          <a:prstGeom prst="rect">
            <a:avLst/>
          </a:prstGeom>
        </p:spPr>
      </p:pic>
      <p:pic>
        <p:nvPicPr>
          <p:cNvPr id="37" name="Picture 3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03239" y="3053285"/>
            <a:ext cx="381000" cy="381000"/>
          </a:xfrm>
          <a:prstGeom prst="rect">
            <a:avLst/>
          </a:prstGeom>
        </p:spPr>
      </p:pic>
      <p:pic>
        <p:nvPicPr>
          <p:cNvPr id="38" name="Picture 3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57043" y="3330343"/>
            <a:ext cx="381000" cy="381000"/>
          </a:xfrm>
          <a:prstGeom prst="rect">
            <a:avLst/>
          </a:prstGeom>
        </p:spPr>
      </p:pic>
      <p:pic>
        <p:nvPicPr>
          <p:cNvPr id="39" name="Picture 3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31703" y="2624658"/>
            <a:ext cx="381000" cy="381000"/>
          </a:xfrm>
          <a:prstGeom prst="rect">
            <a:avLst/>
          </a:prstGeom>
        </p:spPr>
      </p:pic>
      <p:pic>
        <p:nvPicPr>
          <p:cNvPr id="40" name="Picture 3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03912" y="3087872"/>
            <a:ext cx="381000" cy="381000"/>
          </a:xfrm>
          <a:prstGeom prst="rect">
            <a:avLst/>
          </a:prstGeom>
        </p:spPr>
      </p:pic>
      <p:pic>
        <p:nvPicPr>
          <p:cNvPr id="41" name="Picture 4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81414" y="2796943"/>
            <a:ext cx="381000" cy="381000"/>
          </a:xfrm>
          <a:prstGeom prst="rect">
            <a:avLst/>
          </a:prstGeom>
        </p:spPr>
      </p:pic>
      <p:pic>
        <p:nvPicPr>
          <p:cNvPr id="42" name="Picture 4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49887" y="2125476"/>
            <a:ext cx="381000" cy="381000"/>
          </a:xfrm>
          <a:prstGeom prst="rect">
            <a:avLst/>
          </a:prstGeom>
        </p:spPr>
      </p:pic>
      <p:pic>
        <p:nvPicPr>
          <p:cNvPr id="43" name="Picture 4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56203" y="2544947"/>
            <a:ext cx="381000" cy="381000"/>
          </a:xfrm>
          <a:prstGeom prst="rect">
            <a:avLst/>
          </a:prstGeom>
        </p:spPr>
      </p:pic>
      <p:pic>
        <p:nvPicPr>
          <p:cNvPr id="44" name="Picture 4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70164" y="2242363"/>
            <a:ext cx="381000" cy="381000"/>
          </a:xfrm>
          <a:prstGeom prst="rect">
            <a:avLst/>
          </a:prstGeom>
        </p:spPr>
      </p:pic>
      <p:pic>
        <p:nvPicPr>
          <p:cNvPr id="45" name="Picture 4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11403" y="2048814"/>
            <a:ext cx="381000" cy="381000"/>
          </a:xfrm>
          <a:prstGeom prst="rect">
            <a:avLst/>
          </a:prstGeom>
        </p:spPr>
      </p:pic>
      <p:pic>
        <p:nvPicPr>
          <p:cNvPr id="46" name="Picture 4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02287" y="2277876"/>
            <a:ext cx="381000" cy="381000"/>
          </a:xfrm>
          <a:prstGeom prst="rect">
            <a:avLst/>
          </a:prstGeom>
        </p:spPr>
      </p:pic>
      <p:pic>
        <p:nvPicPr>
          <p:cNvPr id="47" name="Picture 4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54303" y="1968453"/>
            <a:ext cx="381000" cy="381000"/>
          </a:xfrm>
          <a:prstGeom prst="rect">
            <a:avLst/>
          </a:prstGeom>
        </p:spPr>
      </p:pic>
      <p:pic>
        <p:nvPicPr>
          <p:cNvPr id="48" name="Picture 4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06703" y="2120853"/>
            <a:ext cx="381000" cy="381000"/>
          </a:xfrm>
          <a:prstGeom prst="rect">
            <a:avLst/>
          </a:prstGeom>
        </p:spPr>
      </p:pic>
      <p:pic>
        <p:nvPicPr>
          <p:cNvPr id="49" name="Picture 4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69510" y="3146779"/>
            <a:ext cx="381000" cy="381000"/>
          </a:xfrm>
          <a:prstGeom prst="rect">
            <a:avLst/>
          </a:prstGeom>
        </p:spPr>
      </p:pic>
      <p:sp>
        <p:nvSpPr>
          <p:cNvPr id="7" name="Arrow: Down 6"/>
          <p:cNvSpPr/>
          <p:nvPr/>
        </p:nvSpPr>
        <p:spPr>
          <a:xfrm>
            <a:off x="4381473" y="4153561"/>
            <a:ext cx="561882" cy="441017"/>
          </a:xfrm>
          <a:prstGeom prst="downArrow">
            <a:avLst/>
          </a:prstGeom>
          <a:no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8" name="TextBox 7"/>
              <p:cNvSpPr txBox="1"/>
              <p:nvPr/>
            </p:nvSpPr>
            <p:spPr>
              <a:xfrm>
                <a:off x="4535288" y="4674165"/>
                <a:ext cx="345396"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8" name="TextBox 7"/>
              <p:cNvSpPr txBox="1">
                <a:spLocks noRot="1" noChangeAspect="1" noMove="1" noResize="1" noEditPoints="1" noAdjustHandles="1" noChangeArrowheads="1" noChangeShapeType="1" noTextEdit="1"/>
              </p:cNvSpPr>
              <p:nvPr/>
            </p:nvSpPr>
            <p:spPr>
              <a:xfrm>
                <a:off x="4535288" y="4674165"/>
                <a:ext cx="345396" cy="276999"/>
              </a:xfrm>
              <a:prstGeom prst="rect">
                <a:avLst/>
              </a:prstGeom>
              <a:blipFill>
                <a:blip r:embed="rId3"/>
                <a:stretch>
                  <a:fillRect l="-7018" r="-5263" b="-22222"/>
                </a:stretch>
              </a:blipFill>
            </p:spPr>
            <p:txBody>
              <a:bodyPr/>
              <a:lstStyle/>
              <a:p>
                <a:r>
                  <a:rPr lang="en-US">
                    <a:noFill/>
                  </a:rPr>
                  <a:t> </a:t>
                </a:r>
              </a:p>
            </p:txBody>
          </p:sp>
        </mc:Fallback>
      </mc:AlternateContent>
      <p:sp>
        <p:nvSpPr>
          <p:cNvPr id="10" name="TextBox 9"/>
          <p:cNvSpPr txBox="1"/>
          <p:nvPr/>
        </p:nvSpPr>
        <p:spPr>
          <a:xfrm>
            <a:off x="4086079" y="4971139"/>
            <a:ext cx="2203247" cy="276999"/>
          </a:xfrm>
          <a:prstGeom prst="rect">
            <a:avLst/>
          </a:prstGeom>
          <a:noFill/>
        </p:spPr>
        <p:txBody>
          <a:bodyPr wrap="square" rtlCol="0">
            <a:spAutoFit/>
          </a:bodyPr>
          <a:lstStyle/>
          <a:p>
            <a:r>
              <a:rPr lang="en-US" sz="1200" dirty="0"/>
              <a:t>(Population mean)</a:t>
            </a:r>
          </a:p>
        </p:txBody>
      </p:sp>
      <p:sp>
        <p:nvSpPr>
          <p:cNvPr id="51" name="TextBox 50"/>
          <p:cNvSpPr txBox="1"/>
          <p:nvPr/>
        </p:nvSpPr>
        <p:spPr>
          <a:xfrm>
            <a:off x="4054321" y="1611235"/>
            <a:ext cx="1283722" cy="369332"/>
          </a:xfrm>
          <a:prstGeom prst="rect">
            <a:avLst/>
          </a:prstGeom>
          <a:noFill/>
        </p:spPr>
        <p:txBody>
          <a:bodyPr wrap="square" rtlCol="0">
            <a:spAutoFit/>
          </a:bodyPr>
          <a:lstStyle/>
          <a:p>
            <a:r>
              <a:rPr lang="en-US" i="1" dirty="0"/>
              <a:t>Population</a:t>
            </a:r>
          </a:p>
        </p:txBody>
      </p:sp>
      <p:pic>
        <p:nvPicPr>
          <p:cNvPr id="54" name="Picture 5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12076" y="2263543"/>
            <a:ext cx="381000" cy="381000"/>
          </a:xfrm>
          <a:prstGeom prst="rect">
            <a:avLst/>
          </a:prstGeom>
        </p:spPr>
      </p:pic>
      <p:pic>
        <p:nvPicPr>
          <p:cNvPr id="57" name="Picture 5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722691" y="3000297"/>
            <a:ext cx="381000" cy="381000"/>
          </a:xfrm>
          <a:prstGeom prst="rect">
            <a:avLst/>
          </a:prstGeom>
        </p:spPr>
      </p:pic>
      <p:pic>
        <p:nvPicPr>
          <p:cNvPr id="58" name="Picture 5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81017" y="2568343"/>
            <a:ext cx="381000" cy="381000"/>
          </a:xfrm>
          <a:prstGeom prst="rect">
            <a:avLst/>
          </a:prstGeom>
        </p:spPr>
      </p:pic>
      <p:pic>
        <p:nvPicPr>
          <p:cNvPr id="64" name="Picture 6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54303" y="1968867"/>
            <a:ext cx="381000" cy="381000"/>
          </a:xfrm>
          <a:prstGeom prst="rect">
            <a:avLst/>
          </a:prstGeom>
        </p:spPr>
      </p:pic>
      <p:pic>
        <p:nvPicPr>
          <p:cNvPr id="66" name="Picture 6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77720" y="2261227"/>
            <a:ext cx="381000" cy="381000"/>
          </a:xfrm>
          <a:prstGeom prst="rect">
            <a:avLst/>
          </a:prstGeom>
        </p:spPr>
      </p:pic>
      <p:pic>
        <p:nvPicPr>
          <p:cNvPr id="67" name="Picture 6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11521" y="3523169"/>
            <a:ext cx="381000" cy="381000"/>
          </a:xfrm>
          <a:prstGeom prst="rect">
            <a:avLst/>
          </a:prstGeom>
        </p:spPr>
      </p:pic>
      <p:pic>
        <p:nvPicPr>
          <p:cNvPr id="68" name="Picture 6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40558" y="2519885"/>
            <a:ext cx="381000" cy="381000"/>
          </a:xfrm>
          <a:prstGeom prst="rect">
            <a:avLst/>
          </a:prstGeom>
        </p:spPr>
      </p:pic>
      <p:sp>
        <p:nvSpPr>
          <p:cNvPr id="69" name="Arrow: Down 68"/>
          <p:cNvSpPr/>
          <p:nvPr/>
        </p:nvSpPr>
        <p:spPr>
          <a:xfrm>
            <a:off x="7315200" y="4153561"/>
            <a:ext cx="561882" cy="441017"/>
          </a:xfrm>
          <a:prstGeom prst="downArrow">
            <a:avLst/>
          </a:prstGeom>
          <a:no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70" name="TextBox 69"/>
              <p:cNvSpPr txBox="1"/>
              <p:nvPr/>
            </p:nvSpPr>
            <p:spPr>
              <a:xfrm>
                <a:off x="7504481" y="4674166"/>
                <a:ext cx="208968" cy="276999"/>
              </a:xfrm>
              <a:prstGeom prst="rect">
                <a:avLst/>
              </a:prstGeom>
              <a:noFill/>
            </p:spPr>
            <p:txBody>
              <a:bodyPr wrap="none" lIns="0" tIns="0" rIns="0" bIns="0" rtlCol="0">
                <a:spAutoFit/>
              </a:bodyPr>
              <a:lstStyle/>
              <a:p>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𝑥</m:t>
                        </m:r>
                      </m:e>
                    </m:acc>
                  </m:oMath>
                </a14:m>
                <a:r>
                  <a:rPr lang="en-US" altLang="zh-CN" baseline="-25000" dirty="0"/>
                  <a:t>2</a:t>
                </a:r>
                <a:endParaRPr lang="en-US" dirty="0"/>
              </a:p>
            </p:txBody>
          </p:sp>
        </mc:Choice>
        <mc:Fallback xmlns="">
          <p:sp>
            <p:nvSpPr>
              <p:cNvPr id="70" name="TextBox 69"/>
              <p:cNvSpPr txBox="1">
                <a:spLocks noRot="1" noChangeAspect="1" noMove="1" noResize="1" noEditPoints="1" noAdjustHandles="1" noChangeArrowheads="1" noChangeShapeType="1" noTextEdit="1"/>
              </p:cNvSpPr>
              <p:nvPr/>
            </p:nvSpPr>
            <p:spPr>
              <a:xfrm>
                <a:off x="7504481" y="4674166"/>
                <a:ext cx="208968" cy="276999"/>
              </a:xfrm>
              <a:prstGeom prst="rect">
                <a:avLst/>
              </a:prstGeom>
              <a:blipFill>
                <a:blip r:embed="rId4"/>
                <a:stretch>
                  <a:fillRect l="-29412" r="-70588" b="-44444"/>
                </a:stretch>
              </a:blipFill>
            </p:spPr>
            <p:txBody>
              <a:bodyPr/>
              <a:lstStyle/>
              <a:p>
                <a:r>
                  <a:rPr lang="en-US">
                    <a:noFill/>
                  </a:rPr>
                  <a:t> </a:t>
                </a:r>
              </a:p>
            </p:txBody>
          </p:sp>
        </mc:Fallback>
      </mc:AlternateContent>
      <p:sp>
        <p:nvSpPr>
          <p:cNvPr id="71" name="Arrow: Down 70"/>
          <p:cNvSpPr/>
          <p:nvPr/>
        </p:nvSpPr>
        <p:spPr>
          <a:xfrm>
            <a:off x="1524000" y="4156519"/>
            <a:ext cx="561882" cy="441017"/>
          </a:xfrm>
          <a:prstGeom prst="downArrow">
            <a:avLst/>
          </a:prstGeom>
          <a:no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72" name="TextBox 71"/>
              <p:cNvSpPr txBox="1"/>
              <p:nvPr/>
            </p:nvSpPr>
            <p:spPr>
              <a:xfrm>
                <a:off x="1713281" y="4677124"/>
                <a:ext cx="208968" cy="276999"/>
              </a:xfrm>
              <a:prstGeom prst="rect">
                <a:avLst/>
              </a:prstGeom>
              <a:noFill/>
            </p:spPr>
            <p:txBody>
              <a:bodyPr wrap="none" lIns="0" tIns="0" rIns="0" bIns="0" rtlCol="0">
                <a:spAutoFit/>
              </a:bodyPr>
              <a:lstStyle/>
              <a:p>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𝑥</m:t>
                        </m:r>
                      </m:e>
                    </m:acc>
                  </m:oMath>
                </a14:m>
                <a:r>
                  <a:rPr lang="en-US" altLang="zh-CN" baseline="-25000" dirty="0"/>
                  <a:t>1</a:t>
                </a:r>
                <a:endParaRPr lang="en-US" dirty="0"/>
              </a:p>
            </p:txBody>
          </p:sp>
        </mc:Choice>
        <mc:Fallback xmlns="">
          <p:sp>
            <p:nvSpPr>
              <p:cNvPr id="72" name="TextBox 71"/>
              <p:cNvSpPr txBox="1">
                <a:spLocks noRot="1" noChangeAspect="1" noMove="1" noResize="1" noEditPoints="1" noAdjustHandles="1" noChangeArrowheads="1" noChangeShapeType="1" noTextEdit="1"/>
              </p:cNvSpPr>
              <p:nvPr/>
            </p:nvSpPr>
            <p:spPr>
              <a:xfrm>
                <a:off x="1713281" y="4677124"/>
                <a:ext cx="208968" cy="276999"/>
              </a:xfrm>
              <a:prstGeom prst="rect">
                <a:avLst/>
              </a:prstGeom>
              <a:blipFill>
                <a:blip r:embed="rId5"/>
                <a:stretch>
                  <a:fillRect l="-29412" r="-70588" b="-43478"/>
                </a:stretch>
              </a:blipFill>
            </p:spPr>
            <p:txBody>
              <a:bodyPr/>
              <a:lstStyle/>
              <a:p>
                <a:r>
                  <a:rPr lang="en-US">
                    <a:noFill/>
                  </a:rPr>
                  <a:t> </a:t>
                </a:r>
              </a:p>
            </p:txBody>
          </p:sp>
        </mc:Fallback>
      </mc:AlternateContent>
      <p:sp>
        <p:nvSpPr>
          <p:cNvPr id="73" name="TextBox 72"/>
          <p:cNvSpPr txBox="1"/>
          <p:nvPr/>
        </p:nvSpPr>
        <p:spPr>
          <a:xfrm>
            <a:off x="6920670" y="1679482"/>
            <a:ext cx="1283722" cy="369332"/>
          </a:xfrm>
          <a:prstGeom prst="rect">
            <a:avLst/>
          </a:prstGeom>
          <a:noFill/>
        </p:spPr>
        <p:txBody>
          <a:bodyPr wrap="square" rtlCol="0">
            <a:spAutoFit/>
          </a:bodyPr>
          <a:lstStyle/>
          <a:p>
            <a:r>
              <a:rPr lang="en-US" i="1" dirty="0"/>
              <a:t>Sample</a:t>
            </a:r>
            <a:r>
              <a:rPr lang="en-US" altLang="zh-CN" i="1" dirty="0"/>
              <a:t>2</a:t>
            </a:r>
            <a:endParaRPr lang="en-US" i="1" dirty="0"/>
          </a:p>
        </p:txBody>
      </p:sp>
      <p:sp>
        <p:nvSpPr>
          <p:cNvPr id="74" name="TextBox 73"/>
          <p:cNvSpPr txBox="1"/>
          <p:nvPr/>
        </p:nvSpPr>
        <p:spPr>
          <a:xfrm>
            <a:off x="1366449" y="1726567"/>
            <a:ext cx="1283722" cy="369332"/>
          </a:xfrm>
          <a:prstGeom prst="rect">
            <a:avLst/>
          </a:prstGeom>
          <a:noFill/>
        </p:spPr>
        <p:txBody>
          <a:bodyPr wrap="square" rtlCol="0">
            <a:spAutoFit/>
          </a:bodyPr>
          <a:lstStyle/>
          <a:p>
            <a:r>
              <a:rPr lang="en-US" i="1" dirty="0"/>
              <a:t>Sample</a:t>
            </a:r>
            <a:r>
              <a:rPr lang="en-US" altLang="zh-CN" i="1" dirty="0"/>
              <a:t>1</a:t>
            </a:r>
            <a:endParaRPr lang="en-US" i="1" dirty="0"/>
          </a:p>
        </p:txBody>
      </p:sp>
      <p:sp>
        <p:nvSpPr>
          <p:cNvPr id="75" name="TextBox 74"/>
          <p:cNvSpPr txBox="1"/>
          <p:nvPr/>
        </p:nvSpPr>
        <p:spPr>
          <a:xfrm>
            <a:off x="6920670" y="4969766"/>
            <a:ext cx="2203247" cy="276999"/>
          </a:xfrm>
          <a:prstGeom prst="rect">
            <a:avLst/>
          </a:prstGeom>
          <a:noFill/>
        </p:spPr>
        <p:txBody>
          <a:bodyPr wrap="square" rtlCol="0">
            <a:spAutoFit/>
          </a:bodyPr>
          <a:lstStyle/>
          <a:p>
            <a:r>
              <a:rPr lang="en-US" sz="1200" dirty="0"/>
              <a:t>(Sample</a:t>
            </a:r>
            <a:r>
              <a:rPr lang="en-US" altLang="zh-CN" sz="1200" dirty="0"/>
              <a:t>2</a:t>
            </a:r>
            <a:r>
              <a:rPr lang="en-US" sz="1200" dirty="0"/>
              <a:t> mean)</a:t>
            </a:r>
          </a:p>
        </p:txBody>
      </p:sp>
      <p:sp>
        <p:nvSpPr>
          <p:cNvPr id="76" name="TextBox 75"/>
          <p:cNvSpPr txBox="1"/>
          <p:nvPr/>
        </p:nvSpPr>
        <p:spPr>
          <a:xfrm>
            <a:off x="1173620" y="4969766"/>
            <a:ext cx="2203247" cy="276999"/>
          </a:xfrm>
          <a:prstGeom prst="rect">
            <a:avLst/>
          </a:prstGeom>
          <a:noFill/>
        </p:spPr>
        <p:txBody>
          <a:bodyPr wrap="square" rtlCol="0">
            <a:spAutoFit/>
          </a:bodyPr>
          <a:lstStyle/>
          <a:p>
            <a:r>
              <a:rPr lang="en-US" sz="1200" dirty="0"/>
              <a:t>(Sample</a:t>
            </a:r>
            <a:r>
              <a:rPr lang="en-US" altLang="zh-CN" sz="1200" dirty="0"/>
              <a:t>1</a:t>
            </a:r>
            <a:r>
              <a:rPr lang="en-US" sz="1200" dirty="0"/>
              <a:t> mean)</a:t>
            </a:r>
          </a:p>
        </p:txBody>
      </p:sp>
      <p:sp>
        <p:nvSpPr>
          <p:cNvPr id="77" name="TextBox 76"/>
          <p:cNvSpPr txBox="1"/>
          <p:nvPr/>
        </p:nvSpPr>
        <p:spPr>
          <a:xfrm>
            <a:off x="1760789" y="5578531"/>
            <a:ext cx="6713209" cy="369332"/>
          </a:xfrm>
          <a:prstGeom prst="rect">
            <a:avLst/>
          </a:prstGeom>
          <a:noFill/>
        </p:spPr>
        <p:txBody>
          <a:bodyPr wrap="square" rtlCol="0">
            <a:spAutoFit/>
          </a:bodyPr>
          <a:lstStyle/>
          <a:p>
            <a:r>
              <a:rPr lang="en-US" dirty="0">
                <a:solidFill>
                  <a:srgbClr val="002060"/>
                </a:solidFill>
              </a:rPr>
              <a:t>When the sample size is small, you may have irreproducible result.</a:t>
            </a:r>
          </a:p>
        </p:txBody>
      </p:sp>
      <p:cxnSp>
        <p:nvCxnSpPr>
          <p:cNvPr id="6" name="Straight Arrow Connector 5"/>
          <p:cNvCxnSpPr/>
          <p:nvPr/>
        </p:nvCxnSpPr>
        <p:spPr>
          <a:xfrm>
            <a:off x="6248400" y="2865162"/>
            <a:ext cx="3810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p:cNvCxnSpPr/>
          <p:nvPr/>
        </p:nvCxnSpPr>
        <p:spPr>
          <a:xfrm flipH="1">
            <a:off x="2650171" y="2865162"/>
            <a:ext cx="3810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 name="Picture 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0696" y="6094665"/>
            <a:ext cx="3702834" cy="629936"/>
          </a:xfrm>
          <a:prstGeom prst="rect">
            <a:avLst/>
          </a:prstGeom>
        </p:spPr>
      </p:pic>
      <p:pic>
        <p:nvPicPr>
          <p:cNvPr id="9" name="Picture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324600" y="6007098"/>
            <a:ext cx="2613934" cy="775563"/>
          </a:xfrm>
          <a:prstGeom prst="rect">
            <a:avLst/>
          </a:prstGeom>
        </p:spPr>
      </p:pic>
    </p:spTree>
    <p:extLst>
      <p:ext uri="{BB962C8B-B14F-4D97-AF65-F5344CB8AC3E}">
        <p14:creationId xmlns:p14="http://schemas.microsoft.com/office/powerpoint/2010/main" val="353774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500"/>
                                        <p:tgtEl>
                                          <p:spTgt spid="5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childTnLst>
                          </p:cTn>
                        </p:par>
                      </p:childTnLst>
                    </p:cTn>
                  </p:par>
                  <p:par>
                    <p:cTn id="17" fill="hold">
                      <p:stCondLst>
                        <p:cond delay="indefinite"/>
                      </p:stCondLst>
                      <p:childTnLst>
                        <p:par>
                          <p:cTn id="18" fill="hold">
                            <p:stCondLst>
                              <p:cond delay="0"/>
                            </p:stCondLst>
                            <p:childTnLst>
                              <p:par>
                                <p:cTn id="19" presetID="63" presetClass="path" presetSubtype="0" accel="50000" decel="50000" fill="hold" nodeType="clickEffect">
                                  <p:stCondLst>
                                    <p:cond delay="0"/>
                                  </p:stCondLst>
                                  <p:childTnLst>
                                    <p:animMotion origin="layout" path="M -2.22222E-6 3.7037E-7 L 0.25695 -0.00093 " pathEditMode="relative" rAng="0" ptsTypes="AA">
                                      <p:cBhvr>
                                        <p:cTn id="20" dur="2000" fill="hold"/>
                                        <p:tgtEl>
                                          <p:spTgt spid="36"/>
                                        </p:tgtEl>
                                        <p:attrNameLst>
                                          <p:attrName>ppt_x</p:attrName>
                                          <p:attrName>ppt_y</p:attrName>
                                        </p:attrNameLst>
                                      </p:cBhvr>
                                      <p:rCtr x="12847" y="-46"/>
                                    </p:animMotion>
                                  </p:childTnLst>
                                </p:cTn>
                              </p:par>
                              <p:par>
                                <p:cTn id="21" presetID="63" presetClass="path" presetSubtype="0" accel="50000" decel="50000" fill="hold" nodeType="withEffect">
                                  <p:stCondLst>
                                    <p:cond delay="0"/>
                                  </p:stCondLst>
                                  <p:childTnLst>
                                    <p:animMotion origin="layout" path="M 0.00069 7.40741E-7 L 0.3033 -0.00162 " pathEditMode="relative" rAng="0" ptsTypes="AA">
                                      <p:cBhvr>
                                        <p:cTn id="22" dur="2000" fill="hold"/>
                                        <p:tgtEl>
                                          <p:spTgt spid="40"/>
                                        </p:tgtEl>
                                        <p:attrNameLst>
                                          <p:attrName>ppt_x</p:attrName>
                                          <p:attrName>ppt_y</p:attrName>
                                        </p:attrNameLst>
                                      </p:cBhvr>
                                      <p:rCtr x="15122" y="-93"/>
                                    </p:animMotion>
                                  </p:childTnLst>
                                </p:cTn>
                              </p:par>
                              <p:par>
                                <p:cTn id="23" presetID="63" presetClass="path" presetSubtype="0" accel="50000" decel="50000" fill="hold" nodeType="withEffect">
                                  <p:stCondLst>
                                    <p:cond delay="0"/>
                                  </p:stCondLst>
                                  <p:childTnLst>
                                    <p:animMotion origin="layout" path="M -2.5E-6 1.85185E-6 L 0.36927 -0.00232 " pathEditMode="relative" rAng="0" ptsTypes="AA">
                                      <p:cBhvr>
                                        <p:cTn id="24" dur="2000" fill="hold"/>
                                        <p:tgtEl>
                                          <p:spTgt spid="41"/>
                                        </p:tgtEl>
                                        <p:attrNameLst>
                                          <p:attrName>ppt_x</p:attrName>
                                          <p:attrName>ppt_y</p:attrName>
                                        </p:attrNameLst>
                                      </p:cBhvr>
                                      <p:rCtr x="18455" y="-116"/>
                                    </p:animMotion>
                                  </p:childTnLst>
                                </p:cTn>
                              </p:par>
                              <p:par>
                                <p:cTn id="25" presetID="63" presetClass="path" presetSubtype="0" accel="50000" decel="50000" fill="hold" nodeType="withEffect">
                                  <p:stCondLst>
                                    <p:cond delay="0"/>
                                  </p:stCondLst>
                                  <p:childTnLst>
                                    <p:animMotion origin="layout" path="M 3.88889E-6 -4.81481E-6 L 0.36909 0.01413 " pathEditMode="relative" rAng="0" ptsTypes="AA">
                                      <p:cBhvr>
                                        <p:cTn id="26" dur="2000" fill="hold"/>
                                        <p:tgtEl>
                                          <p:spTgt spid="27"/>
                                        </p:tgtEl>
                                        <p:attrNameLst>
                                          <p:attrName>ppt_x</p:attrName>
                                          <p:attrName>ppt_y</p:attrName>
                                        </p:attrNameLst>
                                      </p:cBhvr>
                                      <p:rCtr x="18455" y="694"/>
                                    </p:animMotion>
                                  </p:childTnLst>
                                </p:cTn>
                              </p:par>
                              <p:par>
                                <p:cTn id="27" presetID="63" presetClass="path" presetSubtype="0" accel="50000" decel="50000" fill="hold" nodeType="withEffect">
                                  <p:stCondLst>
                                    <p:cond delay="0"/>
                                  </p:stCondLst>
                                  <p:childTnLst>
                                    <p:animMotion origin="layout" path="M 2.22222E-6 2.96296E-6 L 0.2368 0.00393 " pathEditMode="relative" rAng="0" ptsTypes="AA">
                                      <p:cBhvr>
                                        <p:cTn id="28" dur="2000" fill="hold"/>
                                        <p:tgtEl>
                                          <p:spTgt spid="48"/>
                                        </p:tgtEl>
                                        <p:attrNameLst>
                                          <p:attrName>ppt_x</p:attrName>
                                          <p:attrName>ppt_y</p:attrName>
                                        </p:attrNameLst>
                                      </p:cBhvr>
                                      <p:rCtr x="11840" y="185"/>
                                    </p:animMotion>
                                  </p:childTnLst>
                                </p:cTn>
                              </p:par>
                              <p:par>
                                <p:cTn id="29" presetID="63" presetClass="path" presetSubtype="0" accel="50000" decel="50000" fill="hold" nodeType="withEffect">
                                  <p:stCondLst>
                                    <p:cond delay="0"/>
                                  </p:stCondLst>
                                  <p:childTnLst>
                                    <p:animMotion origin="layout" path="M 5.55556E-7 -2.59259E-6 L 0.34826 0.0044 " pathEditMode="relative" rAng="0" ptsTypes="AA">
                                      <p:cBhvr>
                                        <p:cTn id="30" dur="2000" fill="hold"/>
                                        <p:tgtEl>
                                          <p:spTgt spid="11"/>
                                        </p:tgtEl>
                                        <p:attrNameLst>
                                          <p:attrName>ppt_x</p:attrName>
                                          <p:attrName>ppt_y</p:attrName>
                                        </p:attrNameLst>
                                      </p:cBhvr>
                                      <p:rCtr x="17413" y="208"/>
                                    </p:animMotion>
                                  </p:childTnLst>
                                </p:cTn>
                              </p:par>
                              <p:par>
                                <p:cTn id="31" presetID="63" presetClass="path" presetSubtype="0" accel="50000" decel="50000" fill="hold" nodeType="withEffect">
                                  <p:stCondLst>
                                    <p:cond delay="0"/>
                                  </p:stCondLst>
                                  <p:childTnLst>
                                    <p:animMotion origin="layout" path="M -1.66667E-6 -4.07407E-6 L 0.41354 0.00371 " pathEditMode="relative" rAng="0" ptsTypes="AA">
                                      <p:cBhvr>
                                        <p:cTn id="32" dur="2000" fill="hold"/>
                                        <p:tgtEl>
                                          <p:spTgt spid="26"/>
                                        </p:tgtEl>
                                        <p:attrNameLst>
                                          <p:attrName>ppt_x</p:attrName>
                                          <p:attrName>ppt_y</p:attrName>
                                        </p:attrNameLst>
                                      </p:cBhvr>
                                      <p:rCtr x="20677" y="185"/>
                                    </p:animMotion>
                                  </p:childTnLst>
                                </p:cTn>
                              </p:par>
                              <p:par>
                                <p:cTn id="33" presetID="35" presetClass="path" presetSubtype="0" accel="50000" decel="50000" fill="hold" nodeType="withEffect">
                                  <p:stCondLst>
                                    <p:cond delay="0"/>
                                  </p:stCondLst>
                                  <p:childTnLst>
                                    <p:animMotion origin="layout" path="M 0 0 L -0.25 0 E" pathEditMode="relative" ptsTypes="">
                                      <p:cBhvr>
                                        <p:cTn id="34" dur="2000" fill="hold"/>
                                        <p:tgtEl>
                                          <p:spTgt spid="54"/>
                                        </p:tgtEl>
                                        <p:attrNameLst>
                                          <p:attrName>ppt_x</p:attrName>
                                          <p:attrName>ppt_y</p:attrName>
                                        </p:attrNameLst>
                                      </p:cBhvr>
                                    </p:animMotion>
                                  </p:childTnLst>
                                </p:cTn>
                              </p:par>
                              <p:par>
                                <p:cTn id="35" presetID="35" presetClass="path" presetSubtype="0" accel="50000" decel="50000" fill="hold" nodeType="withEffect">
                                  <p:stCondLst>
                                    <p:cond delay="0"/>
                                  </p:stCondLst>
                                  <p:childTnLst>
                                    <p:animMotion origin="layout" path="M 2.5E-6 -4.81481E-6 L -0.29219 -4.81481E-6 " pathEditMode="relative" rAng="0" ptsTypes="AA">
                                      <p:cBhvr>
                                        <p:cTn id="36" dur="2000" fill="hold"/>
                                        <p:tgtEl>
                                          <p:spTgt spid="58"/>
                                        </p:tgtEl>
                                        <p:attrNameLst>
                                          <p:attrName>ppt_x</p:attrName>
                                          <p:attrName>ppt_y</p:attrName>
                                        </p:attrNameLst>
                                      </p:cBhvr>
                                      <p:rCtr x="-14618" y="0"/>
                                    </p:animMotion>
                                  </p:childTnLst>
                                </p:cTn>
                              </p:par>
                              <p:par>
                                <p:cTn id="37" presetID="35" presetClass="path" presetSubtype="0" accel="50000" decel="50000" fill="hold" nodeType="withEffect">
                                  <p:stCondLst>
                                    <p:cond delay="0"/>
                                  </p:stCondLst>
                                  <p:childTnLst>
                                    <p:animMotion origin="layout" path="M -1.11111E-6 -4.81481E-6 L -0.34653 0.01274 " pathEditMode="relative" rAng="0" ptsTypes="AA">
                                      <p:cBhvr>
                                        <p:cTn id="38" dur="2000" fill="hold"/>
                                        <p:tgtEl>
                                          <p:spTgt spid="64"/>
                                        </p:tgtEl>
                                        <p:attrNameLst>
                                          <p:attrName>ppt_x</p:attrName>
                                          <p:attrName>ppt_y</p:attrName>
                                        </p:attrNameLst>
                                      </p:cBhvr>
                                      <p:rCtr x="-17326" y="625"/>
                                    </p:animMotion>
                                  </p:childTnLst>
                                </p:cTn>
                              </p:par>
                              <p:par>
                                <p:cTn id="39" presetID="35" presetClass="path" presetSubtype="0" accel="50000" decel="50000" fill="hold" nodeType="withEffect">
                                  <p:stCondLst>
                                    <p:cond delay="0"/>
                                  </p:stCondLst>
                                  <p:childTnLst>
                                    <p:animMotion origin="layout" path="M -1.38889E-6 -1.11111E-6 L -0.38976 0.01898 " pathEditMode="relative" rAng="0" ptsTypes="AA">
                                      <p:cBhvr>
                                        <p:cTn id="40" dur="2000" fill="hold"/>
                                        <p:tgtEl>
                                          <p:spTgt spid="66"/>
                                        </p:tgtEl>
                                        <p:attrNameLst>
                                          <p:attrName>ppt_x</p:attrName>
                                          <p:attrName>ppt_y</p:attrName>
                                        </p:attrNameLst>
                                      </p:cBhvr>
                                      <p:rCtr x="-19497" y="949"/>
                                    </p:animMotion>
                                  </p:childTnLst>
                                </p:cTn>
                              </p:par>
                              <p:par>
                                <p:cTn id="41" presetID="35" presetClass="path" presetSubtype="0" accel="50000" decel="50000" fill="hold" nodeType="withEffect">
                                  <p:stCondLst>
                                    <p:cond delay="0"/>
                                  </p:stCondLst>
                                  <p:childTnLst>
                                    <p:animMotion origin="layout" path="M 3.88889E-6 4.81481E-6 L -0.3132 -0.10996 " pathEditMode="relative" rAng="0" ptsTypes="AA">
                                      <p:cBhvr>
                                        <p:cTn id="42" dur="2000" fill="hold"/>
                                        <p:tgtEl>
                                          <p:spTgt spid="67"/>
                                        </p:tgtEl>
                                        <p:attrNameLst>
                                          <p:attrName>ppt_x</p:attrName>
                                          <p:attrName>ppt_y</p:attrName>
                                        </p:attrNameLst>
                                      </p:cBhvr>
                                      <p:rCtr x="-15660" y="-5509"/>
                                    </p:animMotion>
                                  </p:childTnLst>
                                </p:cTn>
                              </p:par>
                              <p:par>
                                <p:cTn id="43" presetID="35" presetClass="path" presetSubtype="0" accel="50000" decel="50000" fill="hold" nodeType="withEffect">
                                  <p:stCondLst>
                                    <p:cond delay="0"/>
                                  </p:stCondLst>
                                  <p:childTnLst>
                                    <p:animMotion origin="layout" path="M -1.11111E-6 1.11111E-6 L -0.27465 -0.0044 " pathEditMode="relative" rAng="0" ptsTypes="AA">
                                      <p:cBhvr>
                                        <p:cTn id="44" dur="2000" fill="hold"/>
                                        <p:tgtEl>
                                          <p:spTgt spid="68"/>
                                        </p:tgtEl>
                                        <p:attrNameLst>
                                          <p:attrName>ppt_x</p:attrName>
                                          <p:attrName>ppt_y</p:attrName>
                                        </p:attrNameLst>
                                      </p:cBhvr>
                                      <p:rCtr x="-13733" y="-231"/>
                                    </p:animMotion>
                                  </p:childTnLst>
                                </p:cTn>
                              </p:par>
                              <p:par>
                                <p:cTn id="45" presetID="35" presetClass="path" presetSubtype="0" accel="50000" decel="50000" fill="hold" nodeType="withEffect">
                                  <p:stCondLst>
                                    <p:cond delay="0"/>
                                  </p:stCondLst>
                                  <p:childTnLst>
                                    <p:animMotion origin="layout" path="M 0 0 L -0.25 0 E" pathEditMode="relative" ptsTypes="">
                                      <p:cBhvr>
                                        <p:cTn id="46" dur="2000" fill="hold"/>
                                        <p:tgtEl>
                                          <p:spTgt spid="57"/>
                                        </p:tgtEl>
                                        <p:attrNameLst>
                                          <p:attrName>ppt_x</p:attrName>
                                          <p:attrName>ppt_y</p:attrName>
                                        </p:attrNameLst>
                                      </p:cBhvr>
                                    </p:animMotion>
                                  </p:childTnLst>
                                </p:cTn>
                              </p:par>
                              <p:par>
                                <p:cTn id="47" presetID="22" presetClass="entr" presetSubtype="2" fill="hold" nodeType="withEffect">
                                  <p:stCondLst>
                                    <p:cond delay="0"/>
                                  </p:stCondLst>
                                  <p:childTnLst>
                                    <p:set>
                                      <p:cBhvr>
                                        <p:cTn id="48" dur="1" fill="hold">
                                          <p:stCondLst>
                                            <p:cond delay="0"/>
                                          </p:stCondLst>
                                        </p:cTn>
                                        <p:tgtEl>
                                          <p:spTgt spid="84"/>
                                        </p:tgtEl>
                                        <p:attrNameLst>
                                          <p:attrName>style.visibility</p:attrName>
                                        </p:attrNameLst>
                                      </p:cBhvr>
                                      <p:to>
                                        <p:strVal val="visible"/>
                                      </p:to>
                                    </p:set>
                                    <p:animEffect transition="in" filter="wipe(right)">
                                      <p:cBhvr>
                                        <p:cTn id="49" dur="2000"/>
                                        <p:tgtEl>
                                          <p:spTgt spid="84"/>
                                        </p:tgtEl>
                                      </p:cBhvr>
                                    </p:animEffect>
                                  </p:childTnLst>
                                </p:cTn>
                              </p:par>
                              <p:par>
                                <p:cTn id="50" presetID="22" presetClass="entr" presetSubtype="8" fill="hold" nodeType="withEffect">
                                  <p:stCondLst>
                                    <p:cond delay="0"/>
                                  </p:stCondLst>
                                  <p:childTnLst>
                                    <p:set>
                                      <p:cBhvr>
                                        <p:cTn id="51" dur="1" fill="hold">
                                          <p:stCondLst>
                                            <p:cond delay="0"/>
                                          </p:stCondLst>
                                        </p:cTn>
                                        <p:tgtEl>
                                          <p:spTgt spid="6"/>
                                        </p:tgtEl>
                                        <p:attrNameLst>
                                          <p:attrName>style.visibility</p:attrName>
                                        </p:attrNameLst>
                                      </p:cBhvr>
                                      <p:to>
                                        <p:strVal val="visible"/>
                                      </p:to>
                                    </p:set>
                                    <p:animEffect transition="in" filter="wipe(left)">
                                      <p:cBhvr>
                                        <p:cTn id="52" dur="2000"/>
                                        <p:tgtEl>
                                          <p:spTgt spid="6"/>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73"/>
                                        </p:tgtEl>
                                        <p:attrNameLst>
                                          <p:attrName>style.visibility</p:attrName>
                                        </p:attrNameLst>
                                      </p:cBhvr>
                                      <p:to>
                                        <p:strVal val="visible"/>
                                      </p:to>
                                    </p:set>
                                    <p:animEffect transition="in" filter="fade">
                                      <p:cBhvr>
                                        <p:cTn id="55" dur="500"/>
                                        <p:tgtEl>
                                          <p:spTgt spid="73"/>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74"/>
                                        </p:tgtEl>
                                        <p:attrNameLst>
                                          <p:attrName>style.visibility</p:attrName>
                                        </p:attrNameLst>
                                      </p:cBhvr>
                                      <p:to>
                                        <p:strVal val="visible"/>
                                      </p:to>
                                    </p:set>
                                    <p:animEffect transition="in" filter="fade">
                                      <p:cBhvr>
                                        <p:cTn id="58" dur="500"/>
                                        <p:tgtEl>
                                          <p:spTgt spid="74"/>
                                        </p:tgtEl>
                                      </p:cBhvr>
                                    </p:animEffect>
                                  </p:childTnLst>
                                </p:cTn>
                              </p:par>
                            </p:childTnLst>
                          </p:cTn>
                        </p:par>
                        <p:par>
                          <p:cTn id="59" fill="hold">
                            <p:stCondLst>
                              <p:cond delay="2000"/>
                            </p:stCondLst>
                            <p:childTnLst>
                              <p:par>
                                <p:cTn id="60" presetID="10" presetClass="entr" presetSubtype="0" fill="hold" grpId="0" nodeType="afterEffect">
                                  <p:stCondLst>
                                    <p:cond delay="0"/>
                                  </p:stCondLst>
                                  <p:childTnLst>
                                    <p:set>
                                      <p:cBhvr>
                                        <p:cTn id="61" dur="1" fill="hold">
                                          <p:stCondLst>
                                            <p:cond delay="0"/>
                                          </p:stCondLst>
                                        </p:cTn>
                                        <p:tgtEl>
                                          <p:spTgt spid="70"/>
                                        </p:tgtEl>
                                        <p:attrNameLst>
                                          <p:attrName>style.visibility</p:attrName>
                                        </p:attrNameLst>
                                      </p:cBhvr>
                                      <p:to>
                                        <p:strVal val="visible"/>
                                      </p:to>
                                    </p:set>
                                    <p:animEffect transition="in" filter="fade">
                                      <p:cBhvr>
                                        <p:cTn id="62" dur="500"/>
                                        <p:tgtEl>
                                          <p:spTgt spid="70"/>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9"/>
                                        </p:tgtEl>
                                        <p:attrNameLst>
                                          <p:attrName>style.visibility</p:attrName>
                                        </p:attrNameLst>
                                      </p:cBhvr>
                                      <p:to>
                                        <p:strVal val="visible"/>
                                      </p:to>
                                    </p:set>
                                    <p:animEffect transition="in" filter="fade">
                                      <p:cBhvr>
                                        <p:cTn id="65" dur="500"/>
                                        <p:tgtEl>
                                          <p:spTgt spid="69"/>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71"/>
                                        </p:tgtEl>
                                        <p:attrNameLst>
                                          <p:attrName>style.visibility</p:attrName>
                                        </p:attrNameLst>
                                      </p:cBhvr>
                                      <p:to>
                                        <p:strVal val="visible"/>
                                      </p:to>
                                    </p:set>
                                    <p:animEffect transition="in" filter="fade">
                                      <p:cBhvr>
                                        <p:cTn id="68" dur="500"/>
                                        <p:tgtEl>
                                          <p:spTgt spid="71"/>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72"/>
                                        </p:tgtEl>
                                        <p:attrNameLst>
                                          <p:attrName>style.visibility</p:attrName>
                                        </p:attrNameLst>
                                      </p:cBhvr>
                                      <p:to>
                                        <p:strVal val="visible"/>
                                      </p:to>
                                    </p:set>
                                    <p:animEffect transition="in" filter="fade">
                                      <p:cBhvr>
                                        <p:cTn id="71" dur="500"/>
                                        <p:tgtEl>
                                          <p:spTgt spid="72"/>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75"/>
                                        </p:tgtEl>
                                        <p:attrNameLst>
                                          <p:attrName>style.visibility</p:attrName>
                                        </p:attrNameLst>
                                      </p:cBhvr>
                                      <p:to>
                                        <p:strVal val="visible"/>
                                      </p:to>
                                    </p:set>
                                    <p:animEffect transition="in" filter="fade">
                                      <p:cBhvr>
                                        <p:cTn id="74" dur="500"/>
                                        <p:tgtEl>
                                          <p:spTgt spid="75"/>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76"/>
                                        </p:tgtEl>
                                        <p:attrNameLst>
                                          <p:attrName>style.visibility</p:attrName>
                                        </p:attrNameLst>
                                      </p:cBhvr>
                                      <p:to>
                                        <p:strVal val="visible"/>
                                      </p:to>
                                    </p:set>
                                    <p:animEffect transition="in" filter="fade">
                                      <p:cBhvr>
                                        <p:cTn id="77" dur="500"/>
                                        <p:tgtEl>
                                          <p:spTgt spid="76"/>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2"/>
                                        </p:tgtEl>
                                        <p:attrNameLst>
                                          <p:attrName>style.visibility</p:attrName>
                                        </p:attrNameLst>
                                      </p:cBhvr>
                                      <p:to>
                                        <p:strVal val="visible"/>
                                      </p:to>
                                    </p:set>
                                    <p:animEffect transition="in" filter="fade">
                                      <p:cBhvr>
                                        <p:cTn id="82" dur="500"/>
                                        <p:tgtEl>
                                          <p:spTgt spid="2"/>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1" fill="hold" grpId="0" nodeType="clickEffect">
                                  <p:stCondLst>
                                    <p:cond delay="0"/>
                                  </p:stCondLst>
                                  <p:childTnLst>
                                    <p:set>
                                      <p:cBhvr>
                                        <p:cTn id="86" dur="1" fill="hold">
                                          <p:stCondLst>
                                            <p:cond delay="0"/>
                                          </p:stCondLst>
                                        </p:cTn>
                                        <p:tgtEl>
                                          <p:spTgt spid="77"/>
                                        </p:tgtEl>
                                        <p:attrNameLst>
                                          <p:attrName>style.visibility</p:attrName>
                                        </p:attrNameLst>
                                      </p:cBhvr>
                                      <p:to>
                                        <p:strVal val="visible"/>
                                      </p:to>
                                    </p:set>
                                    <p:animEffect transition="in" filter="wipe(up)">
                                      <p:cBhvr>
                                        <p:cTn id="87" dur="500"/>
                                        <p:tgtEl>
                                          <p:spTgt spid="77"/>
                                        </p:tgtEl>
                                      </p:cBhvr>
                                    </p:animEffect>
                                  </p:childTnLst>
                                </p:cTn>
                              </p:par>
                              <p:par>
                                <p:cTn id="88" presetID="22" presetClass="entr" presetSubtype="4" fill="hold" nodeType="withEffect">
                                  <p:stCondLst>
                                    <p:cond delay="0"/>
                                  </p:stCondLst>
                                  <p:childTnLst>
                                    <p:set>
                                      <p:cBhvr>
                                        <p:cTn id="89" dur="1" fill="hold">
                                          <p:stCondLst>
                                            <p:cond delay="0"/>
                                          </p:stCondLst>
                                        </p:cTn>
                                        <p:tgtEl>
                                          <p:spTgt spid="9"/>
                                        </p:tgtEl>
                                        <p:attrNameLst>
                                          <p:attrName>style.visibility</p:attrName>
                                        </p:attrNameLst>
                                      </p:cBhvr>
                                      <p:to>
                                        <p:strVal val="visible"/>
                                      </p:to>
                                    </p:set>
                                    <p:animEffect transition="in" filter="wipe(down)">
                                      <p:cBhvr>
                                        <p:cTn id="90" dur="500"/>
                                        <p:tgtEl>
                                          <p:spTgt spid="9"/>
                                        </p:tgtEl>
                                      </p:cBhvr>
                                    </p:animEffect>
                                  </p:childTnLst>
                                </p:cTn>
                              </p:par>
                              <p:par>
                                <p:cTn id="91" presetID="22" presetClass="entr" presetSubtype="4" fill="hold" nodeType="withEffect">
                                  <p:stCondLst>
                                    <p:cond delay="0"/>
                                  </p:stCondLst>
                                  <p:childTnLst>
                                    <p:set>
                                      <p:cBhvr>
                                        <p:cTn id="92" dur="1" fill="hold">
                                          <p:stCondLst>
                                            <p:cond delay="0"/>
                                          </p:stCondLst>
                                        </p:cTn>
                                        <p:tgtEl>
                                          <p:spTgt spid="3"/>
                                        </p:tgtEl>
                                        <p:attrNameLst>
                                          <p:attrName>style.visibility</p:attrName>
                                        </p:attrNameLst>
                                      </p:cBhvr>
                                      <p:to>
                                        <p:strVal val="visible"/>
                                      </p:to>
                                    </p:set>
                                    <p:animEffect transition="in" filter="wipe(down)">
                                      <p:cBhvr>
                                        <p:cTn id="9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animBg="1"/>
      <p:bldP spid="8" grpId="0"/>
      <p:bldP spid="10" grpId="0"/>
      <p:bldP spid="51" grpId="0"/>
      <p:bldP spid="69" grpId="0" animBg="1"/>
      <p:bldP spid="70" grpId="0"/>
      <p:bldP spid="71" grpId="0" animBg="1"/>
      <p:bldP spid="72" grpId="0"/>
      <p:bldP spid="73" grpId="0"/>
      <p:bldP spid="74" grpId="0"/>
      <p:bldP spid="75" grpId="0"/>
      <p:bldP spid="76" grpId="0"/>
      <p:bldP spid="77"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524000" y="381000"/>
            <a:ext cx="5791200" cy="1077218"/>
          </a:xfrm>
          <a:prstGeom prst="rect">
            <a:avLst/>
          </a:prstGeom>
          <a:noFill/>
        </p:spPr>
        <p:txBody>
          <a:bodyPr wrap="square" rtlCol="0">
            <a:spAutoFit/>
          </a:bodyPr>
          <a:lstStyle/>
          <a:p>
            <a:pPr algn="ctr"/>
            <a:r>
              <a:rPr lang="en-US" sz="3200" b="1" dirty="0">
                <a:solidFill>
                  <a:srgbClr val="0000FF"/>
                </a:solidFill>
              </a:rPr>
              <a:t>What hypothesis testing procedure should I use?</a:t>
            </a:r>
          </a:p>
        </p:txBody>
      </p:sp>
      <p:sp>
        <p:nvSpPr>
          <p:cNvPr id="5" name="Text Placeholder 2"/>
          <p:cNvSpPr txBox="1">
            <a:spLocks/>
          </p:cNvSpPr>
          <p:nvPr/>
        </p:nvSpPr>
        <p:spPr>
          <a:xfrm>
            <a:off x="685800" y="1676400"/>
            <a:ext cx="3868340" cy="823912"/>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solidFill>
                  <a:srgbClr val="FF0000"/>
                </a:solidFill>
              </a:rPr>
              <a:t>Parametric</a:t>
            </a:r>
          </a:p>
        </p:txBody>
      </p:sp>
      <p:sp>
        <p:nvSpPr>
          <p:cNvPr id="6" name="Content Placeholder 3"/>
          <p:cNvSpPr txBox="1">
            <a:spLocks/>
          </p:cNvSpPr>
          <p:nvPr/>
        </p:nvSpPr>
        <p:spPr>
          <a:xfrm>
            <a:off x="838200" y="2335212"/>
            <a:ext cx="4114800" cy="3684588"/>
          </a:xfrm>
          <a:prstGeom prst="rect">
            <a:avLst/>
          </a:prstGeom>
        </p:spPr>
        <p:txBody>
          <a:bodyPr>
            <a:normAutofit fontScale="625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Assumptions</a:t>
            </a:r>
          </a:p>
          <a:p>
            <a:pPr marL="385745" indent="-385745">
              <a:buFont typeface="+mj-lt"/>
              <a:buAutoNum type="arabicPeriod"/>
            </a:pPr>
            <a:r>
              <a:rPr lang="en-US" dirty="0">
                <a:solidFill>
                  <a:schemeClr val="bg1">
                    <a:lumMod val="50000"/>
                  </a:schemeClr>
                </a:solidFill>
              </a:rPr>
              <a:t>Normality (Shapiro test)</a:t>
            </a:r>
          </a:p>
          <a:p>
            <a:pPr marL="385745" indent="-385745">
              <a:buFont typeface="+mj-lt"/>
              <a:buAutoNum type="arabicPeriod"/>
            </a:pPr>
            <a:r>
              <a:rPr lang="en-US" dirty="0">
                <a:solidFill>
                  <a:schemeClr val="bg1">
                    <a:lumMod val="50000"/>
                  </a:schemeClr>
                </a:solidFill>
              </a:rPr>
              <a:t>Equal variance (</a:t>
            </a:r>
            <a:r>
              <a:rPr lang="en-US" dirty="0" err="1">
                <a:solidFill>
                  <a:schemeClr val="bg1">
                    <a:lumMod val="50000"/>
                  </a:schemeClr>
                </a:solidFill>
              </a:rPr>
              <a:t>Levene</a:t>
            </a:r>
            <a:r>
              <a:rPr lang="en-US" dirty="0">
                <a:solidFill>
                  <a:schemeClr val="bg1">
                    <a:lumMod val="50000"/>
                  </a:schemeClr>
                </a:solidFill>
              </a:rPr>
              <a:t> Test)</a:t>
            </a:r>
          </a:p>
          <a:p>
            <a:pPr marL="385745" indent="-385745">
              <a:buFont typeface="+mj-lt"/>
              <a:buAutoNum type="arabicPeriod"/>
            </a:pPr>
            <a:r>
              <a:rPr lang="en-US" dirty="0" err="1">
                <a:solidFill>
                  <a:schemeClr val="bg1">
                    <a:lumMod val="50000"/>
                  </a:schemeClr>
                </a:solidFill>
              </a:rPr>
              <a:t>Sphericity</a:t>
            </a:r>
            <a:r>
              <a:rPr lang="en-US" dirty="0">
                <a:solidFill>
                  <a:schemeClr val="bg1">
                    <a:lumMod val="50000"/>
                  </a:schemeClr>
                </a:solidFill>
              </a:rPr>
              <a:t> (</a:t>
            </a:r>
            <a:r>
              <a:rPr lang="en-US" dirty="0" err="1">
                <a:solidFill>
                  <a:schemeClr val="bg1">
                    <a:lumMod val="50000"/>
                  </a:schemeClr>
                </a:solidFill>
              </a:rPr>
              <a:t>Mauchly</a:t>
            </a:r>
            <a:r>
              <a:rPr lang="en-US" dirty="0">
                <a:solidFill>
                  <a:schemeClr val="bg1">
                    <a:lumMod val="50000"/>
                  </a:schemeClr>
                </a:solidFill>
              </a:rPr>
              <a:t> Test)</a:t>
            </a:r>
          </a:p>
          <a:p>
            <a:pPr marL="385745" indent="-385745">
              <a:buFont typeface="+mj-lt"/>
              <a:buAutoNum type="arabicPeriod"/>
            </a:pPr>
            <a:r>
              <a:rPr lang="en-US" dirty="0">
                <a:solidFill>
                  <a:schemeClr val="bg1">
                    <a:lumMod val="50000"/>
                  </a:schemeClr>
                </a:solidFill>
              </a:rPr>
              <a:t>Equal covariance (Box Test) </a:t>
            </a:r>
            <a:br>
              <a:rPr lang="en-US" dirty="0">
                <a:solidFill>
                  <a:schemeClr val="bg1">
                    <a:lumMod val="50000"/>
                  </a:schemeClr>
                </a:solidFill>
              </a:rPr>
            </a:br>
            <a:br>
              <a:rPr lang="en-US" dirty="0">
                <a:solidFill>
                  <a:schemeClr val="bg1">
                    <a:lumMod val="50000"/>
                  </a:schemeClr>
                </a:solidFill>
              </a:rPr>
            </a:br>
            <a:r>
              <a:rPr lang="en-US" b="1" dirty="0"/>
              <a:t>Sensitive to outliers </a:t>
            </a:r>
          </a:p>
          <a:p>
            <a:r>
              <a:rPr lang="en-US" dirty="0"/>
              <a:t>Robust with assumptions</a:t>
            </a:r>
            <a:br>
              <a:rPr lang="en-US" dirty="0"/>
            </a:br>
            <a:r>
              <a:rPr lang="en-US" dirty="0"/>
              <a:t>(</a:t>
            </a:r>
            <a:r>
              <a:rPr lang="en-US" i="1" dirty="0"/>
              <a:t>when sample size</a:t>
            </a:r>
            <a:br>
              <a:rPr lang="en-US" i="1" dirty="0"/>
            </a:br>
            <a:r>
              <a:rPr lang="en-US" i="1" dirty="0"/>
              <a:t> is </a:t>
            </a:r>
            <a:r>
              <a:rPr lang="en-US" i="1" dirty="0">
                <a:solidFill>
                  <a:srgbClr val="000000"/>
                </a:solidFill>
              </a:rPr>
              <a:t>large</a:t>
            </a:r>
            <a:r>
              <a:rPr lang="en-US" i="1" dirty="0"/>
              <a:t> and </a:t>
            </a:r>
            <a:r>
              <a:rPr lang="en-US" i="1" dirty="0">
                <a:solidFill>
                  <a:srgbClr val="000000"/>
                </a:solidFill>
              </a:rPr>
              <a:t>equal </a:t>
            </a:r>
            <a:r>
              <a:rPr lang="en-US" i="1" dirty="0"/>
              <a:t>among groups</a:t>
            </a:r>
            <a:r>
              <a:rPr lang="en-US" b="1" dirty="0"/>
              <a:t>)</a:t>
            </a:r>
            <a:br>
              <a:rPr lang="en-US" dirty="0"/>
            </a:br>
            <a:endParaRPr lang="en-US" dirty="0"/>
          </a:p>
          <a:p>
            <a:r>
              <a:rPr lang="en-US" dirty="0"/>
              <a:t>Powerful </a:t>
            </a:r>
            <a:br>
              <a:rPr lang="en-US" dirty="0"/>
            </a:br>
            <a:r>
              <a:rPr lang="en-US" dirty="0"/>
              <a:t>(</a:t>
            </a:r>
            <a:r>
              <a:rPr lang="en-US" i="1" dirty="0"/>
              <a:t>when assumptions are met</a:t>
            </a:r>
            <a:r>
              <a:rPr lang="en-US" dirty="0"/>
              <a:t>)</a:t>
            </a:r>
          </a:p>
        </p:txBody>
      </p:sp>
      <p:sp>
        <p:nvSpPr>
          <p:cNvPr id="9" name="Text Placeholder 4"/>
          <p:cNvSpPr txBox="1">
            <a:spLocks/>
          </p:cNvSpPr>
          <p:nvPr/>
        </p:nvSpPr>
        <p:spPr>
          <a:xfrm>
            <a:off x="4747504" y="1703045"/>
            <a:ext cx="3887391" cy="823912"/>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solidFill>
                  <a:srgbClr val="92D050"/>
                </a:solidFill>
              </a:rPr>
              <a:t>Non Parametric</a:t>
            </a:r>
          </a:p>
        </p:txBody>
      </p:sp>
      <p:sp>
        <p:nvSpPr>
          <p:cNvPr id="10" name="Content Placeholder 5"/>
          <p:cNvSpPr txBox="1">
            <a:spLocks/>
          </p:cNvSpPr>
          <p:nvPr/>
        </p:nvSpPr>
        <p:spPr>
          <a:xfrm>
            <a:off x="4876800" y="2335212"/>
            <a:ext cx="5410200" cy="3684588"/>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200" dirty="0"/>
              <a:t>Assumption free</a:t>
            </a:r>
            <a:endParaRPr lang="en-US" sz="2200" dirty="0">
              <a:solidFill>
                <a:schemeClr val="bg1">
                  <a:lumMod val="50000"/>
                </a:schemeClr>
              </a:solidFill>
            </a:endParaRPr>
          </a:p>
          <a:p>
            <a:pPr marL="0" indent="0">
              <a:buNone/>
            </a:pPr>
            <a:r>
              <a:rPr lang="en-US" sz="2000" b="1" dirty="0"/>
              <a:t>      Less affected by outliers </a:t>
            </a:r>
          </a:p>
          <a:p>
            <a:r>
              <a:rPr lang="en-US" sz="2200" dirty="0"/>
              <a:t>Powerful </a:t>
            </a:r>
            <a:br>
              <a:rPr lang="en-US" sz="2200" dirty="0"/>
            </a:br>
            <a:r>
              <a:rPr lang="en-US" sz="2200" dirty="0"/>
              <a:t>(</a:t>
            </a:r>
            <a:r>
              <a:rPr lang="en-US" sz="2200" i="1" dirty="0"/>
              <a:t>when assumptions violated</a:t>
            </a:r>
            <a:r>
              <a:rPr lang="en-US" sz="2200" dirty="0"/>
              <a:t>)</a:t>
            </a:r>
          </a:p>
        </p:txBody>
      </p:sp>
      <p:sp>
        <p:nvSpPr>
          <p:cNvPr id="7" name="Rectangle 6"/>
          <p:cNvSpPr/>
          <p:nvPr/>
        </p:nvSpPr>
        <p:spPr>
          <a:xfrm>
            <a:off x="1143000" y="2590800"/>
            <a:ext cx="7257011" cy="1815882"/>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r>
              <a:rPr lang="en-US" sz="1600" b="1" dirty="0"/>
              <a:t>Hypothesis: </a:t>
            </a:r>
            <a:r>
              <a:rPr lang="en-US" sz="1600" dirty="0">
                <a:solidFill>
                  <a:srgbClr val="0000FF"/>
                </a:solidFill>
              </a:rPr>
              <a:t>level of cotinine is not influenced by the exposure to cigarette smoke.</a:t>
            </a:r>
          </a:p>
          <a:p>
            <a:r>
              <a:rPr lang="en-US" sz="1600" dirty="0"/>
              <a:t>	    </a:t>
            </a:r>
            <a:r>
              <a:rPr lang="en-US" sz="1600" dirty="0">
                <a:solidFill>
                  <a:srgbClr val="0000FF"/>
                </a:solidFill>
              </a:rPr>
              <a:t> </a:t>
            </a:r>
            <a:r>
              <a:rPr lang="en-US" sz="1600" i="1" dirty="0">
                <a:solidFill>
                  <a:srgbClr val="0000FF"/>
                </a:solidFill>
              </a:rPr>
              <a:t>(null hypothesis: </a:t>
            </a:r>
            <a:r>
              <a:rPr lang="en-US" sz="1600" i="1" dirty="0" err="1">
                <a:solidFill>
                  <a:srgbClr val="0000FF"/>
                </a:solidFill>
              </a:rPr>
              <a:t>x</a:t>
            </a:r>
            <a:r>
              <a:rPr lang="en-US" sz="1600" i="1" baseline="-25000" dirty="0" err="1">
                <a:solidFill>
                  <a:srgbClr val="0000FF"/>
                </a:solidFill>
              </a:rPr>
              <a:t>non</a:t>
            </a:r>
            <a:r>
              <a:rPr lang="en-US" sz="1600" i="1" baseline="-25000" dirty="0">
                <a:solidFill>
                  <a:srgbClr val="0000FF"/>
                </a:solidFill>
              </a:rPr>
              <a:t>-smoke</a:t>
            </a:r>
            <a:r>
              <a:rPr lang="en-US" sz="1600" i="1" dirty="0">
                <a:solidFill>
                  <a:srgbClr val="0000FF"/>
                </a:solidFill>
              </a:rPr>
              <a:t> = </a:t>
            </a:r>
            <a:r>
              <a:rPr lang="en-US" sz="1600" i="1" dirty="0" err="1">
                <a:solidFill>
                  <a:srgbClr val="0000FF"/>
                </a:solidFill>
              </a:rPr>
              <a:t>x</a:t>
            </a:r>
            <a:r>
              <a:rPr lang="en-US" sz="1600" i="1" baseline="-25000" dirty="0" err="1">
                <a:solidFill>
                  <a:srgbClr val="0000FF"/>
                </a:solidFill>
              </a:rPr>
              <a:t>smoke</a:t>
            </a:r>
            <a:r>
              <a:rPr lang="en-US" sz="1600" i="1" dirty="0">
                <a:solidFill>
                  <a:srgbClr val="0000FF"/>
                </a:solidFill>
              </a:rPr>
              <a:t>)</a:t>
            </a:r>
            <a:endParaRPr lang="en-US" sz="1600" b="1" dirty="0">
              <a:solidFill>
                <a:srgbClr val="0000FF"/>
              </a:solidFill>
              <a:sym typeface="Wingdings" panose="05000000000000000000" pitchFamily="2" charset="2"/>
            </a:endParaRPr>
          </a:p>
          <a:p>
            <a:r>
              <a:rPr lang="en-US" sz="1600" b="1" dirty="0">
                <a:sym typeface="Wingdings" panose="05000000000000000000" pitchFamily="2" charset="2"/>
              </a:rPr>
              <a:t>Hypothesis testing:</a:t>
            </a:r>
            <a:r>
              <a:rPr lang="en-US" sz="1600" dirty="0">
                <a:sym typeface="Wingdings" panose="05000000000000000000" pitchFamily="2" charset="2"/>
              </a:rPr>
              <a:t> </a:t>
            </a:r>
          </a:p>
          <a:p>
            <a:r>
              <a:rPr lang="en-US" sz="1600" dirty="0">
                <a:sym typeface="Wingdings" panose="05000000000000000000" pitchFamily="2" charset="2"/>
              </a:rPr>
              <a:t>1. Compute </a:t>
            </a:r>
            <a:r>
              <a:rPr lang="en-US" sz="1600" dirty="0">
                <a:solidFill>
                  <a:srgbClr val="FF0000"/>
                </a:solidFill>
                <a:sym typeface="Wingdings" panose="05000000000000000000" pitchFamily="2" charset="2"/>
              </a:rPr>
              <a:t>test statistic, </a:t>
            </a:r>
            <a:r>
              <a:rPr lang="en-US" sz="1600" i="1" dirty="0">
                <a:solidFill>
                  <a:srgbClr val="FF0000"/>
                </a:solidFill>
                <a:sym typeface="Wingdings" panose="05000000000000000000" pitchFamily="2" charset="2"/>
              </a:rPr>
              <a:t>t</a:t>
            </a:r>
            <a:r>
              <a:rPr lang="en-US" sz="1600" dirty="0">
                <a:sym typeface="Wingdings" panose="05000000000000000000" pitchFamily="2" charset="2"/>
              </a:rPr>
              <a:t>,  from the observations. </a:t>
            </a:r>
          </a:p>
          <a:p>
            <a:r>
              <a:rPr lang="en-US" sz="1600" dirty="0"/>
              <a:t>2. Calculate the </a:t>
            </a:r>
            <a:r>
              <a:rPr lang="en-US" sz="1600" i="1" dirty="0"/>
              <a:t>p-value</a:t>
            </a:r>
            <a:r>
              <a:rPr lang="en-US" sz="1600" dirty="0"/>
              <a:t>.</a:t>
            </a:r>
          </a:p>
          <a:p>
            <a:r>
              <a:rPr lang="en-US" sz="1600" dirty="0"/>
              <a:t>3. </a:t>
            </a:r>
            <a:r>
              <a:rPr lang="en-US" sz="1600" b="1" dirty="0"/>
              <a:t>Reject the null hypothesis when </a:t>
            </a:r>
            <a:r>
              <a:rPr lang="en-US" sz="1600" b="1" i="1" dirty="0"/>
              <a:t>p-value</a:t>
            </a:r>
            <a:r>
              <a:rPr lang="en-US" sz="1600" b="1" dirty="0"/>
              <a:t> is less than a threshold</a:t>
            </a:r>
            <a:r>
              <a:rPr lang="en-US" sz="1600" dirty="0"/>
              <a:t>, e.g., 0.05 </a:t>
            </a:r>
            <a:br>
              <a:rPr lang="en-US" sz="1600" dirty="0"/>
            </a:br>
            <a:r>
              <a:rPr lang="en-US" sz="1600" dirty="0">
                <a:solidFill>
                  <a:srgbClr val="0000FF"/>
                </a:solidFill>
              </a:rPr>
              <a:t>(then make conclusion).</a:t>
            </a:r>
          </a:p>
        </p:txBody>
      </p:sp>
    </p:spTree>
    <p:extLst>
      <p:ext uri="{BB962C8B-B14F-4D97-AF65-F5344CB8AC3E}">
        <p14:creationId xmlns:p14="http://schemas.microsoft.com/office/powerpoint/2010/main" val="2975879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9" grpId="0"/>
      <p:bldP spid="10" grpId="0"/>
      <p:bldP spid="7"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00200" y="152400"/>
            <a:ext cx="5791200" cy="1077218"/>
          </a:xfrm>
          <a:prstGeom prst="rect">
            <a:avLst/>
          </a:prstGeom>
          <a:noFill/>
        </p:spPr>
        <p:txBody>
          <a:bodyPr wrap="square" rtlCol="0">
            <a:spAutoFit/>
          </a:bodyPr>
          <a:lstStyle/>
          <a:p>
            <a:pPr algn="ctr"/>
            <a:r>
              <a:rPr lang="en-US" sz="3200" b="1" dirty="0">
                <a:solidFill>
                  <a:srgbClr val="0000FF"/>
                </a:solidFill>
              </a:rPr>
              <a:t>Non parametric test or parametric test?</a:t>
            </a:r>
          </a:p>
        </p:txBody>
      </p:sp>
      <p:sp>
        <p:nvSpPr>
          <p:cNvPr id="3" name="Rectangle 2"/>
          <p:cNvSpPr/>
          <p:nvPr/>
        </p:nvSpPr>
        <p:spPr>
          <a:xfrm>
            <a:off x="3505200" y="1349212"/>
            <a:ext cx="2514600" cy="685800"/>
          </a:xfrm>
          <a:prstGeom prst="rect">
            <a:avLst/>
          </a:prstGeom>
          <a:noFill/>
          <a:ln>
            <a:noFill/>
          </a:ln>
        </p:spPr>
        <p:style>
          <a:lnRef idx="0">
            <a:scrgbClr r="0" g="0" b="0"/>
          </a:lnRef>
          <a:fillRef idx="0">
            <a:scrgbClr r="0" g="0" b="0"/>
          </a:fillRef>
          <a:effectRef idx="0">
            <a:scrgbClr r="0" g="0" b="0"/>
          </a:effectRef>
          <a:fontRef idx="minor">
            <a:schemeClr val="accent1"/>
          </a:fontRef>
        </p:style>
        <p:txBody>
          <a:bodyPr rtlCol="0" anchor="ctr"/>
          <a:lstStyle/>
          <a:p>
            <a:pPr algn="ctr"/>
            <a:r>
              <a:rPr lang="en-US" sz="2800" dirty="0"/>
              <a:t>Assumptions</a:t>
            </a:r>
          </a:p>
        </p:txBody>
      </p:sp>
      <p:sp>
        <p:nvSpPr>
          <p:cNvPr id="7" name="TextBox 6"/>
          <p:cNvSpPr txBox="1"/>
          <p:nvPr/>
        </p:nvSpPr>
        <p:spPr>
          <a:xfrm>
            <a:off x="4267200" y="1790816"/>
            <a:ext cx="1600200" cy="369332"/>
          </a:xfrm>
          <a:prstGeom prst="rect">
            <a:avLst/>
          </a:prstGeom>
          <a:noFill/>
        </p:spPr>
        <p:txBody>
          <a:bodyPr wrap="square" rtlCol="0">
            <a:spAutoFit/>
          </a:bodyPr>
          <a:lstStyle/>
          <a:p>
            <a:r>
              <a:rPr lang="en-US" i="1" dirty="0"/>
              <a:t>Normality</a:t>
            </a:r>
          </a:p>
        </p:txBody>
      </p:sp>
      <p:pic>
        <p:nvPicPr>
          <p:cNvPr id="14" name="Picture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800" y="2362200"/>
            <a:ext cx="4697084" cy="3505200"/>
          </a:xfrm>
          <a:prstGeom prst="rect">
            <a:avLst/>
          </a:prstGeom>
        </p:spPr>
      </p:pic>
      <p:sp>
        <p:nvSpPr>
          <p:cNvPr id="16" name="Rectangle 15"/>
          <p:cNvSpPr/>
          <p:nvPr/>
        </p:nvSpPr>
        <p:spPr>
          <a:xfrm>
            <a:off x="3429000" y="4411953"/>
            <a:ext cx="1752600" cy="685800"/>
          </a:xfrm>
          <a:prstGeom prst="rect">
            <a:avLst/>
          </a:prstGeom>
          <a:noFill/>
          <a:ln>
            <a:noFill/>
          </a:ln>
        </p:spPr>
        <p:style>
          <a:lnRef idx="0">
            <a:scrgbClr r="0" g="0" b="0"/>
          </a:lnRef>
          <a:fillRef idx="0">
            <a:scrgbClr r="0" g="0" b="0"/>
          </a:fillRef>
          <a:effectRef idx="0">
            <a:scrgbClr r="0" g="0" b="0"/>
          </a:effectRef>
          <a:fontRef idx="minor">
            <a:schemeClr val="accent3"/>
          </a:fontRef>
        </p:style>
        <p:txBody>
          <a:bodyPr rtlCol="0" anchor="ctr"/>
          <a:lstStyle/>
          <a:p>
            <a:pPr algn="ctr"/>
            <a:r>
              <a:rPr lang="en-US" dirty="0"/>
              <a:t>normal</a:t>
            </a:r>
          </a:p>
        </p:txBody>
      </p:sp>
      <p:sp>
        <p:nvSpPr>
          <p:cNvPr id="17" name="Rectangle 16"/>
          <p:cNvSpPr/>
          <p:nvPr/>
        </p:nvSpPr>
        <p:spPr>
          <a:xfrm>
            <a:off x="3429000" y="2819400"/>
            <a:ext cx="1752600" cy="685800"/>
          </a:xfrm>
          <a:prstGeom prst="rect">
            <a:avLst/>
          </a:prstGeom>
          <a:noFill/>
          <a:ln>
            <a:noFill/>
          </a:ln>
        </p:spPr>
        <p:style>
          <a:lnRef idx="0">
            <a:scrgbClr r="0" g="0" b="0"/>
          </a:lnRef>
          <a:fillRef idx="0">
            <a:scrgbClr r="0" g="0" b="0"/>
          </a:fillRef>
          <a:effectRef idx="0">
            <a:scrgbClr r="0" g="0" b="0"/>
          </a:effectRef>
          <a:fontRef idx="minor">
            <a:schemeClr val="accent2"/>
          </a:fontRef>
        </p:style>
        <p:txBody>
          <a:bodyPr rtlCol="0" anchor="ctr"/>
          <a:lstStyle/>
          <a:p>
            <a:pPr algn="ctr"/>
            <a:r>
              <a:rPr lang="en-US" dirty="0"/>
              <a:t>log normal</a:t>
            </a:r>
          </a:p>
        </p:txBody>
      </p:sp>
      <p:pic>
        <p:nvPicPr>
          <p:cNvPr id="22" name="Picture 2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57799" y="4114800"/>
            <a:ext cx="2057400" cy="1740358"/>
          </a:xfrm>
          <a:prstGeom prst="rect">
            <a:avLst/>
          </a:prstGeom>
        </p:spPr>
      </p:pic>
      <p:pic>
        <p:nvPicPr>
          <p:cNvPr id="23" name="Picture 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12512" y="2520597"/>
            <a:ext cx="2147975" cy="1816975"/>
          </a:xfrm>
          <a:prstGeom prst="rect">
            <a:avLst/>
          </a:prstGeom>
        </p:spPr>
      </p:pic>
      <p:sp>
        <p:nvSpPr>
          <p:cNvPr id="24" name="Rectangle 23"/>
          <p:cNvSpPr/>
          <p:nvPr/>
        </p:nvSpPr>
        <p:spPr>
          <a:xfrm>
            <a:off x="7315200" y="3581400"/>
            <a:ext cx="1752600" cy="1143000"/>
          </a:xfrm>
          <a:prstGeom prst="rect">
            <a:avLst/>
          </a:prstGeom>
          <a:noFill/>
          <a:ln>
            <a:noFill/>
          </a:ln>
        </p:spPr>
        <p:style>
          <a:lnRef idx="0">
            <a:scrgbClr r="0" g="0" b="0"/>
          </a:lnRef>
          <a:fillRef idx="0">
            <a:scrgbClr r="0" g="0" b="0"/>
          </a:fillRef>
          <a:effectRef idx="0">
            <a:scrgbClr r="0" g="0" b="0"/>
          </a:effectRef>
          <a:fontRef idx="minor">
            <a:schemeClr val="accent1"/>
          </a:fontRef>
        </p:style>
        <p:txBody>
          <a:bodyPr rtlCol="0" anchor="ctr"/>
          <a:lstStyle/>
          <a:p>
            <a:pPr algn="ctr"/>
            <a:r>
              <a:rPr lang="en-US" sz="1600" i="1" dirty="0">
                <a:solidFill>
                  <a:srgbClr val="0000FF"/>
                </a:solidFill>
              </a:rPr>
              <a:t>Population 1: mean = 0; </a:t>
            </a:r>
            <a:r>
              <a:rPr lang="en-US" sz="1600" i="1" dirty="0" err="1">
                <a:solidFill>
                  <a:srgbClr val="0000FF"/>
                </a:solidFill>
              </a:rPr>
              <a:t>sd</a:t>
            </a:r>
            <a:r>
              <a:rPr lang="en-US" sz="1600" i="1" dirty="0">
                <a:solidFill>
                  <a:srgbClr val="0000FF"/>
                </a:solidFill>
              </a:rPr>
              <a:t> = 1;</a:t>
            </a:r>
          </a:p>
          <a:p>
            <a:pPr algn="ctr"/>
            <a:endParaRPr lang="en-US" sz="1600" i="1" dirty="0">
              <a:solidFill>
                <a:srgbClr val="0000FF"/>
              </a:solidFill>
            </a:endParaRPr>
          </a:p>
          <a:p>
            <a:pPr algn="ctr"/>
            <a:r>
              <a:rPr lang="en-US" sz="1600" i="1" dirty="0">
                <a:solidFill>
                  <a:srgbClr val="0000FF"/>
                </a:solidFill>
              </a:rPr>
              <a:t>Population 2: mean = 0.8; </a:t>
            </a:r>
            <a:r>
              <a:rPr lang="en-US" sz="1600" i="1" dirty="0" err="1">
                <a:solidFill>
                  <a:srgbClr val="0000FF"/>
                </a:solidFill>
              </a:rPr>
              <a:t>sd</a:t>
            </a:r>
            <a:r>
              <a:rPr lang="en-US" sz="1600" i="1" dirty="0">
                <a:solidFill>
                  <a:srgbClr val="0000FF"/>
                </a:solidFill>
              </a:rPr>
              <a:t> = 1;</a:t>
            </a:r>
          </a:p>
          <a:p>
            <a:pPr algn="ctr"/>
            <a:endParaRPr lang="en-US" sz="1600" i="1" dirty="0">
              <a:solidFill>
                <a:srgbClr val="0000FF"/>
              </a:solidFill>
            </a:endParaRPr>
          </a:p>
          <a:p>
            <a:pPr algn="ctr"/>
            <a:r>
              <a:rPr lang="en-US" sz="1600" i="1" dirty="0">
                <a:solidFill>
                  <a:srgbClr val="0000FF"/>
                </a:solidFill>
              </a:rPr>
              <a:t>Sample size = 20;</a:t>
            </a:r>
          </a:p>
        </p:txBody>
      </p:sp>
      <p:sp>
        <p:nvSpPr>
          <p:cNvPr id="25" name="TextBox 24"/>
          <p:cNvSpPr txBox="1"/>
          <p:nvPr/>
        </p:nvSpPr>
        <p:spPr>
          <a:xfrm>
            <a:off x="5227752" y="2191860"/>
            <a:ext cx="3124201" cy="369332"/>
          </a:xfrm>
          <a:prstGeom prst="rect">
            <a:avLst/>
          </a:prstGeom>
          <a:noFill/>
        </p:spPr>
        <p:txBody>
          <a:bodyPr wrap="square" rtlCol="0">
            <a:spAutoFit/>
          </a:bodyPr>
          <a:lstStyle/>
          <a:p>
            <a:r>
              <a:rPr lang="en-US" i="1" dirty="0"/>
              <a:t>Non para vs. para</a:t>
            </a:r>
          </a:p>
        </p:txBody>
      </p:sp>
      <p:sp>
        <p:nvSpPr>
          <p:cNvPr id="26" name="TextBox 25"/>
          <p:cNvSpPr txBox="1"/>
          <p:nvPr/>
        </p:nvSpPr>
        <p:spPr>
          <a:xfrm>
            <a:off x="1922362" y="5891180"/>
            <a:ext cx="6433747" cy="369332"/>
          </a:xfrm>
          <a:prstGeom prst="rect">
            <a:avLst/>
          </a:prstGeom>
          <a:noFill/>
        </p:spPr>
        <p:txBody>
          <a:bodyPr wrap="square" rtlCol="0">
            <a:spAutoFit/>
          </a:bodyPr>
          <a:lstStyle/>
          <a:p>
            <a:r>
              <a:rPr lang="en-US" dirty="0">
                <a:solidFill>
                  <a:srgbClr val="002060"/>
                </a:solidFill>
              </a:rPr>
              <a:t>When normality is violated, nonparametric is more powerful. </a:t>
            </a:r>
          </a:p>
        </p:txBody>
      </p:sp>
      <p:sp>
        <p:nvSpPr>
          <p:cNvPr id="27" name="TextBox 26"/>
          <p:cNvSpPr txBox="1"/>
          <p:nvPr/>
        </p:nvSpPr>
        <p:spPr>
          <a:xfrm>
            <a:off x="1918206" y="6187894"/>
            <a:ext cx="6433747" cy="369332"/>
          </a:xfrm>
          <a:prstGeom prst="rect">
            <a:avLst/>
          </a:prstGeom>
          <a:noFill/>
        </p:spPr>
        <p:txBody>
          <a:bodyPr wrap="square" rtlCol="0">
            <a:spAutoFit/>
          </a:bodyPr>
          <a:lstStyle/>
          <a:p>
            <a:r>
              <a:rPr lang="en-US" dirty="0">
                <a:solidFill>
                  <a:srgbClr val="002060"/>
                </a:solidFill>
              </a:rPr>
              <a:t>When normality holds, parametric is </a:t>
            </a:r>
            <a:r>
              <a:rPr lang="en-US" i="1" dirty="0">
                <a:solidFill>
                  <a:srgbClr val="0000FF"/>
                </a:solidFill>
              </a:rPr>
              <a:t>a little bit</a:t>
            </a:r>
            <a:r>
              <a:rPr lang="en-US" dirty="0">
                <a:solidFill>
                  <a:srgbClr val="0000FF"/>
                </a:solidFill>
              </a:rPr>
              <a:t> </a:t>
            </a:r>
            <a:r>
              <a:rPr lang="en-US" dirty="0">
                <a:solidFill>
                  <a:srgbClr val="002060"/>
                </a:solidFill>
              </a:rPr>
              <a:t>more powerful. </a:t>
            </a:r>
          </a:p>
        </p:txBody>
      </p:sp>
    </p:spTree>
    <p:extLst>
      <p:ext uri="{BB962C8B-B14F-4D97-AF65-F5344CB8AC3E}">
        <p14:creationId xmlns:p14="http://schemas.microsoft.com/office/powerpoint/2010/main" val="1859542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par>
                                <p:cTn id="16" presetID="10" presetClass="entr" presetSubtype="0" fill="hold" nodeType="with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fade">
                                      <p:cBhvr>
                                        <p:cTn id="18" dur="500"/>
                                        <p:tgtEl>
                                          <p:spTgt spid="23"/>
                                        </p:tgtEl>
                                      </p:cBhvr>
                                    </p:animEffect>
                                  </p:childTnLst>
                                </p:cTn>
                              </p:par>
                              <p:par>
                                <p:cTn id="19" presetID="10" presetClass="entr" presetSubtype="0" fill="hold" nodeType="with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fade">
                                      <p:cBhvr>
                                        <p:cTn id="21" dur="500"/>
                                        <p:tgtEl>
                                          <p:spTgt spid="22"/>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4"/>
                                        </p:tgtEl>
                                        <p:attrNameLst>
                                          <p:attrName>style.visibility</p:attrName>
                                        </p:attrNameLst>
                                      </p:cBhvr>
                                      <p:to>
                                        <p:strVal val="visible"/>
                                      </p:to>
                                    </p:set>
                                    <p:animEffect transition="in" filter="fade">
                                      <p:cBhvr>
                                        <p:cTn id="24" dur="500"/>
                                        <p:tgtEl>
                                          <p:spTgt spid="24"/>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500"/>
                                        <p:tgtEl>
                                          <p:spTgt spid="16"/>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7"/>
                                        </p:tgtEl>
                                        <p:attrNameLst>
                                          <p:attrName>style.visibility</p:attrName>
                                        </p:attrNameLst>
                                      </p:cBhvr>
                                      <p:to>
                                        <p:strVal val="visible"/>
                                      </p:to>
                                    </p:set>
                                    <p:animEffect transition="in" filter="fade">
                                      <p:cBhvr>
                                        <p:cTn id="30" dur="500"/>
                                        <p:tgtEl>
                                          <p:spTgt spid="17"/>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5"/>
                                        </p:tgtEl>
                                        <p:attrNameLst>
                                          <p:attrName>style.visibility</p:attrName>
                                        </p:attrNameLst>
                                      </p:cBhvr>
                                      <p:to>
                                        <p:strVal val="visible"/>
                                      </p:to>
                                    </p:set>
                                    <p:animEffect transition="in" filter="fade">
                                      <p:cBhvr>
                                        <p:cTn id="33" dur="500"/>
                                        <p:tgtEl>
                                          <p:spTgt spid="25"/>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26"/>
                                        </p:tgtEl>
                                        <p:attrNameLst>
                                          <p:attrName>style.visibility</p:attrName>
                                        </p:attrNameLst>
                                      </p:cBhvr>
                                      <p:to>
                                        <p:strVal val="visible"/>
                                      </p:to>
                                    </p:set>
                                    <p:animEffect transition="in" filter="fade">
                                      <p:cBhvr>
                                        <p:cTn id="38" dur="500"/>
                                        <p:tgtEl>
                                          <p:spTgt spid="26"/>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7"/>
                                        </p:tgtEl>
                                        <p:attrNameLst>
                                          <p:attrName>style.visibility</p:attrName>
                                        </p:attrNameLst>
                                      </p:cBhvr>
                                      <p:to>
                                        <p:strVal val="visible"/>
                                      </p:to>
                                    </p:set>
                                    <p:animEffect transition="in" filter="fade">
                                      <p:cBhvr>
                                        <p:cTn id="41"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p:bldP spid="16" grpId="0"/>
      <p:bldP spid="17" grpId="0"/>
      <p:bldP spid="24" grpId="0"/>
      <p:bldP spid="25" grpId="0"/>
      <p:bldP spid="26" grpId="0"/>
      <p:bldP spid="27"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505200" y="1349212"/>
            <a:ext cx="2514600" cy="685800"/>
          </a:xfrm>
          <a:prstGeom prst="rect">
            <a:avLst/>
          </a:prstGeom>
          <a:noFill/>
          <a:ln>
            <a:noFill/>
          </a:ln>
        </p:spPr>
        <p:style>
          <a:lnRef idx="0">
            <a:scrgbClr r="0" g="0" b="0"/>
          </a:lnRef>
          <a:fillRef idx="0">
            <a:scrgbClr r="0" g="0" b="0"/>
          </a:fillRef>
          <a:effectRef idx="0">
            <a:scrgbClr r="0" g="0" b="0"/>
          </a:effectRef>
          <a:fontRef idx="minor">
            <a:schemeClr val="accent1"/>
          </a:fontRef>
        </p:style>
        <p:txBody>
          <a:bodyPr rtlCol="0" anchor="ctr"/>
          <a:lstStyle/>
          <a:p>
            <a:pPr algn="ctr"/>
            <a:r>
              <a:rPr lang="en-US" sz="2800" dirty="0"/>
              <a:t>Assumptions</a:t>
            </a:r>
          </a:p>
        </p:txBody>
      </p:sp>
      <p:sp>
        <p:nvSpPr>
          <p:cNvPr id="7" name="TextBox 6"/>
          <p:cNvSpPr txBox="1"/>
          <p:nvPr/>
        </p:nvSpPr>
        <p:spPr>
          <a:xfrm>
            <a:off x="3962400" y="1905000"/>
            <a:ext cx="1600200" cy="369332"/>
          </a:xfrm>
          <a:prstGeom prst="rect">
            <a:avLst/>
          </a:prstGeom>
          <a:noFill/>
        </p:spPr>
        <p:txBody>
          <a:bodyPr wrap="square" rtlCol="0">
            <a:spAutoFit/>
          </a:bodyPr>
          <a:lstStyle/>
          <a:p>
            <a:r>
              <a:rPr lang="en-US" i="1" dirty="0"/>
              <a:t>Equal variance</a:t>
            </a:r>
          </a:p>
        </p:txBody>
      </p:sp>
      <p:sp>
        <p:nvSpPr>
          <p:cNvPr id="24" name="Rectangle 23"/>
          <p:cNvSpPr/>
          <p:nvPr/>
        </p:nvSpPr>
        <p:spPr>
          <a:xfrm>
            <a:off x="762000" y="3810000"/>
            <a:ext cx="2057400" cy="1981200"/>
          </a:xfrm>
          <a:prstGeom prst="rect">
            <a:avLst/>
          </a:prstGeom>
          <a:noFill/>
          <a:ln>
            <a:noFill/>
          </a:ln>
        </p:spPr>
        <p:style>
          <a:lnRef idx="0">
            <a:scrgbClr r="0" g="0" b="0"/>
          </a:lnRef>
          <a:fillRef idx="0">
            <a:scrgbClr r="0" g="0" b="0"/>
          </a:fillRef>
          <a:effectRef idx="0">
            <a:scrgbClr r="0" g="0" b="0"/>
          </a:effectRef>
          <a:fontRef idx="minor">
            <a:schemeClr val="accent1"/>
          </a:fontRef>
        </p:style>
        <p:txBody>
          <a:bodyPr rtlCol="0" anchor="ctr"/>
          <a:lstStyle/>
          <a:p>
            <a:pPr algn="ctr"/>
            <a:r>
              <a:rPr lang="en-US" sz="1600" i="1" dirty="0">
                <a:solidFill>
                  <a:srgbClr val="0000FF"/>
                </a:solidFill>
              </a:rPr>
              <a:t>Population 1: </a:t>
            </a:r>
          </a:p>
          <a:p>
            <a:pPr algn="ctr"/>
            <a:r>
              <a:rPr lang="en-US" sz="1600" i="1" dirty="0">
                <a:solidFill>
                  <a:srgbClr val="0000FF"/>
                </a:solidFill>
              </a:rPr>
              <a:t>mean = 0; </a:t>
            </a:r>
            <a:r>
              <a:rPr lang="en-US" sz="1600" i="1" dirty="0" err="1">
                <a:solidFill>
                  <a:srgbClr val="0000FF"/>
                </a:solidFill>
              </a:rPr>
              <a:t>sd</a:t>
            </a:r>
            <a:r>
              <a:rPr lang="en-US" sz="1600" i="1" dirty="0">
                <a:solidFill>
                  <a:srgbClr val="0000FF"/>
                </a:solidFill>
              </a:rPr>
              <a:t> = 1;</a:t>
            </a:r>
          </a:p>
          <a:p>
            <a:pPr algn="ctr"/>
            <a:endParaRPr lang="en-US" sz="1600" i="1" dirty="0">
              <a:solidFill>
                <a:srgbClr val="0000FF"/>
              </a:solidFill>
            </a:endParaRPr>
          </a:p>
          <a:p>
            <a:pPr algn="ctr"/>
            <a:r>
              <a:rPr lang="en-US" sz="1600" i="1" dirty="0">
                <a:solidFill>
                  <a:srgbClr val="0000FF"/>
                </a:solidFill>
              </a:rPr>
              <a:t>Population 2: </a:t>
            </a:r>
          </a:p>
          <a:p>
            <a:pPr algn="ctr"/>
            <a:r>
              <a:rPr lang="en-US" sz="1600" i="1" dirty="0">
                <a:solidFill>
                  <a:srgbClr val="0000FF"/>
                </a:solidFill>
              </a:rPr>
              <a:t>mean = 0.8; </a:t>
            </a:r>
            <a:r>
              <a:rPr lang="en-US" sz="1600" i="1" dirty="0" err="1">
                <a:solidFill>
                  <a:srgbClr val="0000FF"/>
                </a:solidFill>
              </a:rPr>
              <a:t>sd</a:t>
            </a:r>
            <a:r>
              <a:rPr lang="en-US" sz="1600" i="1" dirty="0">
                <a:solidFill>
                  <a:srgbClr val="0000FF"/>
                </a:solidFill>
              </a:rPr>
              <a:t> = 2;</a:t>
            </a:r>
          </a:p>
          <a:p>
            <a:pPr algn="ctr"/>
            <a:endParaRPr lang="en-US" sz="1600" i="1" dirty="0">
              <a:solidFill>
                <a:srgbClr val="0000FF"/>
              </a:solidFill>
            </a:endParaRPr>
          </a:p>
          <a:p>
            <a:pPr algn="ctr"/>
            <a:r>
              <a:rPr lang="en-US" sz="1600" i="1" dirty="0">
                <a:solidFill>
                  <a:srgbClr val="0000FF"/>
                </a:solidFill>
              </a:rPr>
              <a:t>Sample size = 20;</a:t>
            </a:r>
          </a:p>
        </p:txBody>
      </p:sp>
      <p:sp>
        <p:nvSpPr>
          <p:cNvPr id="25" name="TextBox 24"/>
          <p:cNvSpPr txBox="1"/>
          <p:nvPr/>
        </p:nvSpPr>
        <p:spPr>
          <a:xfrm>
            <a:off x="3581400" y="3657600"/>
            <a:ext cx="3124201" cy="369332"/>
          </a:xfrm>
          <a:prstGeom prst="rect">
            <a:avLst/>
          </a:prstGeom>
          <a:noFill/>
        </p:spPr>
        <p:txBody>
          <a:bodyPr wrap="square" rtlCol="0">
            <a:spAutoFit/>
          </a:bodyPr>
          <a:lstStyle/>
          <a:p>
            <a:r>
              <a:rPr lang="en-US" i="1" dirty="0"/>
              <a:t>Non parametric vs. parametric</a:t>
            </a:r>
          </a:p>
        </p:txBody>
      </p:sp>
      <p:sp>
        <p:nvSpPr>
          <p:cNvPr id="26" name="TextBox 25"/>
          <p:cNvSpPr txBox="1"/>
          <p:nvPr/>
        </p:nvSpPr>
        <p:spPr>
          <a:xfrm>
            <a:off x="1905000" y="6185512"/>
            <a:ext cx="6433747" cy="646331"/>
          </a:xfrm>
          <a:prstGeom prst="rect">
            <a:avLst/>
          </a:prstGeom>
          <a:noFill/>
        </p:spPr>
        <p:txBody>
          <a:bodyPr wrap="square" rtlCol="0">
            <a:spAutoFit/>
          </a:bodyPr>
          <a:lstStyle/>
          <a:p>
            <a:r>
              <a:rPr lang="en-US" dirty="0">
                <a:solidFill>
                  <a:srgbClr val="002060"/>
                </a:solidFill>
              </a:rPr>
              <a:t>Depending on which group has a larger variance, </a:t>
            </a:r>
            <a:br>
              <a:rPr lang="en-US" dirty="0">
                <a:solidFill>
                  <a:srgbClr val="002060"/>
                </a:solidFill>
              </a:rPr>
            </a:br>
            <a:r>
              <a:rPr lang="en-US" dirty="0">
                <a:solidFill>
                  <a:srgbClr val="002060"/>
                </a:solidFill>
              </a:rPr>
              <a:t>non parametric test and parametric test have </a:t>
            </a:r>
            <a:r>
              <a:rPr lang="en-US" i="1" dirty="0">
                <a:solidFill>
                  <a:srgbClr val="FF0000"/>
                </a:solidFill>
              </a:rPr>
              <a:t>different power</a:t>
            </a:r>
            <a:r>
              <a:rPr lang="en-US" dirty="0">
                <a:solidFill>
                  <a:srgbClr val="002060"/>
                </a:solidFill>
              </a:rPr>
              <a:t>. </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42196" y="1990254"/>
            <a:ext cx="4640607" cy="1355057"/>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760206" y="4044849"/>
            <a:ext cx="1950715" cy="1650113"/>
          </a:xfrm>
          <a:prstGeom prst="rect">
            <a:avLst/>
          </a:prstGeom>
        </p:spPr>
      </p:pic>
      <p:pic>
        <p:nvPicPr>
          <p:cNvPr id="8" name="Picture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257800" y="4018377"/>
            <a:ext cx="1981200" cy="1675901"/>
          </a:xfrm>
          <a:prstGeom prst="rect">
            <a:avLst/>
          </a:prstGeom>
        </p:spPr>
      </p:pic>
      <p:sp>
        <p:nvSpPr>
          <p:cNvPr id="18" name="Rectangle 17"/>
          <p:cNvSpPr/>
          <p:nvPr/>
        </p:nvSpPr>
        <p:spPr>
          <a:xfrm>
            <a:off x="7162800" y="3810000"/>
            <a:ext cx="2057400" cy="2057400"/>
          </a:xfrm>
          <a:prstGeom prst="rect">
            <a:avLst/>
          </a:prstGeom>
          <a:noFill/>
          <a:ln>
            <a:noFill/>
          </a:ln>
        </p:spPr>
        <p:style>
          <a:lnRef idx="0">
            <a:scrgbClr r="0" g="0" b="0"/>
          </a:lnRef>
          <a:fillRef idx="0">
            <a:scrgbClr r="0" g="0" b="0"/>
          </a:fillRef>
          <a:effectRef idx="0">
            <a:scrgbClr r="0" g="0" b="0"/>
          </a:effectRef>
          <a:fontRef idx="minor">
            <a:schemeClr val="accent1"/>
          </a:fontRef>
        </p:style>
        <p:txBody>
          <a:bodyPr rtlCol="0" anchor="ctr"/>
          <a:lstStyle/>
          <a:p>
            <a:pPr algn="ctr"/>
            <a:r>
              <a:rPr lang="en-US" sz="1600" i="1" dirty="0">
                <a:solidFill>
                  <a:srgbClr val="0000FF"/>
                </a:solidFill>
              </a:rPr>
              <a:t>Population 1: </a:t>
            </a:r>
          </a:p>
          <a:p>
            <a:pPr algn="ctr"/>
            <a:r>
              <a:rPr lang="en-US" sz="1600" i="1" dirty="0">
                <a:solidFill>
                  <a:srgbClr val="0000FF"/>
                </a:solidFill>
              </a:rPr>
              <a:t>mean = 0; </a:t>
            </a:r>
            <a:r>
              <a:rPr lang="en-US" sz="1600" i="1" dirty="0" err="1">
                <a:solidFill>
                  <a:srgbClr val="0000FF"/>
                </a:solidFill>
              </a:rPr>
              <a:t>sd</a:t>
            </a:r>
            <a:r>
              <a:rPr lang="en-US" sz="1600" i="1" dirty="0">
                <a:solidFill>
                  <a:srgbClr val="0000FF"/>
                </a:solidFill>
              </a:rPr>
              <a:t> = 2;</a:t>
            </a:r>
          </a:p>
          <a:p>
            <a:pPr algn="ctr"/>
            <a:endParaRPr lang="en-US" sz="1600" i="1" dirty="0">
              <a:solidFill>
                <a:srgbClr val="0000FF"/>
              </a:solidFill>
            </a:endParaRPr>
          </a:p>
          <a:p>
            <a:pPr algn="ctr"/>
            <a:r>
              <a:rPr lang="en-US" sz="1600" i="1" dirty="0">
                <a:solidFill>
                  <a:srgbClr val="0000FF"/>
                </a:solidFill>
              </a:rPr>
              <a:t>Population 2: </a:t>
            </a:r>
          </a:p>
          <a:p>
            <a:pPr algn="ctr"/>
            <a:r>
              <a:rPr lang="en-US" sz="1600" i="1" dirty="0">
                <a:solidFill>
                  <a:srgbClr val="0000FF"/>
                </a:solidFill>
              </a:rPr>
              <a:t>mean = 0.8; </a:t>
            </a:r>
            <a:r>
              <a:rPr lang="en-US" sz="1600" i="1" dirty="0" err="1">
                <a:solidFill>
                  <a:srgbClr val="0000FF"/>
                </a:solidFill>
              </a:rPr>
              <a:t>sd</a:t>
            </a:r>
            <a:r>
              <a:rPr lang="en-US" sz="1600" i="1" dirty="0">
                <a:solidFill>
                  <a:srgbClr val="0000FF"/>
                </a:solidFill>
              </a:rPr>
              <a:t> = 1;</a:t>
            </a:r>
          </a:p>
          <a:p>
            <a:pPr algn="ctr"/>
            <a:endParaRPr lang="en-US" sz="1600" i="1" dirty="0">
              <a:solidFill>
                <a:srgbClr val="0000FF"/>
              </a:solidFill>
            </a:endParaRPr>
          </a:p>
          <a:p>
            <a:pPr algn="ctr"/>
            <a:r>
              <a:rPr lang="en-US" sz="1600" i="1" dirty="0">
                <a:solidFill>
                  <a:srgbClr val="0000FF"/>
                </a:solidFill>
              </a:rPr>
              <a:t>Sample size = 20;</a:t>
            </a:r>
          </a:p>
        </p:txBody>
      </p:sp>
      <p:sp>
        <p:nvSpPr>
          <p:cNvPr id="9" name="Rectangle 8"/>
          <p:cNvSpPr/>
          <p:nvPr/>
        </p:nvSpPr>
        <p:spPr>
          <a:xfrm>
            <a:off x="3124200" y="5638800"/>
            <a:ext cx="1589934" cy="359904"/>
          </a:xfrm>
          <a:prstGeom prst="rect">
            <a:avLst/>
          </a:prstGeom>
          <a:noFill/>
          <a:ln>
            <a:noFill/>
          </a:ln>
        </p:spPr>
        <p:style>
          <a:lnRef idx="0">
            <a:scrgbClr r="0" g="0" b="0"/>
          </a:lnRef>
          <a:fillRef idx="0">
            <a:scrgbClr r="0" g="0" b="0"/>
          </a:fillRef>
          <a:effectRef idx="0">
            <a:scrgbClr r="0" g="0" b="0"/>
          </a:effectRef>
          <a:fontRef idx="minor">
            <a:schemeClr val="accent3"/>
          </a:fontRef>
        </p:style>
        <p:txBody>
          <a:bodyPr rtlCol="0" anchor="ctr"/>
          <a:lstStyle/>
          <a:p>
            <a:pPr algn="ctr"/>
            <a:r>
              <a:rPr lang="en-US" sz="1400" dirty="0">
                <a:solidFill>
                  <a:srgbClr val="0000FF"/>
                </a:solidFill>
              </a:rPr>
              <a:t>Large mean </a:t>
            </a:r>
            <a:br>
              <a:rPr lang="en-US" sz="1400" dirty="0">
                <a:solidFill>
                  <a:srgbClr val="0000FF"/>
                </a:solidFill>
              </a:rPr>
            </a:br>
            <a:r>
              <a:rPr lang="en-US" sz="1400" dirty="0">
                <a:solidFill>
                  <a:srgbClr val="0000FF"/>
                </a:solidFill>
              </a:rPr>
              <a:t>large variance</a:t>
            </a:r>
          </a:p>
        </p:txBody>
      </p:sp>
      <p:sp>
        <p:nvSpPr>
          <p:cNvPr id="20" name="Rectangle 19"/>
          <p:cNvSpPr/>
          <p:nvPr/>
        </p:nvSpPr>
        <p:spPr>
          <a:xfrm>
            <a:off x="5486400" y="5638800"/>
            <a:ext cx="1589934" cy="359904"/>
          </a:xfrm>
          <a:prstGeom prst="rect">
            <a:avLst/>
          </a:prstGeom>
          <a:noFill/>
          <a:ln>
            <a:noFill/>
          </a:ln>
        </p:spPr>
        <p:style>
          <a:lnRef idx="0">
            <a:scrgbClr r="0" g="0" b="0"/>
          </a:lnRef>
          <a:fillRef idx="0">
            <a:scrgbClr r="0" g="0" b="0"/>
          </a:fillRef>
          <a:effectRef idx="0">
            <a:scrgbClr r="0" g="0" b="0"/>
          </a:effectRef>
          <a:fontRef idx="minor">
            <a:schemeClr val="accent3"/>
          </a:fontRef>
        </p:style>
        <p:txBody>
          <a:bodyPr rtlCol="0" anchor="ctr"/>
          <a:lstStyle/>
          <a:p>
            <a:pPr algn="ctr"/>
            <a:r>
              <a:rPr lang="en-US" sz="1400" dirty="0">
                <a:solidFill>
                  <a:srgbClr val="0000FF"/>
                </a:solidFill>
              </a:rPr>
              <a:t>small mean</a:t>
            </a:r>
            <a:br>
              <a:rPr lang="en-US" sz="1400" dirty="0">
                <a:solidFill>
                  <a:srgbClr val="0000FF"/>
                </a:solidFill>
              </a:rPr>
            </a:br>
            <a:r>
              <a:rPr lang="en-US" sz="1400" dirty="0">
                <a:solidFill>
                  <a:srgbClr val="0000FF"/>
                </a:solidFill>
              </a:rPr>
              <a:t> large variance</a:t>
            </a:r>
          </a:p>
        </p:txBody>
      </p:sp>
      <p:sp>
        <p:nvSpPr>
          <p:cNvPr id="21" name="TextBox 20"/>
          <p:cNvSpPr txBox="1"/>
          <p:nvPr/>
        </p:nvSpPr>
        <p:spPr>
          <a:xfrm>
            <a:off x="1600200" y="152400"/>
            <a:ext cx="5791200" cy="1077218"/>
          </a:xfrm>
          <a:prstGeom prst="rect">
            <a:avLst/>
          </a:prstGeom>
          <a:noFill/>
        </p:spPr>
        <p:txBody>
          <a:bodyPr wrap="square" rtlCol="0">
            <a:spAutoFit/>
          </a:bodyPr>
          <a:lstStyle/>
          <a:p>
            <a:pPr algn="ctr"/>
            <a:r>
              <a:rPr lang="en-US" sz="3200" b="1" dirty="0">
                <a:solidFill>
                  <a:srgbClr val="0000FF"/>
                </a:solidFill>
              </a:rPr>
              <a:t>Non parametric test or parametric test?</a:t>
            </a:r>
          </a:p>
        </p:txBody>
      </p:sp>
    </p:spTree>
    <p:extLst>
      <p:ext uri="{BB962C8B-B14F-4D97-AF65-F5344CB8AC3E}">
        <p14:creationId xmlns:p14="http://schemas.microsoft.com/office/powerpoint/2010/main" val="3311605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5"/>
                                        </p:tgtEl>
                                        <p:attrNameLst>
                                          <p:attrName>style.visibility</p:attrName>
                                        </p:attrNameLst>
                                      </p:cBhvr>
                                      <p:to>
                                        <p:strVal val="visible"/>
                                      </p:to>
                                    </p:set>
                                    <p:animEffect transition="in" filter="fade">
                                      <p:cBhvr>
                                        <p:cTn id="18" dur="500"/>
                                        <p:tgtEl>
                                          <p:spTgt spid="25"/>
                                        </p:tgtEl>
                                      </p:cBhvr>
                                    </p:animEffect>
                                  </p:childTnLst>
                                </p:cTn>
                              </p:par>
                              <p:par>
                                <p:cTn id="19" presetID="10"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fade">
                                      <p:cBhvr>
                                        <p:cTn id="24" dur="500"/>
                                        <p:tgtEl>
                                          <p:spTgt spid="18"/>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fade">
                                      <p:cBhvr>
                                        <p:cTn id="2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4" grpId="0"/>
      <p:bldP spid="25" grpId="0"/>
      <p:bldP spid="18"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rotWithShape="1">
          <a:blip r:embed="rId3" cstate="print">
            <a:extLst>
              <a:ext uri="{28A0092B-C50C-407E-A947-70E740481C1C}">
                <a14:useLocalDpi xmlns:a14="http://schemas.microsoft.com/office/drawing/2010/main" val="0"/>
              </a:ext>
            </a:extLst>
          </a:blip>
          <a:srcRect b="17234"/>
          <a:stretch/>
        </p:blipFill>
        <p:spPr>
          <a:xfrm>
            <a:off x="2514600" y="1337277"/>
            <a:ext cx="4572000" cy="3090333"/>
          </a:xfrm>
          <a:prstGeom prst="rect">
            <a:avLst/>
          </a:prstGeom>
        </p:spPr>
      </p:pic>
      <p:sp>
        <p:nvSpPr>
          <p:cNvPr id="3" name="Rectangle 2"/>
          <p:cNvSpPr/>
          <p:nvPr/>
        </p:nvSpPr>
        <p:spPr>
          <a:xfrm>
            <a:off x="3505200" y="1349212"/>
            <a:ext cx="2514600" cy="685800"/>
          </a:xfrm>
          <a:prstGeom prst="rect">
            <a:avLst/>
          </a:prstGeom>
          <a:noFill/>
          <a:ln>
            <a:noFill/>
          </a:ln>
        </p:spPr>
        <p:style>
          <a:lnRef idx="0">
            <a:scrgbClr r="0" g="0" b="0"/>
          </a:lnRef>
          <a:fillRef idx="0">
            <a:scrgbClr r="0" g="0" b="0"/>
          </a:fillRef>
          <a:effectRef idx="0">
            <a:scrgbClr r="0" g="0" b="0"/>
          </a:effectRef>
          <a:fontRef idx="minor">
            <a:schemeClr val="accent1"/>
          </a:fontRef>
        </p:style>
        <p:txBody>
          <a:bodyPr rtlCol="0" anchor="ctr"/>
          <a:lstStyle/>
          <a:p>
            <a:pPr algn="ctr"/>
            <a:r>
              <a:rPr lang="en-US" sz="2800" dirty="0"/>
              <a:t>Outlier</a:t>
            </a:r>
          </a:p>
        </p:txBody>
      </p:sp>
      <p:sp>
        <p:nvSpPr>
          <p:cNvPr id="26" name="TextBox 25"/>
          <p:cNvSpPr txBox="1"/>
          <p:nvPr/>
        </p:nvSpPr>
        <p:spPr>
          <a:xfrm>
            <a:off x="2057400" y="5987403"/>
            <a:ext cx="6477000" cy="646331"/>
          </a:xfrm>
          <a:prstGeom prst="rect">
            <a:avLst/>
          </a:prstGeom>
          <a:noFill/>
        </p:spPr>
        <p:txBody>
          <a:bodyPr wrap="square" rtlCol="0">
            <a:spAutoFit/>
          </a:bodyPr>
          <a:lstStyle/>
          <a:p>
            <a:r>
              <a:rPr lang="en-US" dirty="0">
                <a:solidFill>
                  <a:srgbClr val="002060"/>
                </a:solidFill>
              </a:rPr>
              <a:t>Non parametric test is more robust than parametric test with respect to outliers</a:t>
            </a:r>
          </a:p>
        </p:txBody>
      </p:sp>
      <p:sp>
        <p:nvSpPr>
          <p:cNvPr id="15" name="TextBox 14"/>
          <p:cNvSpPr txBox="1"/>
          <p:nvPr/>
        </p:nvSpPr>
        <p:spPr>
          <a:xfrm>
            <a:off x="4427009" y="4394643"/>
            <a:ext cx="2964391" cy="461665"/>
          </a:xfrm>
          <a:prstGeom prst="rect">
            <a:avLst/>
          </a:prstGeom>
          <a:noFill/>
        </p:spPr>
        <p:txBody>
          <a:bodyPr wrap="square" rtlCol="0">
            <a:spAutoFit/>
          </a:bodyPr>
          <a:lstStyle/>
          <a:p>
            <a:r>
              <a:rPr lang="en-US" sz="2400" dirty="0">
                <a:solidFill>
                  <a:srgbClr val="FF0000"/>
                </a:solidFill>
              </a:rPr>
              <a:t>p = 0.008</a:t>
            </a:r>
          </a:p>
        </p:txBody>
      </p:sp>
      <p:sp>
        <p:nvSpPr>
          <p:cNvPr id="16" name="TextBox 15"/>
          <p:cNvSpPr txBox="1"/>
          <p:nvPr/>
        </p:nvSpPr>
        <p:spPr>
          <a:xfrm>
            <a:off x="4427009" y="4995458"/>
            <a:ext cx="2964391" cy="461665"/>
          </a:xfrm>
          <a:prstGeom prst="rect">
            <a:avLst/>
          </a:prstGeom>
          <a:noFill/>
        </p:spPr>
        <p:txBody>
          <a:bodyPr wrap="square" rtlCol="0">
            <a:spAutoFit/>
          </a:bodyPr>
          <a:lstStyle/>
          <a:p>
            <a:r>
              <a:rPr lang="en-US" sz="2400" dirty="0">
                <a:solidFill>
                  <a:srgbClr val="92D050"/>
                </a:solidFill>
              </a:rPr>
              <a:t>p = 0.012</a:t>
            </a:r>
          </a:p>
        </p:txBody>
      </p:sp>
      <p:sp>
        <p:nvSpPr>
          <p:cNvPr id="17" name="TextBox 16"/>
          <p:cNvSpPr txBox="1"/>
          <p:nvPr/>
        </p:nvSpPr>
        <p:spPr>
          <a:xfrm>
            <a:off x="5791200" y="4377732"/>
            <a:ext cx="1985672" cy="461665"/>
          </a:xfrm>
          <a:prstGeom prst="rect">
            <a:avLst/>
          </a:prstGeom>
          <a:noFill/>
        </p:spPr>
        <p:txBody>
          <a:bodyPr wrap="square" rtlCol="0">
            <a:spAutoFit/>
          </a:bodyPr>
          <a:lstStyle/>
          <a:p>
            <a:r>
              <a:rPr lang="en-US" sz="2400" dirty="0">
                <a:solidFill>
                  <a:srgbClr val="FF0000"/>
                </a:solidFill>
                <a:sym typeface="Wingdings" panose="05000000000000000000" pitchFamily="2" charset="2"/>
              </a:rPr>
              <a:t> 0.091</a:t>
            </a:r>
            <a:endParaRPr lang="en-US" sz="2400" dirty="0">
              <a:solidFill>
                <a:srgbClr val="FF0000"/>
              </a:solidFill>
            </a:endParaRPr>
          </a:p>
        </p:txBody>
      </p:sp>
      <p:sp>
        <p:nvSpPr>
          <p:cNvPr id="19" name="TextBox 18"/>
          <p:cNvSpPr txBox="1"/>
          <p:nvPr/>
        </p:nvSpPr>
        <p:spPr>
          <a:xfrm>
            <a:off x="5757333" y="4993898"/>
            <a:ext cx="1985672" cy="461665"/>
          </a:xfrm>
          <a:prstGeom prst="rect">
            <a:avLst/>
          </a:prstGeom>
          <a:noFill/>
        </p:spPr>
        <p:txBody>
          <a:bodyPr wrap="square" rtlCol="0">
            <a:spAutoFit/>
          </a:bodyPr>
          <a:lstStyle/>
          <a:p>
            <a:r>
              <a:rPr lang="en-US" sz="2400" dirty="0">
                <a:solidFill>
                  <a:srgbClr val="92D050"/>
                </a:solidFill>
                <a:sym typeface="Wingdings" panose="05000000000000000000" pitchFamily="2" charset="2"/>
              </a:rPr>
              <a:t> 0.022</a:t>
            </a:r>
            <a:endParaRPr lang="en-US" sz="2400" dirty="0">
              <a:solidFill>
                <a:srgbClr val="92D050"/>
              </a:solidFill>
            </a:endParaRPr>
          </a:p>
        </p:txBody>
      </p:sp>
      <p:sp>
        <p:nvSpPr>
          <p:cNvPr id="23" name="TextBox 22"/>
          <p:cNvSpPr txBox="1"/>
          <p:nvPr/>
        </p:nvSpPr>
        <p:spPr>
          <a:xfrm>
            <a:off x="2974738" y="4995458"/>
            <a:ext cx="1985672" cy="461665"/>
          </a:xfrm>
          <a:prstGeom prst="rect">
            <a:avLst/>
          </a:prstGeom>
          <a:noFill/>
        </p:spPr>
        <p:txBody>
          <a:bodyPr wrap="square" rtlCol="0">
            <a:spAutoFit/>
          </a:bodyPr>
          <a:lstStyle/>
          <a:p>
            <a:r>
              <a:rPr lang="en-US" sz="2400" i="1" dirty="0" err="1">
                <a:solidFill>
                  <a:srgbClr val="92D050"/>
                </a:solidFill>
                <a:sym typeface="Wingdings" panose="05000000000000000000" pitchFamily="2" charset="2"/>
              </a:rPr>
              <a:t>nonpara</a:t>
            </a:r>
            <a:endParaRPr lang="en-US" sz="2400" i="1" dirty="0">
              <a:solidFill>
                <a:srgbClr val="92D050"/>
              </a:solidFill>
            </a:endParaRPr>
          </a:p>
        </p:txBody>
      </p:sp>
      <p:sp>
        <p:nvSpPr>
          <p:cNvPr id="27" name="TextBox 26"/>
          <p:cNvSpPr txBox="1"/>
          <p:nvPr/>
        </p:nvSpPr>
        <p:spPr>
          <a:xfrm>
            <a:off x="2979471" y="4462058"/>
            <a:ext cx="1985672" cy="461665"/>
          </a:xfrm>
          <a:prstGeom prst="rect">
            <a:avLst/>
          </a:prstGeom>
          <a:noFill/>
        </p:spPr>
        <p:txBody>
          <a:bodyPr wrap="square" rtlCol="0">
            <a:spAutoFit/>
          </a:bodyPr>
          <a:lstStyle/>
          <a:p>
            <a:r>
              <a:rPr lang="en-US" sz="2400" i="1" dirty="0">
                <a:solidFill>
                  <a:srgbClr val="FF0000"/>
                </a:solidFill>
                <a:sym typeface="Wingdings" panose="05000000000000000000" pitchFamily="2" charset="2"/>
              </a:rPr>
              <a:t>para</a:t>
            </a:r>
            <a:endParaRPr lang="en-US" sz="2400" i="1" dirty="0">
              <a:solidFill>
                <a:srgbClr val="FF0000"/>
              </a:solidFill>
            </a:endParaRPr>
          </a:p>
        </p:txBody>
      </p:sp>
      <p:sp>
        <p:nvSpPr>
          <p:cNvPr id="28" name="TextBox 27"/>
          <p:cNvSpPr txBox="1"/>
          <p:nvPr/>
        </p:nvSpPr>
        <p:spPr>
          <a:xfrm>
            <a:off x="1600200" y="152400"/>
            <a:ext cx="5791200" cy="1077218"/>
          </a:xfrm>
          <a:prstGeom prst="rect">
            <a:avLst/>
          </a:prstGeom>
          <a:noFill/>
        </p:spPr>
        <p:txBody>
          <a:bodyPr wrap="square" rtlCol="0">
            <a:spAutoFit/>
          </a:bodyPr>
          <a:lstStyle/>
          <a:p>
            <a:pPr algn="ctr"/>
            <a:r>
              <a:rPr lang="en-US" sz="3200" b="1" dirty="0">
                <a:solidFill>
                  <a:srgbClr val="0000FF"/>
                </a:solidFill>
              </a:rPr>
              <a:t>Non parametric test or parametric test?</a:t>
            </a:r>
          </a:p>
        </p:txBody>
      </p:sp>
      <p:pic>
        <p:nvPicPr>
          <p:cNvPr id="5" name="Picture 4"/>
          <p:cNvPicPr>
            <a:picLocks noChangeAspect="1"/>
          </p:cNvPicPr>
          <p:nvPr/>
        </p:nvPicPr>
        <p:blipFill rotWithShape="1">
          <a:blip r:embed="rId4">
            <a:extLst>
              <a:ext uri="{28A0092B-C50C-407E-A947-70E740481C1C}">
                <a14:useLocalDpi xmlns:a14="http://schemas.microsoft.com/office/drawing/2010/main" val="0"/>
              </a:ext>
            </a:extLst>
          </a:blip>
          <a:srcRect l="-1" t="31837" r="57754" b="54807"/>
          <a:stretch/>
        </p:blipFill>
        <p:spPr>
          <a:xfrm>
            <a:off x="3029872" y="2128903"/>
            <a:ext cx="3737231" cy="635108"/>
          </a:xfrm>
          <a:prstGeom prst="rect">
            <a:avLst/>
          </a:prstGeom>
        </p:spPr>
      </p:pic>
      <p:sp>
        <p:nvSpPr>
          <p:cNvPr id="6" name="Left Arrow 5"/>
          <p:cNvSpPr/>
          <p:nvPr/>
        </p:nvSpPr>
        <p:spPr>
          <a:xfrm>
            <a:off x="4114800" y="2355467"/>
            <a:ext cx="411690" cy="235333"/>
          </a:xfrm>
          <a:prstGeom prst="leftArrow">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68218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7"/>
                                        </p:tgtEl>
                                        <p:attrNameLst>
                                          <p:attrName>style.visibility</p:attrName>
                                        </p:attrNameLst>
                                      </p:cBhvr>
                                      <p:to>
                                        <p:strVal val="visible"/>
                                      </p:to>
                                    </p:set>
                                    <p:animEffect transition="in" filter="fade">
                                      <p:cBhvr>
                                        <p:cTn id="11" dur="500"/>
                                        <p:tgtEl>
                                          <p:spTgt spid="27"/>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5"/>
                                        </p:tgtEl>
                                        <p:attrNameLst>
                                          <p:attrName>style.visibility</p:attrName>
                                        </p:attrNameLst>
                                      </p:cBhvr>
                                      <p:to>
                                        <p:strVal val="visible"/>
                                      </p:to>
                                    </p:set>
                                    <p:animEffect transition="in" filter="fade">
                                      <p:cBhvr>
                                        <p:cTn id="14" dur="500"/>
                                        <p:tgtEl>
                                          <p:spTgt spid="15"/>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3"/>
                                        </p:tgtEl>
                                        <p:attrNameLst>
                                          <p:attrName>style.visibility</p:attrName>
                                        </p:attrNameLst>
                                      </p:cBhvr>
                                      <p:to>
                                        <p:strVal val="visible"/>
                                      </p:to>
                                    </p:set>
                                    <p:animEffect transition="in" filter="fade">
                                      <p:cBhvr>
                                        <p:cTn id="20" dur="500"/>
                                        <p:tgtEl>
                                          <p:spTgt spid="23"/>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500"/>
                                        <p:tgtEl>
                                          <p:spTgt spid="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500"/>
                                        <p:tgtEl>
                                          <p:spTgt spid="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500"/>
                                        <p:tgtEl>
                                          <p:spTgt spid="1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9"/>
                                        </p:tgtEl>
                                        <p:attrNameLst>
                                          <p:attrName>style.visibility</p:attrName>
                                        </p:attrNameLst>
                                      </p:cBhvr>
                                      <p:to>
                                        <p:strVal val="visible"/>
                                      </p:to>
                                    </p:set>
                                    <p:animEffect transition="in" filter="fade">
                                      <p:cBhvr>
                                        <p:cTn id="34" dur="500"/>
                                        <p:tgtEl>
                                          <p:spTgt spid="19"/>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26"/>
                                        </p:tgtEl>
                                        <p:attrNameLst>
                                          <p:attrName>style.visibility</p:attrName>
                                        </p:attrNameLst>
                                      </p:cBhvr>
                                      <p:to>
                                        <p:strVal val="visible"/>
                                      </p:to>
                                    </p:set>
                                    <p:animEffect transition="in" filter="fade">
                                      <p:cBhvr>
                                        <p:cTn id="39"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15" grpId="0"/>
      <p:bldP spid="16" grpId="0"/>
      <p:bldP spid="17" grpId="0"/>
      <p:bldP spid="19" grpId="0"/>
      <p:bldP spid="23" grpId="0"/>
      <p:bldP spid="27" grpId="0"/>
      <p:bldP spid="6"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743200" y="1143000"/>
            <a:ext cx="3962400" cy="685800"/>
          </a:xfrm>
          <a:prstGeom prst="rect">
            <a:avLst/>
          </a:prstGeom>
          <a:noFill/>
          <a:ln>
            <a:noFill/>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sz="2800" dirty="0"/>
          </a:p>
        </p:txBody>
      </p:sp>
      <p:sp>
        <p:nvSpPr>
          <p:cNvPr id="28" name="TextBox 27"/>
          <p:cNvSpPr txBox="1"/>
          <p:nvPr/>
        </p:nvSpPr>
        <p:spPr>
          <a:xfrm>
            <a:off x="1600200" y="152400"/>
            <a:ext cx="5791200" cy="1569660"/>
          </a:xfrm>
          <a:prstGeom prst="rect">
            <a:avLst/>
          </a:prstGeom>
          <a:noFill/>
        </p:spPr>
        <p:txBody>
          <a:bodyPr wrap="square" rtlCol="0">
            <a:spAutoFit/>
          </a:bodyPr>
          <a:lstStyle/>
          <a:p>
            <a:pPr algn="ctr"/>
            <a:r>
              <a:rPr lang="en-US" sz="3200" dirty="0"/>
              <a:t>Personal statements</a:t>
            </a:r>
          </a:p>
          <a:p>
            <a:pPr algn="ctr"/>
            <a:r>
              <a:rPr lang="en-US" sz="3200" b="1" dirty="0">
                <a:solidFill>
                  <a:srgbClr val="0000FF"/>
                </a:solidFill>
              </a:rPr>
              <a:t>Non parametric test or parametric test?</a:t>
            </a:r>
          </a:p>
        </p:txBody>
      </p:sp>
      <p:sp>
        <p:nvSpPr>
          <p:cNvPr id="2" name="Rectangle 1"/>
          <p:cNvSpPr/>
          <p:nvPr/>
        </p:nvSpPr>
        <p:spPr>
          <a:xfrm>
            <a:off x="990600" y="1828800"/>
            <a:ext cx="7467600" cy="1905000"/>
          </a:xfrm>
          <a:prstGeom prst="rect">
            <a:avLst/>
          </a:prstGeom>
          <a:noFill/>
          <a:ln>
            <a:noFill/>
          </a:ln>
        </p:spPr>
        <p:style>
          <a:lnRef idx="0">
            <a:scrgbClr r="0" g="0" b="0"/>
          </a:lnRef>
          <a:fillRef idx="0">
            <a:scrgbClr r="0" g="0" b="0"/>
          </a:fillRef>
          <a:effectRef idx="0">
            <a:scrgbClr r="0" g="0" b="0"/>
          </a:effectRef>
          <a:fontRef idx="minor">
            <a:schemeClr val="accent2"/>
          </a:fontRef>
        </p:style>
        <p:txBody>
          <a:bodyPr rtlCol="0" anchor="ctr"/>
          <a:lstStyle/>
          <a:p>
            <a:pPr marL="285750" indent="-285750">
              <a:buFont typeface="Arial"/>
              <a:buChar char="•"/>
            </a:pPr>
            <a:r>
              <a:rPr lang="en-US" altLang="zh-CN" dirty="0"/>
              <a:t>When sample size is not extremely small, </a:t>
            </a:r>
            <a:r>
              <a:rPr lang="en-US" dirty="0"/>
              <a:t>I slightly prefer nonparametric test because it is robust with outlier. </a:t>
            </a:r>
          </a:p>
          <a:p>
            <a:pPr marL="285750" indent="-285750">
              <a:buFont typeface="Arial"/>
              <a:buChar char="•"/>
            </a:pPr>
            <a:r>
              <a:rPr lang="en-US" dirty="0"/>
              <a:t>What I usually do is to: perform both non parametric and parametric test and </a:t>
            </a:r>
            <a:r>
              <a:rPr lang="en-US" altLang="zh-CN" dirty="0"/>
              <a:t>consider features when non parametric and parametric have controversy result.</a:t>
            </a:r>
            <a:r>
              <a:rPr lang="en-US" dirty="0"/>
              <a:t>    </a:t>
            </a:r>
          </a:p>
          <a:p>
            <a:r>
              <a:rPr lang="en-US" dirty="0">
                <a:solidFill>
                  <a:srgbClr val="0000FF"/>
                </a:solidFill>
              </a:rPr>
              <a:t>                                                                                               Sili Fan, September 2016</a:t>
            </a:r>
          </a:p>
        </p:txBody>
      </p:sp>
      <p:pic>
        <p:nvPicPr>
          <p:cNvPr id="18" name="Picture 17"/>
          <p:cNvPicPr>
            <a:picLocks noChangeAspect="1"/>
          </p:cNvPicPr>
          <p:nvPr/>
        </p:nvPicPr>
        <p:blipFill rotWithShape="1">
          <a:blip r:embed="rId3">
            <a:extLst>
              <a:ext uri="{28A0092B-C50C-407E-A947-70E740481C1C}">
                <a14:useLocalDpi xmlns:a14="http://schemas.microsoft.com/office/drawing/2010/main" val="0"/>
              </a:ext>
            </a:extLst>
          </a:blip>
          <a:srcRect l="5339"/>
          <a:stretch/>
        </p:blipFill>
        <p:spPr>
          <a:xfrm>
            <a:off x="0" y="4140065"/>
            <a:ext cx="9144000" cy="819167"/>
          </a:xfrm>
          <a:prstGeom prst="rect">
            <a:avLst/>
          </a:prstGeom>
        </p:spPr>
      </p:pic>
      <p:pic>
        <p:nvPicPr>
          <p:cNvPr id="20" name="Picture 1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81400" y="4978266"/>
            <a:ext cx="1270134" cy="1270134"/>
          </a:xfrm>
          <a:prstGeom prst="rect">
            <a:avLst/>
          </a:prstGeom>
        </p:spPr>
      </p:pic>
    </p:spTree>
    <p:extLst>
      <p:ext uri="{BB962C8B-B14F-4D97-AF65-F5344CB8AC3E}">
        <p14:creationId xmlns:p14="http://schemas.microsoft.com/office/powerpoint/2010/main" val="1297161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childTnLst>
                                </p:cTn>
                              </p:par>
                              <p:par>
                                <p:cTn id="18" presetID="10" presetClass="entr" presetSubtype="0" fill="hold" nodeType="with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fade">
                                      <p:cBhvr>
                                        <p:cTn id="20"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2"/>
          <p:cNvSpPr txBox="1">
            <a:spLocks/>
          </p:cNvSpPr>
          <p:nvPr/>
        </p:nvSpPr>
        <p:spPr>
          <a:xfrm>
            <a:off x="762000" y="1679803"/>
            <a:ext cx="3868340" cy="823912"/>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Study Design</a:t>
            </a:r>
          </a:p>
        </p:txBody>
      </p:sp>
      <p:sp>
        <p:nvSpPr>
          <p:cNvPr id="3" name="Content Placeholder 3"/>
          <p:cNvSpPr txBox="1">
            <a:spLocks/>
          </p:cNvSpPr>
          <p:nvPr/>
        </p:nvSpPr>
        <p:spPr>
          <a:xfrm>
            <a:off x="697355" y="2334545"/>
            <a:ext cx="3868340" cy="3684588"/>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a:t>Two group independent. </a:t>
            </a:r>
          </a:p>
          <a:p>
            <a:r>
              <a:rPr lang="en-US" sz="1800" dirty="0"/>
              <a:t>Two group paired.</a:t>
            </a:r>
          </a:p>
          <a:p>
            <a:r>
              <a:rPr lang="en-US" sz="1800" dirty="0"/>
              <a:t>Multi-group independent.</a:t>
            </a:r>
          </a:p>
          <a:p>
            <a:r>
              <a:rPr lang="en-US" sz="1800" dirty="0"/>
              <a:t>Longitudinal</a:t>
            </a:r>
          </a:p>
          <a:p>
            <a:endParaRPr lang="en-US" sz="1800" dirty="0"/>
          </a:p>
          <a:p>
            <a:r>
              <a:rPr lang="en-US" sz="1800" dirty="0"/>
              <a:t>Crossed Designs. </a:t>
            </a:r>
          </a:p>
        </p:txBody>
      </p:sp>
      <p:sp>
        <p:nvSpPr>
          <p:cNvPr id="4" name="Text Placeholder 4"/>
          <p:cNvSpPr txBox="1">
            <a:spLocks/>
          </p:cNvSpPr>
          <p:nvPr/>
        </p:nvSpPr>
        <p:spPr>
          <a:xfrm>
            <a:off x="5216250" y="1690689"/>
            <a:ext cx="3887391" cy="823912"/>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Statistical tests</a:t>
            </a:r>
          </a:p>
        </p:txBody>
      </p:sp>
      <p:sp>
        <p:nvSpPr>
          <p:cNvPr id="5" name="Content Placeholder 5"/>
          <p:cNvSpPr txBox="1">
            <a:spLocks/>
          </p:cNvSpPr>
          <p:nvPr/>
        </p:nvSpPr>
        <p:spPr>
          <a:xfrm>
            <a:off x="5396287" y="2334545"/>
            <a:ext cx="3887391" cy="3684588"/>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a:solidFill>
                  <a:srgbClr val="FF0000"/>
                </a:solidFill>
              </a:rPr>
              <a:t>T</a:t>
            </a:r>
            <a:r>
              <a:rPr lang="en-US" sz="1800" dirty="0"/>
              <a:t> </a:t>
            </a:r>
            <a:r>
              <a:rPr lang="en-US" sz="1800" dirty="0">
                <a:solidFill>
                  <a:srgbClr val="FF0000"/>
                </a:solidFill>
              </a:rPr>
              <a:t>test</a:t>
            </a:r>
            <a:r>
              <a:rPr lang="en-US" sz="1800" baseline="30000" dirty="0">
                <a:solidFill>
                  <a:srgbClr val="FF0000"/>
                </a:solidFill>
              </a:rPr>
              <a:t>1,2</a:t>
            </a:r>
            <a:r>
              <a:rPr lang="en-US" sz="1800" dirty="0">
                <a:solidFill>
                  <a:srgbClr val="FF0000"/>
                </a:solidFill>
              </a:rPr>
              <a:t>, welch t test</a:t>
            </a:r>
            <a:r>
              <a:rPr lang="en-US" sz="1800" baseline="30000" dirty="0">
                <a:solidFill>
                  <a:srgbClr val="FF0000"/>
                </a:solidFill>
              </a:rPr>
              <a:t>1</a:t>
            </a:r>
            <a:r>
              <a:rPr lang="en-US" sz="1800" dirty="0">
                <a:solidFill>
                  <a:srgbClr val="FF0000"/>
                </a:solidFill>
              </a:rPr>
              <a:t>, </a:t>
            </a:r>
            <a:r>
              <a:rPr lang="en-US" sz="1800" dirty="0">
                <a:solidFill>
                  <a:srgbClr val="00B050"/>
                </a:solidFill>
              </a:rPr>
              <a:t>U test, </a:t>
            </a:r>
            <a:r>
              <a:rPr lang="en-US" sz="1800" dirty="0"/>
              <a:t>…</a:t>
            </a:r>
          </a:p>
          <a:p>
            <a:r>
              <a:rPr lang="en-US" sz="1800" dirty="0">
                <a:solidFill>
                  <a:srgbClr val="FF0000"/>
                </a:solidFill>
              </a:rPr>
              <a:t>Paired T test</a:t>
            </a:r>
            <a:r>
              <a:rPr lang="en-US" sz="1800" baseline="30000" dirty="0">
                <a:solidFill>
                  <a:srgbClr val="FF0000"/>
                </a:solidFill>
              </a:rPr>
              <a:t>1</a:t>
            </a:r>
            <a:r>
              <a:rPr lang="en-US" sz="1800" dirty="0">
                <a:solidFill>
                  <a:srgbClr val="FF0000"/>
                </a:solidFill>
              </a:rPr>
              <a:t>, </a:t>
            </a:r>
            <a:r>
              <a:rPr lang="en-US" sz="1800" dirty="0">
                <a:solidFill>
                  <a:srgbClr val="00B050"/>
                </a:solidFill>
              </a:rPr>
              <a:t>W test,</a:t>
            </a:r>
            <a:r>
              <a:rPr lang="en-US" sz="1800" dirty="0"/>
              <a:t> …</a:t>
            </a:r>
          </a:p>
          <a:p>
            <a:r>
              <a:rPr lang="en-US" sz="1800" dirty="0">
                <a:solidFill>
                  <a:srgbClr val="FF0000"/>
                </a:solidFill>
              </a:rPr>
              <a:t>ANOVA</a:t>
            </a:r>
            <a:r>
              <a:rPr lang="en-US" sz="1800" baseline="30000" dirty="0">
                <a:solidFill>
                  <a:srgbClr val="FF0000"/>
                </a:solidFill>
              </a:rPr>
              <a:t>1,2</a:t>
            </a:r>
            <a:r>
              <a:rPr lang="en-US" sz="1800" dirty="0">
                <a:solidFill>
                  <a:srgbClr val="FF0000"/>
                </a:solidFill>
              </a:rPr>
              <a:t>,</a:t>
            </a:r>
            <a:r>
              <a:rPr lang="en-US" sz="1800" dirty="0"/>
              <a:t> </a:t>
            </a:r>
            <a:r>
              <a:rPr lang="en-US" sz="1800" dirty="0" err="1">
                <a:solidFill>
                  <a:srgbClr val="00B050"/>
                </a:solidFill>
              </a:rPr>
              <a:t>Kruskal</a:t>
            </a:r>
            <a:r>
              <a:rPr lang="en-US" sz="1800" dirty="0">
                <a:solidFill>
                  <a:srgbClr val="00B050"/>
                </a:solidFill>
              </a:rPr>
              <a:t>–Wallis ANOVA,</a:t>
            </a:r>
            <a:r>
              <a:rPr lang="en-US" sz="1800" dirty="0"/>
              <a:t>…</a:t>
            </a:r>
          </a:p>
          <a:p>
            <a:r>
              <a:rPr lang="en-US" sz="1800" dirty="0">
                <a:solidFill>
                  <a:srgbClr val="FF0000"/>
                </a:solidFill>
              </a:rPr>
              <a:t>Repeated ANOVA</a:t>
            </a:r>
            <a:r>
              <a:rPr lang="en-US" sz="1800" baseline="30000" dirty="0">
                <a:solidFill>
                  <a:srgbClr val="FF0000"/>
                </a:solidFill>
              </a:rPr>
              <a:t>1,2,3</a:t>
            </a:r>
            <a:r>
              <a:rPr lang="en-US" sz="1800" dirty="0">
                <a:solidFill>
                  <a:srgbClr val="FF0000"/>
                </a:solidFill>
              </a:rPr>
              <a:t>,</a:t>
            </a:r>
            <a:r>
              <a:rPr lang="en-US" sz="1800" dirty="0"/>
              <a:t> </a:t>
            </a:r>
            <a:r>
              <a:rPr lang="en-US" sz="1800" dirty="0">
                <a:solidFill>
                  <a:srgbClr val="00B050"/>
                </a:solidFill>
              </a:rPr>
              <a:t>Friedman Test, </a:t>
            </a:r>
            <a:r>
              <a:rPr lang="en-US" sz="1800" dirty="0"/>
              <a:t>…</a:t>
            </a:r>
          </a:p>
          <a:p>
            <a:r>
              <a:rPr lang="en-US" sz="1800" dirty="0">
                <a:solidFill>
                  <a:srgbClr val="FF0000"/>
                </a:solidFill>
              </a:rPr>
              <a:t>Two way ANOVA</a:t>
            </a:r>
            <a:r>
              <a:rPr lang="en-US" sz="1800" baseline="30000" dirty="0">
                <a:solidFill>
                  <a:srgbClr val="FF0000"/>
                </a:solidFill>
              </a:rPr>
              <a:t>1,2,3,4</a:t>
            </a:r>
            <a:r>
              <a:rPr lang="en-US" sz="1800" dirty="0">
                <a:solidFill>
                  <a:srgbClr val="FF0000"/>
                </a:solidFill>
              </a:rPr>
              <a:t>,</a:t>
            </a:r>
            <a:r>
              <a:rPr lang="en-US" sz="1800" dirty="0">
                <a:solidFill>
                  <a:srgbClr val="00B050"/>
                </a:solidFill>
              </a:rPr>
              <a:t> Ordinal Logistic Regression</a:t>
            </a:r>
            <a:r>
              <a:rPr lang="en-US" sz="1800" dirty="0"/>
              <a:t>…</a:t>
            </a:r>
          </a:p>
        </p:txBody>
      </p:sp>
      <p:sp>
        <p:nvSpPr>
          <p:cNvPr id="7" name="TextBox 6"/>
          <p:cNvSpPr txBox="1"/>
          <p:nvPr/>
        </p:nvSpPr>
        <p:spPr>
          <a:xfrm>
            <a:off x="3573310" y="2272724"/>
            <a:ext cx="1989289" cy="584776"/>
          </a:xfrm>
          <a:prstGeom prst="rect">
            <a:avLst/>
          </a:prstGeom>
          <a:noFill/>
        </p:spPr>
        <p:txBody>
          <a:bodyPr wrap="square" rtlCol="0">
            <a:spAutoFit/>
          </a:bodyPr>
          <a:lstStyle/>
          <a:p>
            <a:r>
              <a:rPr lang="en-US" sz="1600" dirty="0"/>
              <a:t>Are these two groups different?</a:t>
            </a:r>
          </a:p>
        </p:txBody>
      </p:sp>
      <p:sp>
        <p:nvSpPr>
          <p:cNvPr id="8" name="TextBox 7"/>
          <p:cNvSpPr txBox="1"/>
          <p:nvPr/>
        </p:nvSpPr>
        <p:spPr>
          <a:xfrm>
            <a:off x="3631971" y="2895600"/>
            <a:ext cx="2311629" cy="584776"/>
          </a:xfrm>
          <a:prstGeom prst="rect">
            <a:avLst/>
          </a:prstGeom>
          <a:noFill/>
        </p:spPr>
        <p:txBody>
          <a:bodyPr wrap="square" rtlCol="0">
            <a:spAutoFit/>
          </a:bodyPr>
          <a:lstStyle/>
          <a:p>
            <a:r>
              <a:rPr lang="en-US" sz="1600" dirty="0"/>
              <a:t>Is there any group </a:t>
            </a:r>
            <a:br>
              <a:rPr lang="en-US" sz="1600" dirty="0"/>
            </a:br>
            <a:r>
              <a:rPr lang="en-US" sz="1600" dirty="0"/>
              <a:t>different from others?</a:t>
            </a:r>
          </a:p>
        </p:txBody>
      </p:sp>
      <p:sp>
        <p:nvSpPr>
          <p:cNvPr id="9" name="TextBox 8"/>
          <p:cNvSpPr txBox="1"/>
          <p:nvPr/>
        </p:nvSpPr>
        <p:spPr>
          <a:xfrm>
            <a:off x="3837223" y="3963969"/>
            <a:ext cx="1449506" cy="338554"/>
          </a:xfrm>
          <a:prstGeom prst="rect">
            <a:avLst/>
          </a:prstGeom>
          <a:noFill/>
        </p:spPr>
        <p:txBody>
          <a:bodyPr wrap="square" rtlCol="0">
            <a:spAutoFit/>
          </a:bodyPr>
          <a:lstStyle/>
          <a:p>
            <a:r>
              <a:rPr lang="en-US" sz="1600" dirty="0"/>
              <a:t>interacting?</a:t>
            </a:r>
          </a:p>
        </p:txBody>
      </p:sp>
      <p:cxnSp>
        <p:nvCxnSpPr>
          <p:cNvPr id="11" name="Straight Arrow Connector 10"/>
          <p:cNvCxnSpPr/>
          <p:nvPr/>
        </p:nvCxnSpPr>
        <p:spPr>
          <a:xfrm flipV="1">
            <a:off x="3664932" y="4264052"/>
            <a:ext cx="1745268" cy="3148"/>
          </a:xfrm>
          <a:prstGeom prst="straightConnector1">
            <a:avLst/>
          </a:prstGeom>
          <a:ln w="38100" cmpd="sng">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1600200" y="152400"/>
            <a:ext cx="5791200" cy="1077218"/>
          </a:xfrm>
          <a:prstGeom prst="rect">
            <a:avLst/>
          </a:prstGeom>
          <a:noFill/>
        </p:spPr>
        <p:txBody>
          <a:bodyPr wrap="square" rtlCol="0">
            <a:spAutoFit/>
          </a:bodyPr>
          <a:lstStyle/>
          <a:p>
            <a:pPr algn="ctr"/>
            <a:r>
              <a:rPr lang="en-US" sz="3200" b="1" dirty="0">
                <a:solidFill>
                  <a:srgbClr val="0000FF"/>
                </a:solidFill>
              </a:rPr>
              <a:t>Study design </a:t>
            </a:r>
            <a:br>
              <a:rPr lang="en-US" sz="3200" b="1" dirty="0">
                <a:solidFill>
                  <a:srgbClr val="0000FF"/>
                </a:solidFill>
              </a:rPr>
            </a:br>
            <a:r>
              <a:rPr lang="en-US" sz="3200" b="1" dirty="0">
                <a:solidFill>
                  <a:srgbClr val="0000FF"/>
                </a:solidFill>
              </a:rPr>
              <a:t>and corresponding tests</a:t>
            </a:r>
          </a:p>
        </p:txBody>
      </p:sp>
      <p:sp>
        <p:nvSpPr>
          <p:cNvPr id="15" name="16-Point Star 14"/>
          <p:cNvSpPr/>
          <p:nvPr/>
        </p:nvSpPr>
        <p:spPr>
          <a:xfrm rot="20729564">
            <a:off x="2407920" y="4812774"/>
            <a:ext cx="4556195" cy="1553319"/>
          </a:xfrm>
          <a:prstGeom prst="star16">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Multiple comparison problem!</a:t>
            </a:r>
          </a:p>
        </p:txBody>
      </p:sp>
      <p:cxnSp>
        <p:nvCxnSpPr>
          <p:cNvPr id="16" name="Straight Arrow Connector 15"/>
          <p:cNvCxnSpPr/>
          <p:nvPr/>
        </p:nvCxnSpPr>
        <p:spPr>
          <a:xfrm flipV="1">
            <a:off x="3632369" y="3216734"/>
            <a:ext cx="1745268" cy="3148"/>
          </a:xfrm>
          <a:prstGeom prst="straightConnector1">
            <a:avLst/>
          </a:prstGeom>
          <a:ln w="38100" cmpd="sng">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V="1">
            <a:off x="3664932" y="2590800"/>
            <a:ext cx="1745268" cy="3148"/>
          </a:xfrm>
          <a:prstGeom prst="straightConnector1">
            <a:avLst/>
          </a:prstGeom>
          <a:ln w="38100" cmpd="sng">
            <a:solidFill>
              <a:srgbClr val="0000F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20304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par>
                                <p:cTn id="26" presetID="10" presetClass="entr" presetSubtype="0" fill="hold" nodeType="with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500"/>
                                        <p:tgtEl>
                                          <p:spTgt spid="11"/>
                                        </p:tgtEl>
                                      </p:cBhvr>
                                    </p:animEffect>
                                  </p:childTnLst>
                                </p:cTn>
                              </p:par>
                              <p:par>
                                <p:cTn id="29" presetID="10" presetClass="entr" presetSubtype="0" fill="hold" nodeType="with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fade">
                                      <p:cBhvr>
                                        <p:cTn id="31" dur="500"/>
                                        <p:tgtEl>
                                          <p:spTgt spid="16"/>
                                        </p:tgtEl>
                                      </p:cBhvr>
                                    </p:animEffect>
                                  </p:childTnLst>
                                </p:cTn>
                              </p:par>
                              <p:par>
                                <p:cTn id="32" presetID="10" presetClass="entr" presetSubtype="0" fill="hold" nodeType="withEffect">
                                  <p:stCondLst>
                                    <p:cond delay="0"/>
                                  </p:stCondLst>
                                  <p:childTnLst>
                                    <p:set>
                                      <p:cBhvr>
                                        <p:cTn id="33" dur="1" fill="hold">
                                          <p:stCondLst>
                                            <p:cond delay="0"/>
                                          </p:stCondLst>
                                        </p:cTn>
                                        <p:tgtEl>
                                          <p:spTgt spid="17"/>
                                        </p:tgtEl>
                                        <p:attrNameLst>
                                          <p:attrName>style.visibility</p:attrName>
                                        </p:attrNameLst>
                                      </p:cBhvr>
                                      <p:to>
                                        <p:strVal val="visible"/>
                                      </p:to>
                                    </p:set>
                                    <p:animEffect transition="in" filter="fade">
                                      <p:cBhvr>
                                        <p:cTn id="34" dur="500"/>
                                        <p:tgtEl>
                                          <p:spTgt spid="17"/>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fade">
                                      <p:cBhvr>
                                        <p:cTn id="39"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5" grpId="0"/>
      <p:bldP spid="7" grpId="0"/>
      <p:bldP spid="8" grpId="0"/>
      <p:bldP spid="9" grpId="0"/>
      <p:bldP spid="15"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1600200" y="152400"/>
            <a:ext cx="5791200" cy="1077218"/>
          </a:xfrm>
          <a:prstGeom prst="rect">
            <a:avLst/>
          </a:prstGeom>
          <a:noFill/>
        </p:spPr>
        <p:txBody>
          <a:bodyPr wrap="square" rtlCol="0">
            <a:spAutoFit/>
          </a:bodyPr>
          <a:lstStyle/>
          <a:p>
            <a:pPr algn="ctr"/>
            <a:r>
              <a:rPr lang="en-US" sz="3200" b="1" dirty="0">
                <a:solidFill>
                  <a:srgbClr val="0000FF"/>
                </a:solidFill>
              </a:rPr>
              <a:t>Study design </a:t>
            </a:r>
            <a:br>
              <a:rPr lang="en-US" sz="3200" b="1" dirty="0">
                <a:solidFill>
                  <a:srgbClr val="0000FF"/>
                </a:solidFill>
              </a:rPr>
            </a:br>
            <a:r>
              <a:rPr lang="en-US" sz="3200" b="1" dirty="0">
                <a:solidFill>
                  <a:srgbClr val="0000FF"/>
                </a:solidFill>
              </a:rPr>
              <a:t>and corresponding tests</a:t>
            </a:r>
          </a:p>
        </p:txBody>
      </p:sp>
      <p:sp>
        <p:nvSpPr>
          <p:cNvPr id="13" name="Rectangle 12"/>
          <p:cNvSpPr/>
          <p:nvPr/>
        </p:nvSpPr>
        <p:spPr>
          <a:xfrm>
            <a:off x="3200400" y="1219199"/>
            <a:ext cx="3048000" cy="384319"/>
          </a:xfrm>
          <a:prstGeom prst="rect">
            <a:avLst/>
          </a:prstGeom>
          <a:noFill/>
          <a:ln>
            <a:noFill/>
          </a:ln>
        </p:spPr>
        <p:style>
          <a:lnRef idx="0">
            <a:scrgbClr r="0" g="0" b="0"/>
          </a:lnRef>
          <a:fillRef idx="0">
            <a:scrgbClr r="0" g="0" b="0"/>
          </a:fillRef>
          <a:effectRef idx="0">
            <a:scrgbClr r="0" g="0" b="0"/>
          </a:effectRef>
          <a:fontRef idx="minor">
            <a:schemeClr val="accent2"/>
          </a:fontRef>
        </p:style>
        <p:txBody>
          <a:bodyPr rtlCol="0" anchor="ctr"/>
          <a:lstStyle/>
          <a:p>
            <a:pPr algn="ctr"/>
            <a:r>
              <a:rPr lang="en-US" b="1" dirty="0"/>
              <a:t>multiple comparison problem</a:t>
            </a:r>
          </a:p>
        </p:txBody>
      </p:sp>
      <p:pic>
        <p:nvPicPr>
          <p:cNvPr id="17"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17618" y="2131494"/>
            <a:ext cx="4953000" cy="2336165"/>
          </a:xfrm>
          <a:prstGeom prst="rect">
            <a:avLst/>
          </a:prstGeom>
        </p:spPr>
      </p:pic>
      <p:sp>
        <p:nvSpPr>
          <p:cNvPr id="18" name="Rectangle 17"/>
          <p:cNvSpPr/>
          <p:nvPr/>
        </p:nvSpPr>
        <p:spPr>
          <a:xfrm>
            <a:off x="1219200" y="1735920"/>
            <a:ext cx="1981200" cy="32563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1. FDR Correction</a:t>
            </a:r>
          </a:p>
        </p:txBody>
      </p:sp>
      <p:sp>
        <p:nvSpPr>
          <p:cNvPr id="19" name="Rectangle 18"/>
          <p:cNvSpPr/>
          <p:nvPr/>
        </p:nvSpPr>
        <p:spPr>
          <a:xfrm>
            <a:off x="1219200" y="4623712"/>
            <a:ext cx="2438400" cy="32563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2. Bonferroni Correction</a:t>
            </a:r>
          </a:p>
        </p:txBody>
      </p:sp>
      <p:sp>
        <p:nvSpPr>
          <p:cNvPr id="23" name="Rectangle 22"/>
          <p:cNvSpPr/>
          <p:nvPr/>
        </p:nvSpPr>
        <p:spPr>
          <a:xfrm>
            <a:off x="7214062" y="3048000"/>
            <a:ext cx="1905000" cy="304800"/>
          </a:xfrm>
          <a:prstGeom prst="rect">
            <a:avLst/>
          </a:prstGeom>
          <a:noFill/>
          <a:ln>
            <a:noFill/>
          </a:ln>
        </p:spPr>
        <p:style>
          <a:lnRef idx="0">
            <a:scrgbClr r="0" g="0" b="0"/>
          </a:lnRef>
          <a:fillRef idx="0">
            <a:scrgbClr r="0" g="0" b="0"/>
          </a:fillRef>
          <a:effectRef idx="0">
            <a:scrgbClr r="0" g="0" b="0"/>
          </a:effectRef>
          <a:fontRef idx="minor">
            <a:schemeClr val="accent5"/>
          </a:fontRef>
        </p:style>
        <p:txBody>
          <a:bodyPr rtlCol="0" anchor="ctr"/>
          <a:lstStyle/>
          <a:p>
            <a:pPr algn="ctr"/>
            <a:r>
              <a:rPr lang="en-US" sz="1600" dirty="0"/>
              <a:t>Use FDR correction</a:t>
            </a:r>
          </a:p>
          <a:p>
            <a:pPr algn="ctr"/>
            <a:r>
              <a:rPr lang="en-US" sz="1600" dirty="0"/>
              <a:t>among features</a:t>
            </a:r>
          </a:p>
        </p:txBody>
      </p:sp>
      <p:sp>
        <p:nvSpPr>
          <p:cNvPr id="24" name="TextBox 23"/>
          <p:cNvSpPr txBox="1"/>
          <p:nvPr/>
        </p:nvSpPr>
        <p:spPr>
          <a:xfrm>
            <a:off x="3200400" y="1714072"/>
            <a:ext cx="3352800" cy="369332"/>
          </a:xfrm>
          <a:prstGeom prst="rect">
            <a:avLst/>
          </a:prstGeom>
          <a:noFill/>
        </p:spPr>
        <p:txBody>
          <a:bodyPr wrap="square" rtlCol="0">
            <a:spAutoFit/>
          </a:bodyPr>
          <a:lstStyle/>
          <a:p>
            <a:r>
              <a:rPr lang="en-US" dirty="0"/>
              <a:t>corrects False Discovery Rate</a:t>
            </a:r>
          </a:p>
        </p:txBody>
      </p:sp>
      <p:sp>
        <p:nvSpPr>
          <p:cNvPr id="25" name="TextBox 24"/>
          <p:cNvSpPr txBox="1"/>
          <p:nvPr/>
        </p:nvSpPr>
        <p:spPr>
          <a:xfrm>
            <a:off x="3633475" y="4659868"/>
            <a:ext cx="3608010" cy="369332"/>
          </a:xfrm>
          <a:prstGeom prst="rect">
            <a:avLst/>
          </a:prstGeom>
          <a:noFill/>
        </p:spPr>
        <p:txBody>
          <a:bodyPr wrap="square" rtlCol="0">
            <a:spAutoFit/>
          </a:bodyPr>
          <a:lstStyle/>
          <a:p>
            <a:r>
              <a:rPr lang="en-US" dirty="0"/>
              <a:t>corrects Familywise Error Rate</a:t>
            </a:r>
          </a:p>
        </p:txBody>
      </p:sp>
      <mc:AlternateContent xmlns:mc="http://schemas.openxmlformats.org/markup-compatibility/2006" xmlns:a14="http://schemas.microsoft.com/office/drawing/2010/main">
        <mc:Choice Requires="a14">
          <p:sp>
            <p:nvSpPr>
              <p:cNvPr id="28" name="Rectangle 27"/>
              <p:cNvSpPr/>
              <p:nvPr/>
            </p:nvSpPr>
            <p:spPr>
              <a:xfrm>
                <a:off x="3356670" y="5126236"/>
                <a:ext cx="1333500" cy="22860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14:m>
                  <m:oMath xmlns:m="http://schemas.openxmlformats.org/officeDocument/2006/math">
                    <m:r>
                      <a:rPr lang="en-US" i="1" smtClean="0">
                        <a:latin typeface="Cambria Math" panose="02040503050406030204" pitchFamily="18" charset="0"/>
                        <a:ea typeface="Cambria Math" panose="02040503050406030204" pitchFamily="18" charset="0"/>
                      </a:rPr>
                      <m:t>𝛼</m:t>
                    </m:r>
                  </m:oMath>
                </a14:m>
                <a:r>
                  <a:rPr lang="en-US" dirty="0"/>
                  <a:t>=0.05</a:t>
                </a:r>
              </a:p>
            </p:txBody>
          </p:sp>
        </mc:Choice>
        <mc:Fallback xmlns="">
          <p:sp>
            <p:nvSpPr>
              <p:cNvPr id="28" name="Rectangle 27"/>
              <p:cNvSpPr>
                <a:spLocks noRot="1" noChangeAspect="1" noMove="1" noResize="1" noEditPoints="1" noAdjustHandles="1" noChangeArrowheads="1" noChangeShapeType="1" noTextEdit="1"/>
              </p:cNvSpPr>
              <p:nvPr/>
            </p:nvSpPr>
            <p:spPr>
              <a:xfrm>
                <a:off x="3356670" y="5126236"/>
                <a:ext cx="1333500" cy="228600"/>
              </a:xfrm>
              <a:prstGeom prst="rect">
                <a:avLst/>
              </a:prstGeom>
              <a:blipFill>
                <a:blip r:embed="rId4"/>
                <a:stretch>
                  <a:fillRect t="-45946" b="-75676"/>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Rectangle 38"/>
              <p:cNvSpPr/>
              <p:nvPr/>
            </p:nvSpPr>
            <p:spPr>
              <a:xfrm>
                <a:off x="3356670" y="5475523"/>
                <a:ext cx="1333500" cy="22860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14:m>
                  <m:oMath xmlns:m="http://schemas.openxmlformats.org/officeDocument/2006/math">
                    <m:r>
                      <a:rPr lang="en-US" i="1" smtClean="0">
                        <a:latin typeface="Cambria Math" panose="02040503050406030204" pitchFamily="18" charset="0"/>
                        <a:ea typeface="Cambria Math" panose="02040503050406030204" pitchFamily="18" charset="0"/>
                      </a:rPr>
                      <m:t>𝛼</m:t>
                    </m:r>
                  </m:oMath>
                </a14:m>
                <a:r>
                  <a:rPr lang="en-US" dirty="0"/>
                  <a:t>=0.05</a:t>
                </a:r>
              </a:p>
            </p:txBody>
          </p:sp>
        </mc:Choice>
        <mc:Fallback xmlns="">
          <p:sp>
            <p:nvSpPr>
              <p:cNvPr id="39" name="Rectangle 38"/>
              <p:cNvSpPr>
                <a:spLocks noRot="1" noChangeAspect="1" noMove="1" noResize="1" noEditPoints="1" noAdjustHandles="1" noChangeArrowheads="1" noChangeShapeType="1" noTextEdit="1"/>
              </p:cNvSpPr>
              <p:nvPr/>
            </p:nvSpPr>
            <p:spPr>
              <a:xfrm>
                <a:off x="3356670" y="5475523"/>
                <a:ext cx="1333500" cy="228600"/>
              </a:xfrm>
              <a:prstGeom prst="rect">
                <a:avLst/>
              </a:prstGeom>
              <a:blipFill>
                <a:blip r:embed="rId5"/>
                <a:stretch>
                  <a:fillRect t="-44737" b="-71053"/>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Rectangle 39"/>
              <p:cNvSpPr/>
              <p:nvPr/>
            </p:nvSpPr>
            <p:spPr>
              <a:xfrm>
                <a:off x="3356670" y="5798486"/>
                <a:ext cx="1333500" cy="22860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14:m>
                  <m:oMath xmlns:m="http://schemas.openxmlformats.org/officeDocument/2006/math">
                    <m:r>
                      <a:rPr lang="en-US" i="1" smtClean="0">
                        <a:latin typeface="Cambria Math" panose="02040503050406030204" pitchFamily="18" charset="0"/>
                        <a:ea typeface="Cambria Math" panose="02040503050406030204" pitchFamily="18" charset="0"/>
                      </a:rPr>
                      <m:t>𝛼</m:t>
                    </m:r>
                  </m:oMath>
                </a14:m>
                <a:r>
                  <a:rPr lang="en-US" dirty="0"/>
                  <a:t>=0.05</a:t>
                </a:r>
              </a:p>
            </p:txBody>
          </p:sp>
        </mc:Choice>
        <mc:Fallback xmlns="">
          <p:sp>
            <p:nvSpPr>
              <p:cNvPr id="40" name="Rectangle 39"/>
              <p:cNvSpPr>
                <a:spLocks noRot="1" noChangeAspect="1" noMove="1" noResize="1" noEditPoints="1" noAdjustHandles="1" noChangeArrowheads="1" noChangeShapeType="1" noTextEdit="1"/>
              </p:cNvSpPr>
              <p:nvPr/>
            </p:nvSpPr>
            <p:spPr>
              <a:xfrm>
                <a:off x="3356670" y="5798486"/>
                <a:ext cx="1333500" cy="228600"/>
              </a:xfrm>
              <a:prstGeom prst="rect">
                <a:avLst/>
              </a:prstGeom>
              <a:blipFill>
                <a:blip r:embed="rId6"/>
                <a:stretch>
                  <a:fillRect t="-44737" b="-71053"/>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Rectangle 40"/>
              <p:cNvSpPr/>
              <p:nvPr/>
            </p:nvSpPr>
            <p:spPr>
              <a:xfrm>
                <a:off x="3359441" y="6121449"/>
                <a:ext cx="1333500" cy="22860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14:m>
                  <m:oMath xmlns:m="http://schemas.openxmlformats.org/officeDocument/2006/math">
                    <m:r>
                      <a:rPr lang="en-US" i="1" smtClean="0">
                        <a:latin typeface="Cambria Math" panose="02040503050406030204" pitchFamily="18" charset="0"/>
                        <a:ea typeface="Cambria Math" panose="02040503050406030204" pitchFamily="18" charset="0"/>
                      </a:rPr>
                      <m:t>𝛼</m:t>
                    </m:r>
                  </m:oMath>
                </a14:m>
                <a:r>
                  <a:rPr lang="en-US" dirty="0"/>
                  <a:t>=0.05</a:t>
                </a:r>
              </a:p>
            </p:txBody>
          </p:sp>
        </mc:Choice>
        <mc:Fallback xmlns="">
          <p:sp>
            <p:nvSpPr>
              <p:cNvPr id="41" name="Rectangle 40"/>
              <p:cNvSpPr>
                <a:spLocks noRot="1" noChangeAspect="1" noMove="1" noResize="1" noEditPoints="1" noAdjustHandles="1" noChangeArrowheads="1" noChangeShapeType="1" noTextEdit="1"/>
              </p:cNvSpPr>
              <p:nvPr/>
            </p:nvSpPr>
            <p:spPr>
              <a:xfrm>
                <a:off x="3359441" y="6121449"/>
                <a:ext cx="1333500" cy="228600"/>
              </a:xfrm>
              <a:prstGeom prst="rect">
                <a:avLst/>
              </a:prstGeom>
              <a:blipFill>
                <a:blip r:embed="rId7"/>
                <a:stretch>
                  <a:fillRect t="-44737" b="-71053"/>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Rectangle 41"/>
              <p:cNvSpPr/>
              <p:nvPr/>
            </p:nvSpPr>
            <p:spPr>
              <a:xfrm>
                <a:off x="3356670" y="6444412"/>
                <a:ext cx="1333500" cy="22860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14:m>
                  <m:oMath xmlns:m="http://schemas.openxmlformats.org/officeDocument/2006/math">
                    <m:r>
                      <a:rPr lang="en-US" i="1" smtClean="0">
                        <a:latin typeface="Cambria Math" panose="02040503050406030204" pitchFamily="18" charset="0"/>
                        <a:ea typeface="Cambria Math" panose="02040503050406030204" pitchFamily="18" charset="0"/>
                      </a:rPr>
                      <m:t>𝛼</m:t>
                    </m:r>
                  </m:oMath>
                </a14:m>
                <a:r>
                  <a:rPr lang="en-US" dirty="0"/>
                  <a:t>=0.05</a:t>
                </a:r>
              </a:p>
            </p:txBody>
          </p:sp>
        </mc:Choice>
        <mc:Fallback xmlns="">
          <p:sp>
            <p:nvSpPr>
              <p:cNvPr id="42" name="Rectangle 41"/>
              <p:cNvSpPr>
                <a:spLocks noRot="1" noChangeAspect="1" noMove="1" noResize="1" noEditPoints="1" noAdjustHandles="1" noChangeArrowheads="1" noChangeShapeType="1" noTextEdit="1"/>
              </p:cNvSpPr>
              <p:nvPr/>
            </p:nvSpPr>
            <p:spPr>
              <a:xfrm>
                <a:off x="3356670" y="6444412"/>
                <a:ext cx="1333500" cy="228600"/>
              </a:xfrm>
              <a:prstGeom prst="rect">
                <a:avLst/>
              </a:prstGeom>
              <a:blipFill>
                <a:blip r:embed="rId8"/>
                <a:stretch>
                  <a:fillRect t="-44737" b="-71053"/>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Rectangle 49"/>
              <p:cNvSpPr/>
              <p:nvPr/>
            </p:nvSpPr>
            <p:spPr>
              <a:xfrm>
                <a:off x="304800" y="6582363"/>
                <a:ext cx="1485900" cy="228600"/>
              </a:xfrm>
              <a:prstGeom prst="rect">
                <a:avLst/>
              </a:prstGeom>
              <a:noFill/>
              <a:ln>
                <a:noFill/>
              </a:ln>
            </p:spPr>
            <p:style>
              <a:lnRef idx="0">
                <a:scrgbClr r="0" g="0" b="0"/>
              </a:lnRef>
              <a:fillRef idx="0">
                <a:scrgbClr r="0" g="0" b="0"/>
              </a:fillRef>
              <a:effectRef idx="0">
                <a:scrgbClr r="0" g="0" b="0"/>
              </a:effectRef>
              <a:fontRef idx="minor">
                <a:schemeClr val="accent2"/>
              </a:fontRef>
            </p:style>
            <p:txBody>
              <a:bodyPr rtlCol="0" anchor="ctr"/>
              <a:lstStyle/>
              <a:p>
                <a:pPr algn="ctr"/>
                <a14:m>
                  <m:oMath xmlns:m="http://schemas.openxmlformats.org/officeDocument/2006/math">
                    <m:r>
                      <a:rPr lang="en-US" sz="1100" i="1" smtClean="0">
                        <a:latin typeface="Cambria Math" panose="02040503050406030204" pitchFamily="18" charset="0"/>
                        <a:ea typeface="Cambria Math" panose="02040503050406030204" pitchFamily="18" charset="0"/>
                      </a:rPr>
                      <m:t>𝛼</m:t>
                    </m:r>
                  </m:oMath>
                </a14:m>
                <a:r>
                  <a:rPr lang="en-US" sz="1100" dirty="0"/>
                  <a:t>: error rate</a:t>
                </a:r>
              </a:p>
            </p:txBody>
          </p:sp>
        </mc:Choice>
        <mc:Fallback xmlns="">
          <p:sp>
            <p:nvSpPr>
              <p:cNvPr id="50" name="Rectangle 49"/>
              <p:cNvSpPr>
                <a:spLocks noRot="1" noChangeAspect="1" noMove="1" noResize="1" noEditPoints="1" noAdjustHandles="1" noChangeArrowheads="1" noChangeShapeType="1" noTextEdit="1"/>
              </p:cNvSpPr>
              <p:nvPr/>
            </p:nvSpPr>
            <p:spPr>
              <a:xfrm>
                <a:off x="304800" y="6582363"/>
                <a:ext cx="1485900" cy="228600"/>
              </a:xfrm>
              <a:prstGeom prst="rect">
                <a:avLst/>
              </a:prstGeom>
              <a:blipFill>
                <a:blip r:embed="rId9"/>
                <a:stretch>
                  <a:fillRect t="-8108" b="-27027"/>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Rectangle 50"/>
              <p:cNvSpPr/>
              <p:nvPr/>
            </p:nvSpPr>
            <p:spPr>
              <a:xfrm>
                <a:off x="5188241" y="5126236"/>
                <a:ext cx="1371600" cy="1546776"/>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ea typeface="Cambria Math" panose="02040503050406030204" pitchFamily="18" charset="0"/>
                  </a:rPr>
                  <a:t>family:</a:t>
                </a:r>
                <a:endParaRPr lang="en-US" i="1" dirty="0">
                  <a:latin typeface="Cambria Math" panose="02040503050406030204" pitchFamily="18" charset="0"/>
                  <a:ea typeface="Cambria Math" panose="02040503050406030204" pitchFamily="18" charset="0"/>
                </a:endParaRPr>
              </a:p>
              <a:p>
                <a:pPr algn="ctr"/>
                <a14:m>
                  <m:oMath xmlns:m="http://schemas.openxmlformats.org/officeDocument/2006/math">
                    <m:r>
                      <a:rPr lang="en-US" i="1" smtClean="0">
                        <a:latin typeface="Cambria Math" panose="02040503050406030204" pitchFamily="18" charset="0"/>
                        <a:ea typeface="Cambria Math" panose="02040503050406030204" pitchFamily="18" charset="0"/>
                      </a:rPr>
                      <m:t>𝛼</m:t>
                    </m:r>
                  </m:oMath>
                </a14:m>
                <a:r>
                  <a:rPr lang="en-US" dirty="0"/>
                  <a:t>=?</a:t>
                </a:r>
              </a:p>
            </p:txBody>
          </p:sp>
        </mc:Choice>
        <mc:Fallback xmlns="">
          <p:sp>
            <p:nvSpPr>
              <p:cNvPr id="51" name="Rectangle 50"/>
              <p:cNvSpPr>
                <a:spLocks noRot="1" noChangeAspect="1" noMove="1" noResize="1" noEditPoints="1" noAdjustHandles="1" noChangeArrowheads="1" noChangeShapeType="1" noTextEdit="1"/>
              </p:cNvSpPr>
              <p:nvPr/>
            </p:nvSpPr>
            <p:spPr>
              <a:xfrm>
                <a:off x="5188241" y="5126236"/>
                <a:ext cx="1371600" cy="1546776"/>
              </a:xfrm>
              <a:prstGeom prst="rect">
                <a:avLst/>
              </a:prstGeom>
              <a:blipFill>
                <a:blip r:embed="rId10"/>
                <a:stretch>
                  <a:fillRect/>
                </a:stretch>
              </a:blipFill>
              <a:ln>
                <a:noFill/>
              </a:ln>
            </p:spPr>
            <p:txBody>
              <a:bodyPr/>
              <a:lstStyle/>
              <a:p>
                <a:r>
                  <a:rPr lang="en-US">
                    <a:noFill/>
                  </a:rPr>
                  <a:t> </a:t>
                </a:r>
              </a:p>
            </p:txBody>
          </p:sp>
        </mc:Fallback>
      </mc:AlternateContent>
      <p:cxnSp>
        <p:nvCxnSpPr>
          <p:cNvPr id="65" name="Straight Arrow Connector 64"/>
          <p:cNvCxnSpPr/>
          <p:nvPr/>
        </p:nvCxnSpPr>
        <p:spPr>
          <a:xfrm>
            <a:off x="3092741" y="5081749"/>
            <a:ext cx="0" cy="1676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6" name="TextBox 65"/>
          <p:cNvSpPr txBox="1"/>
          <p:nvPr/>
        </p:nvSpPr>
        <p:spPr>
          <a:xfrm rot="10800000">
            <a:off x="2720340" y="5234149"/>
            <a:ext cx="400110" cy="1115900"/>
          </a:xfrm>
          <a:prstGeom prst="rect">
            <a:avLst/>
          </a:prstGeom>
          <a:noFill/>
        </p:spPr>
        <p:txBody>
          <a:bodyPr vert="eaVert" wrap="square" rtlCol="0">
            <a:spAutoFit/>
          </a:bodyPr>
          <a:lstStyle/>
          <a:p>
            <a:r>
              <a:rPr lang="en-US" sz="1400" dirty="0"/>
              <a:t>individuals</a:t>
            </a:r>
          </a:p>
        </p:txBody>
      </p:sp>
      <p:sp>
        <p:nvSpPr>
          <p:cNvPr id="68" name="Rectangle 67"/>
          <p:cNvSpPr/>
          <p:nvPr/>
        </p:nvSpPr>
        <p:spPr>
          <a:xfrm>
            <a:off x="7268095" y="5437423"/>
            <a:ext cx="1905000" cy="304800"/>
          </a:xfrm>
          <a:prstGeom prst="rect">
            <a:avLst/>
          </a:prstGeom>
          <a:noFill/>
          <a:ln>
            <a:noFill/>
          </a:ln>
        </p:spPr>
        <p:style>
          <a:lnRef idx="0">
            <a:scrgbClr r="0" g="0" b="0"/>
          </a:lnRef>
          <a:fillRef idx="0">
            <a:scrgbClr r="0" g="0" b="0"/>
          </a:fillRef>
          <a:effectRef idx="0">
            <a:scrgbClr r="0" g="0" b="0"/>
          </a:effectRef>
          <a:fontRef idx="minor">
            <a:schemeClr val="accent5"/>
          </a:fontRef>
        </p:style>
        <p:txBody>
          <a:bodyPr rtlCol="0" anchor="ctr"/>
          <a:lstStyle/>
          <a:p>
            <a:pPr algn="ctr"/>
            <a:r>
              <a:rPr lang="en-US" sz="1600" dirty="0"/>
              <a:t>Use Bonferroni </a:t>
            </a:r>
          </a:p>
          <a:p>
            <a:pPr algn="ctr"/>
            <a:r>
              <a:rPr lang="en-US" sz="1600" dirty="0"/>
              <a:t>within features</a:t>
            </a:r>
          </a:p>
          <a:p>
            <a:pPr algn="ctr"/>
            <a:r>
              <a:rPr lang="en-US" sz="1600" dirty="0"/>
              <a:t>(post hoc analysis)</a:t>
            </a:r>
          </a:p>
        </p:txBody>
      </p:sp>
      <p:pic>
        <p:nvPicPr>
          <p:cNvPr id="2" name="Picture 1"/>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92637" y="5081749"/>
            <a:ext cx="1996126" cy="1539240"/>
          </a:xfrm>
          <a:prstGeom prst="rect">
            <a:avLst/>
          </a:prstGeom>
        </p:spPr>
      </p:pic>
      <p:cxnSp>
        <p:nvCxnSpPr>
          <p:cNvPr id="4" name="Straight Arrow Connector 3"/>
          <p:cNvCxnSpPr/>
          <p:nvPr/>
        </p:nvCxnSpPr>
        <p:spPr>
          <a:xfrm>
            <a:off x="2359152" y="3310128"/>
            <a:ext cx="994470" cy="0"/>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26" name="Straight Arrow Connector 25"/>
          <p:cNvCxnSpPr/>
          <p:nvPr/>
        </p:nvCxnSpPr>
        <p:spPr>
          <a:xfrm flipV="1">
            <a:off x="2459736" y="2743200"/>
            <a:ext cx="0" cy="685800"/>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sp>
        <p:nvSpPr>
          <p:cNvPr id="8" name="Rectangle 7"/>
          <p:cNvSpPr/>
          <p:nvPr/>
        </p:nvSpPr>
        <p:spPr>
          <a:xfrm>
            <a:off x="3048000" y="3258437"/>
            <a:ext cx="457201" cy="76201"/>
          </a:xfrm>
          <a:prstGeom prst="rect">
            <a:avLst/>
          </a:prstGeom>
          <a:noFill/>
          <a:ln>
            <a:noFill/>
          </a:ln>
        </p:spPr>
        <p:style>
          <a:lnRef idx="0">
            <a:scrgbClr r="0" g="0" b="0"/>
          </a:lnRef>
          <a:fillRef idx="0">
            <a:scrgbClr r="0" g="0" b="0"/>
          </a:fillRef>
          <a:effectRef idx="0">
            <a:scrgbClr r="0" g="0" b="0"/>
          </a:effectRef>
          <a:fontRef idx="minor">
            <a:schemeClr val="accent4"/>
          </a:fontRef>
        </p:style>
        <p:txBody>
          <a:bodyPr rtlCol="0" anchor="ctr"/>
          <a:lstStyle/>
          <a:p>
            <a:pPr algn="ctr"/>
            <a:r>
              <a:rPr lang="en-US" altLang="zh-CN" sz="600" dirty="0"/>
              <a:t>P value</a:t>
            </a:r>
            <a:endParaRPr lang="en-US" sz="600" dirty="0"/>
          </a:p>
        </p:txBody>
      </p:sp>
      <p:sp>
        <p:nvSpPr>
          <p:cNvPr id="9" name="Rectangle 8"/>
          <p:cNvSpPr/>
          <p:nvPr/>
        </p:nvSpPr>
        <p:spPr>
          <a:xfrm>
            <a:off x="2468880" y="3104261"/>
            <a:ext cx="45719" cy="201168"/>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31" name="Straight Arrow Connector 30"/>
          <p:cNvCxnSpPr/>
          <p:nvPr/>
        </p:nvCxnSpPr>
        <p:spPr>
          <a:xfrm>
            <a:off x="3276600" y="3310128"/>
            <a:ext cx="994470" cy="0"/>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32" name="Straight Arrow Connector 31"/>
          <p:cNvCxnSpPr/>
          <p:nvPr/>
        </p:nvCxnSpPr>
        <p:spPr>
          <a:xfrm flipV="1">
            <a:off x="3410712" y="2706624"/>
            <a:ext cx="0" cy="685800"/>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sp>
        <p:nvSpPr>
          <p:cNvPr id="33" name="Rectangle 32"/>
          <p:cNvSpPr/>
          <p:nvPr/>
        </p:nvSpPr>
        <p:spPr>
          <a:xfrm>
            <a:off x="3962400" y="3236407"/>
            <a:ext cx="457201" cy="76201"/>
          </a:xfrm>
          <a:prstGeom prst="rect">
            <a:avLst/>
          </a:prstGeom>
          <a:noFill/>
          <a:ln>
            <a:noFill/>
          </a:ln>
        </p:spPr>
        <p:style>
          <a:lnRef idx="0">
            <a:scrgbClr r="0" g="0" b="0"/>
          </a:lnRef>
          <a:fillRef idx="0">
            <a:scrgbClr r="0" g="0" b="0"/>
          </a:fillRef>
          <a:effectRef idx="0">
            <a:scrgbClr r="0" g="0" b="0"/>
          </a:effectRef>
          <a:fontRef idx="minor">
            <a:schemeClr val="accent4"/>
          </a:fontRef>
        </p:style>
        <p:txBody>
          <a:bodyPr rtlCol="0" anchor="ctr"/>
          <a:lstStyle/>
          <a:p>
            <a:pPr algn="ctr"/>
            <a:r>
              <a:rPr lang="en-US" altLang="zh-CN" sz="600" dirty="0"/>
              <a:t>P value</a:t>
            </a:r>
            <a:endParaRPr lang="en-US" sz="600" dirty="0"/>
          </a:p>
        </p:txBody>
      </p:sp>
      <p:cxnSp>
        <p:nvCxnSpPr>
          <p:cNvPr id="34" name="Straight Arrow Connector 33"/>
          <p:cNvCxnSpPr/>
          <p:nvPr/>
        </p:nvCxnSpPr>
        <p:spPr>
          <a:xfrm>
            <a:off x="4273840" y="3319361"/>
            <a:ext cx="994470" cy="0"/>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35" name="Straight Arrow Connector 34"/>
          <p:cNvCxnSpPr/>
          <p:nvPr/>
        </p:nvCxnSpPr>
        <p:spPr>
          <a:xfrm flipV="1">
            <a:off x="4350040" y="2709761"/>
            <a:ext cx="0" cy="685800"/>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sp>
        <p:nvSpPr>
          <p:cNvPr id="36" name="Rectangle 35"/>
          <p:cNvSpPr/>
          <p:nvPr/>
        </p:nvSpPr>
        <p:spPr>
          <a:xfrm>
            <a:off x="4959640" y="3224998"/>
            <a:ext cx="457201" cy="76201"/>
          </a:xfrm>
          <a:prstGeom prst="rect">
            <a:avLst/>
          </a:prstGeom>
          <a:noFill/>
          <a:ln>
            <a:noFill/>
          </a:ln>
        </p:spPr>
        <p:style>
          <a:lnRef idx="0">
            <a:scrgbClr r="0" g="0" b="0"/>
          </a:lnRef>
          <a:fillRef idx="0">
            <a:scrgbClr r="0" g="0" b="0"/>
          </a:fillRef>
          <a:effectRef idx="0">
            <a:scrgbClr r="0" g="0" b="0"/>
          </a:effectRef>
          <a:fontRef idx="minor">
            <a:schemeClr val="accent4"/>
          </a:fontRef>
        </p:style>
        <p:txBody>
          <a:bodyPr rtlCol="0" anchor="ctr"/>
          <a:lstStyle/>
          <a:p>
            <a:pPr algn="ctr"/>
            <a:r>
              <a:rPr lang="en-US" altLang="zh-CN" sz="600" dirty="0"/>
              <a:t>P value</a:t>
            </a:r>
            <a:endParaRPr lang="en-US" sz="600" dirty="0"/>
          </a:p>
        </p:txBody>
      </p:sp>
      <p:sp>
        <p:nvSpPr>
          <p:cNvPr id="10" name="Rectangle 9"/>
          <p:cNvSpPr/>
          <p:nvPr/>
        </p:nvSpPr>
        <p:spPr>
          <a:xfrm>
            <a:off x="2133600" y="3379150"/>
            <a:ext cx="3124200" cy="1088509"/>
          </a:xfrm>
          <a:prstGeom prst="rect">
            <a:avLst/>
          </a:prstGeom>
          <a:solidFill>
            <a:schemeClr val="bg1"/>
          </a:solidFill>
          <a:ln>
            <a:solidFill>
              <a:schemeClr val="bg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Rectangle 10"/>
          <p:cNvSpPr/>
          <p:nvPr/>
        </p:nvSpPr>
        <p:spPr>
          <a:xfrm>
            <a:off x="1524000" y="3505200"/>
            <a:ext cx="3733800" cy="914400"/>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r>
              <a:rPr lang="en-US" dirty="0"/>
              <a:t>Out of 1000 compounds, by chance there will be 50 significant ones!</a:t>
            </a:r>
          </a:p>
        </p:txBody>
      </p:sp>
      <p:sp>
        <p:nvSpPr>
          <p:cNvPr id="22" name="Rectangle 21"/>
          <p:cNvSpPr/>
          <p:nvPr/>
        </p:nvSpPr>
        <p:spPr>
          <a:xfrm>
            <a:off x="1447800" y="2724349"/>
            <a:ext cx="7257011" cy="1815882"/>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r>
              <a:rPr lang="en-US" sz="1600" b="1" dirty="0"/>
              <a:t>Hypothesis: </a:t>
            </a:r>
            <a:r>
              <a:rPr lang="en-US" sz="1600" dirty="0">
                <a:solidFill>
                  <a:srgbClr val="0000FF"/>
                </a:solidFill>
              </a:rPr>
              <a:t>level of cotinine is not influenced by the exposure to cigarette smoke.</a:t>
            </a:r>
          </a:p>
          <a:p>
            <a:r>
              <a:rPr lang="en-US" sz="1600" dirty="0"/>
              <a:t>	    </a:t>
            </a:r>
            <a:r>
              <a:rPr lang="en-US" sz="1600" dirty="0">
                <a:solidFill>
                  <a:srgbClr val="0000FF"/>
                </a:solidFill>
              </a:rPr>
              <a:t> </a:t>
            </a:r>
            <a:r>
              <a:rPr lang="en-US" sz="1600" i="1" dirty="0">
                <a:solidFill>
                  <a:srgbClr val="0000FF"/>
                </a:solidFill>
              </a:rPr>
              <a:t>(null hypothesis: </a:t>
            </a:r>
            <a:r>
              <a:rPr lang="en-US" sz="1600" i="1" dirty="0" err="1">
                <a:solidFill>
                  <a:srgbClr val="0000FF"/>
                </a:solidFill>
              </a:rPr>
              <a:t>x</a:t>
            </a:r>
            <a:r>
              <a:rPr lang="en-US" sz="1600" i="1" baseline="-25000" dirty="0" err="1">
                <a:solidFill>
                  <a:srgbClr val="0000FF"/>
                </a:solidFill>
              </a:rPr>
              <a:t>non</a:t>
            </a:r>
            <a:r>
              <a:rPr lang="en-US" sz="1600" i="1" baseline="-25000" dirty="0">
                <a:solidFill>
                  <a:srgbClr val="0000FF"/>
                </a:solidFill>
              </a:rPr>
              <a:t>-smoke</a:t>
            </a:r>
            <a:r>
              <a:rPr lang="en-US" sz="1600" i="1" dirty="0">
                <a:solidFill>
                  <a:srgbClr val="0000FF"/>
                </a:solidFill>
              </a:rPr>
              <a:t> = </a:t>
            </a:r>
            <a:r>
              <a:rPr lang="en-US" sz="1600" i="1" dirty="0" err="1">
                <a:solidFill>
                  <a:srgbClr val="0000FF"/>
                </a:solidFill>
              </a:rPr>
              <a:t>x</a:t>
            </a:r>
            <a:r>
              <a:rPr lang="en-US" sz="1600" i="1" baseline="-25000" dirty="0" err="1">
                <a:solidFill>
                  <a:srgbClr val="0000FF"/>
                </a:solidFill>
              </a:rPr>
              <a:t>smoke</a:t>
            </a:r>
            <a:r>
              <a:rPr lang="en-US" sz="1600" i="1" dirty="0">
                <a:solidFill>
                  <a:srgbClr val="0000FF"/>
                </a:solidFill>
              </a:rPr>
              <a:t>)</a:t>
            </a:r>
            <a:endParaRPr lang="en-US" sz="1600" b="1" dirty="0">
              <a:solidFill>
                <a:srgbClr val="0000FF"/>
              </a:solidFill>
              <a:sym typeface="Wingdings" panose="05000000000000000000" pitchFamily="2" charset="2"/>
            </a:endParaRPr>
          </a:p>
          <a:p>
            <a:r>
              <a:rPr lang="en-US" sz="1600" b="1" dirty="0">
                <a:sym typeface="Wingdings" panose="05000000000000000000" pitchFamily="2" charset="2"/>
              </a:rPr>
              <a:t>Hypothesis testing:</a:t>
            </a:r>
            <a:r>
              <a:rPr lang="en-US" sz="1600" dirty="0">
                <a:sym typeface="Wingdings" panose="05000000000000000000" pitchFamily="2" charset="2"/>
              </a:rPr>
              <a:t> </a:t>
            </a:r>
          </a:p>
          <a:p>
            <a:r>
              <a:rPr lang="en-US" sz="1600" dirty="0">
                <a:sym typeface="Wingdings" panose="05000000000000000000" pitchFamily="2" charset="2"/>
              </a:rPr>
              <a:t>1. Compute test statistic, </a:t>
            </a:r>
            <a:r>
              <a:rPr lang="en-US" sz="1600" i="1" dirty="0">
                <a:solidFill>
                  <a:schemeClr val="tx1"/>
                </a:solidFill>
                <a:sym typeface="Wingdings" panose="05000000000000000000" pitchFamily="2" charset="2"/>
              </a:rPr>
              <a:t>t</a:t>
            </a:r>
            <a:r>
              <a:rPr lang="en-US" sz="1600" dirty="0">
                <a:sym typeface="Wingdings" panose="05000000000000000000" pitchFamily="2" charset="2"/>
              </a:rPr>
              <a:t>,  from the observations. </a:t>
            </a:r>
          </a:p>
          <a:p>
            <a:r>
              <a:rPr lang="en-US" sz="1600" dirty="0"/>
              <a:t>2. Calculate the </a:t>
            </a:r>
            <a:r>
              <a:rPr lang="en-US" sz="1600" i="1" dirty="0"/>
              <a:t>p-value</a:t>
            </a:r>
            <a:r>
              <a:rPr lang="en-US" sz="1600" dirty="0"/>
              <a:t>.</a:t>
            </a:r>
          </a:p>
          <a:p>
            <a:r>
              <a:rPr lang="en-US" sz="1600" dirty="0"/>
              <a:t>3. </a:t>
            </a:r>
            <a:r>
              <a:rPr lang="en-US" sz="1600" b="1" dirty="0"/>
              <a:t>Reject the null hypothesis when </a:t>
            </a:r>
            <a:r>
              <a:rPr lang="en-US" sz="1600" b="1" i="1" dirty="0"/>
              <a:t>p-value</a:t>
            </a:r>
            <a:r>
              <a:rPr lang="en-US" sz="1600" b="1" dirty="0"/>
              <a:t> is less than </a:t>
            </a:r>
            <a:r>
              <a:rPr lang="en-US" sz="1600" b="1" dirty="0">
                <a:solidFill>
                  <a:srgbClr val="FF0000"/>
                </a:solidFill>
              </a:rPr>
              <a:t>a threshold</a:t>
            </a:r>
            <a:r>
              <a:rPr lang="en-US" sz="1600" dirty="0">
                <a:solidFill>
                  <a:srgbClr val="FF0000"/>
                </a:solidFill>
              </a:rPr>
              <a:t>, e.g., 0.05 </a:t>
            </a:r>
            <a:br>
              <a:rPr lang="en-US" sz="1600" dirty="0"/>
            </a:br>
            <a:r>
              <a:rPr lang="en-US" sz="1600" dirty="0">
                <a:solidFill>
                  <a:srgbClr val="0000FF"/>
                </a:solidFill>
              </a:rPr>
              <a:t>(then make conclusion).</a:t>
            </a:r>
          </a:p>
        </p:txBody>
      </p:sp>
      <mc:AlternateContent xmlns:mc="http://schemas.openxmlformats.org/markup-compatibility/2006" xmlns:a14="http://schemas.microsoft.com/office/drawing/2010/main">
        <mc:Choice Requires="a14">
          <p:sp>
            <p:nvSpPr>
              <p:cNvPr id="15" name="Rectangle 14"/>
              <p:cNvSpPr/>
              <p:nvPr/>
            </p:nvSpPr>
            <p:spPr>
              <a:xfrm>
                <a:off x="6559841" y="6373088"/>
                <a:ext cx="2541017" cy="3724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b="0" i="1" smtClean="0">
                              <a:solidFill>
                                <a:srgbClr val="FF0000"/>
                              </a:solidFill>
                              <a:latin typeface="Cambria Math" panose="02040503050406030204" pitchFamily="18" charset="0"/>
                            </a:rPr>
                          </m:ctrlPr>
                        </m:sSupPr>
                        <m:e>
                          <m:r>
                            <a:rPr lang="en-US" b="0" i="1" smtClean="0">
                              <a:solidFill>
                                <a:srgbClr val="FF0000"/>
                              </a:solidFill>
                              <a:latin typeface="Cambria Math" panose="02040503050406030204" pitchFamily="18" charset="0"/>
                            </a:rPr>
                            <m:t>1−</m:t>
                          </m:r>
                          <m:r>
                            <a:rPr lang="en-US" i="1">
                              <a:solidFill>
                                <a:srgbClr val="FF0000"/>
                              </a:solidFill>
                              <a:latin typeface="Cambria Math" panose="02040503050406030204" pitchFamily="18" charset="0"/>
                            </a:rPr>
                            <m:t>(1−0.05)</m:t>
                          </m:r>
                        </m:e>
                        <m:sup>
                          <m:r>
                            <a:rPr lang="en-US" b="0" i="1" smtClean="0">
                              <a:solidFill>
                                <a:srgbClr val="FF0000"/>
                              </a:solidFill>
                              <a:latin typeface="Cambria Math" panose="02040503050406030204" pitchFamily="18" charset="0"/>
                            </a:rPr>
                            <m:t>5</m:t>
                          </m:r>
                        </m:sup>
                      </m:sSup>
                      <m:r>
                        <a:rPr lang="en-US" b="0" i="1" smtClean="0">
                          <a:solidFill>
                            <a:srgbClr val="FF0000"/>
                          </a:solidFill>
                          <a:latin typeface="Cambria Math" panose="02040503050406030204" pitchFamily="18" charset="0"/>
                        </a:rPr>
                        <m:t>=27%</m:t>
                      </m:r>
                    </m:oMath>
                  </m:oMathPara>
                </a14:m>
                <a:endParaRPr lang="en-US" dirty="0">
                  <a:solidFill>
                    <a:srgbClr val="FF0000"/>
                  </a:solidFill>
                </a:endParaRPr>
              </a:p>
            </p:txBody>
          </p:sp>
        </mc:Choice>
        <mc:Fallback xmlns="">
          <p:sp>
            <p:nvSpPr>
              <p:cNvPr id="15" name="Rectangle 14"/>
              <p:cNvSpPr>
                <a:spLocks noRot="1" noChangeAspect="1" noMove="1" noResize="1" noEditPoints="1" noAdjustHandles="1" noChangeArrowheads="1" noChangeShapeType="1" noTextEdit="1"/>
              </p:cNvSpPr>
              <p:nvPr/>
            </p:nvSpPr>
            <p:spPr>
              <a:xfrm>
                <a:off x="6559841" y="6373088"/>
                <a:ext cx="2541017" cy="372410"/>
              </a:xfrm>
              <a:prstGeom prst="rect">
                <a:avLst/>
              </a:prstGeom>
              <a:blipFill>
                <a:blip r:embed="rId12"/>
                <a:stretch>
                  <a:fillRect b="-12903"/>
                </a:stretch>
              </a:blipFill>
            </p:spPr>
            <p:txBody>
              <a:bodyPr/>
              <a:lstStyle/>
              <a:p>
                <a:r>
                  <a:rPr lang="en-US">
                    <a:noFill/>
                  </a:rPr>
                  <a:t> </a:t>
                </a:r>
              </a:p>
            </p:txBody>
          </p:sp>
        </mc:Fallback>
      </mc:AlternateContent>
    </p:spTree>
    <p:extLst>
      <p:ext uri="{BB962C8B-B14F-4D97-AF65-F5344CB8AC3E}">
        <p14:creationId xmlns:p14="http://schemas.microsoft.com/office/powerpoint/2010/main" val="30387419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fade">
                                      <p:cBhvr>
                                        <p:cTn id="15" dur="500"/>
                                        <p:tgtEl>
                                          <p:spTgt spid="1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4"/>
                                        </p:tgtEl>
                                        <p:attrNameLst>
                                          <p:attrName>style.visibility</p:attrName>
                                        </p:attrNameLst>
                                      </p:cBhvr>
                                      <p:to>
                                        <p:strVal val="visible"/>
                                      </p:to>
                                    </p:set>
                                    <p:animEffect transition="in" filter="fade">
                                      <p:cBhvr>
                                        <p:cTn id="20" dur="500"/>
                                        <p:tgtEl>
                                          <p:spTgt spid="24"/>
                                        </p:tgtEl>
                                      </p:cBhvr>
                                    </p:animEffect>
                                  </p:childTnLst>
                                </p:cTn>
                              </p:par>
                              <p:par>
                                <p:cTn id="21" presetID="10" presetClass="entr" presetSubtype="0" fill="hold" nodeType="with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500"/>
                                        <p:tgtEl>
                                          <p:spTgt spid="17"/>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3"/>
                                        </p:tgtEl>
                                        <p:attrNameLst>
                                          <p:attrName>style.visibility</p:attrName>
                                        </p:attrNameLst>
                                      </p:cBhvr>
                                      <p:to>
                                        <p:strVal val="visible"/>
                                      </p:to>
                                    </p:set>
                                    <p:animEffect transition="in" filter="fade">
                                      <p:cBhvr>
                                        <p:cTn id="26" dur="500"/>
                                        <p:tgtEl>
                                          <p:spTgt spid="23"/>
                                        </p:tgtEl>
                                      </p:cBhvr>
                                    </p:animEffect>
                                  </p:childTnLst>
                                </p:cTn>
                              </p:par>
                              <p:par>
                                <p:cTn id="27" presetID="10" presetClass="exit" presetSubtype="0" fill="hold" grpId="1" nodeType="withEffect">
                                  <p:stCondLst>
                                    <p:cond delay="0"/>
                                  </p:stCondLst>
                                  <p:childTnLst>
                                    <p:animEffect transition="out" filter="fade">
                                      <p:cBhvr>
                                        <p:cTn id="28" dur="500"/>
                                        <p:tgtEl>
                                          <p:spTgt spid="19"/>
                                        </p:tgtEl>
                                      </p:cBhvr>
                                    </p:animEffect>
                                    <p:set>
                                      <p:cBhvr>
                                        <p:cTn id="29" dur="1" fill="hold">
                                          <p:stCondLst>
                                            <p:cond delay="499"/>
                                          </p:stCondLst>
                                        </p:cTn>
                                        <p:tgtEl>
                                          <p:spTgt spid="19"/>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22"/>
                                        </p:tgtEl>
                                        <p:attrNameLst>
                                          <p:attrName>style.visibility</p:attrName>
                                        </p:attrNameLst>
                                      </p:cBhvr>
                                      <p:to>
                                        <p:strVal val="visible"/>
                                      </p:to>
                                    </p:set>
                                    <p:animEffect transition="in" filter="fade">
                                      <p:cBhvr>
                                        <p:cTn id="34" dur="500"/>
                                        <p:tgtEl>
                                          <p:spTgt spid="22"/>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xit" presetSubtype="0" fill="hold" grpId="1" nodeType="clickEffect">
                                  <p:stCondLst>
                                    <p:cond delay="0"/>
                                  </p:stCondLst>
                                  <p:childTnLst>
                                    <p:animEffect transition="out" filter="fade">
                                      <p:cBhvr>
                                        <p:cTn id="38" dur="500"/>
                                        <p:tgtEl>
                                          <p:spTgt spid="22"/>
                                        </p:tgtEl>
                                      </p:cBhvr>
                                    </p:animEffect>
                                    <p:set>
                                      <p:cBhvr>
                                        <p:cTn id="39" dur="1" fill="hold">
                                          <p:stCondLst>
                                            <p:cond delay="499"/>
                                          </p:stCondLst>
                                        </p:cTn>
                                        <p:tgtEl>
                                          <p:spTgt spid="22"/>
                                        </p:tgtEl>
                                        <p:attrNameLst>
                                          <p:attrName>style.visibility</p:attrName>
                                        </p:attrNameLst>
                                      </p:cBhvr>
                                      <p:to>
                                        <p:strVal val="hidden"/>
                                      </p:to>
                                    </p:set>
                                  </p:childTnLst>
                                </p:cTn>
                              </p:par>
                              <p:par>
                                <p:cTn id="40" presetID="10" presetClass="entr" presetSubtype="0" fill="hold" nodeType="withEffect">
                                  <p:stCondLst>
                                    <p:cond delay="0"/>
                                  </p:stCondLst>
                                  <p:childTnLst>
                                    <p:set>
                                      <p:cBhvr>
                                        <p:cTn id="41" dur="1" fill="hold">
                                          <p:stCondLst>
                                            <p:cond delay="0"/>
                                          </p:stCondLst>
                                        </p:cTn>
                                        <p:tgtEl>
                                          <p:spTgt spid="26"/>
                                        </p:tgtEl>
                                        <p:attrNameLst>
                                          <p:attrName>style.visibility</p:attrName>
                                        </p:attrNameLst>
                                      </p:cBhvr>
                                      <p:to>
                                        <p:strVal val="visible"/>
                                      </p:to>
                                    </p:set>
                                    <p:animEffect transition="in" filter="fade">
                                      <p:cBhvr>
                                        <p:cTn id="42" dur="500"/>
                                        <p:tgtEl>
                                          <p:spTgt spid="26"/>
                                        </p:tgtEl>
                                      </p:cBhvr>
                                    </p:animEffect>
                                  </p:childTnLst>
                                </p:cTn>
                              </p:par>
                              <p:par>
                                <p:cTn id="43" presetID="10" presetClass="entr" presetSubtype="0" fill="hold" nodeType="withEffect">
                                  <p:stCondLst>
                                    <p:cond delay="0"/>
                                  </p:stCondLst>
                                  <p:childTnLst>
                                    <p:set>
                                      <p:cBhvr>
                                        <p:cTn id="44" dur="1" fill="hold">
                                          <p:stCondLst>
                                            <p:cond delay="0"/>
                                          </p:stCondLst>
                                        </p:cTn>
                                        <p:tgtEl>
                                          <p:spTgt spid="4"/>
                                        </p:tgtEl>
                                        <p:attrNameLst>
                                          <p:attrName>style.visibility</p:attrName>
                                        </p:attrNameLst>
                                      </p:cBhvr>
                                      <p:to>
                                        <p:strVal val="visible"/>
                                      </p:to>
                                    </p:set>
                                    <p:animEffect transition="in" filter="fade">
                                      <p:cBhvr>
                                        <p:cTn id="45" dur="500"/>
                                        <p:tgtEl>
                                          <p:spTgt spid="4"/>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8"/>
                                        </p:tgtEl>
                                        <p:attrNameLst>
                                          <p:attrName>style.visibility</p:attrName>
                                        </p:attrNameLst>
                                      </p:cBhvr>
                                      <p:to>
                                        <p:strVal val="visible"/>
                                      </p:to>
                                    </p:set>
                                    <p:animEffect transition="in" filter="fade">
                                      <p:cBhvr>
                                        <p:cTn id="48" dur="500"/>
                                        <p:tgtEl>
                                          <p:spTgt spid="8"/>
                                        </p:tgtEl>
                                      </p:cBhvr>
                                    </p:animEffect>
                                  </p:childTnLst>
                                </p:cTn>
                              </p:par>
                              <p:par>
                                <p:cTn id="49" presetID="10" presetClass="entr" presetSubtype="0" fill="hold" nodeType="withEffect">
                                  <p:stCondLst>
                                    <p:cond delay="0"/>
                                  </p:stCondLst>
                                  <p:childTnLst>
                                    <p:set>
                                      <p:cBhvr>
                                        <p:cTn id="50" dur="1" fill="hold">
                                          <p:stCondLst>
                                            <p:cond delay="0"/>
                                          </p:stCondLst>
                                        </p:cTn>
                                        <p:tgtEl>
                                          <p:spTgt spid="32"/>
                                        </p:tgtEl>
                                        <p:attrNameLst>
                                          <p:attrName>style.visibility</p:attrName>
                                        </p:attrNameLst>
                                      </p:cBhvr>
                                      <p:to>
                                        <p:strVal val="visible"/>
                                      </p:to>
                                    </p:set>
                                    <p:animEffect transition="in" filter="fade">
                                      <p:cBhvr>
                                        <p:cTn id="51" dur="500"/>
                                        <p:tgtEl>
                                          <p:spTgt spid="32"/>
                                        </p:tgtEl>
                                      </p:cBhvr>
                                    </p:animEffect>
                                  </p:childTnLst>
                                </p:cTn>
                              </p:par>
                              <p:par>
                                <p:cTn id="52" presetID="10" presetClass="entr" presetSubtype="0" fill="hold" nodeType="withEffect">
                                  <p:stCondLst>
                                    <p:cond delay="0"/>
                                  </p:stCondLst>
                                  <p:childTnLst>
                                    <p:set>
                                      <p:cBhvr>
                                        <p:cTn id="53" dur="1" fill="hold">
                                          <p:stCondLst>
                                            <p:cond delay="0"/>
                                          </p:stCondLst>
                                        </p:cTn>
                                        <p:tgtEl>
                                          <p:spTgt spid="31"/>
                                        </p:tgtEl>
                                        <p:attrNameLst>
                                          <p:attrName>style.visibility</p:attrName>
                                        </p:attrNameLst>
                                      </p:cBhvr>
                                      <p:to>
                                        <p:strVal val="visible"/>
                                      </p:to>
                                    </p:set>
                                    <p:animEffect transition="in" filter="fade">
                                      <p:cBhvr>
                                        <p:cTn id="54" dur="500"/>
                                        <p:tgtEl>
                                          <p:spTgt spid="31"/>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33"/>
                                        </p:tgtEl>
                                        <p:attrNameLst>
                                          <p:attrName>style.visibility</p:attrName>
                                        </p:attrNameLst>
                                      </p:cBhvr>
                                      <p:to>
                                        <p:strVal val="visible"/>
                                      </p:to>
                                    </p:set>
                                    <p:animEffect transition="in" filter="fade">
                                      <p:cBhvr>
                                        <p:cTn id="57" dur="500"/>
                                        <p:tgtEl>
                                          <p:spTgt spid="33"/>
                                        </p:tgtEl>
                                      </p:cBhvr>
                                    </p:animEffect>
                                  </p:childTnLst>
                                </p:cTn>
                              </p:par>
                              <p:par>
                                <p:cTn id="58" presetID="10" presetClass="entr" presetSubtype="0" fill="hold" nodeType="withEffect">
                                  <p:stCondLst>
                                    <p:cond delay="0"/>
                                  </p:stCondLst>
                                  <p:childTnLst>
                                    <p:set>
                                      <p:cBhvr>
                                        <p:cTn id="59" dur="1" fill="hold">
                                          <p:stCondLst>
                                            <p:cond delay="0"/>
                                          </p:stCondLst>
                                        </p:cTn>
                                        <p:tgtEl>
                                          <p:spTgt spid="35"/>
                                        </p:tgtEl>
                                        <p:attrNameLst>
                                          <p:attrName>style.visibility</p:attrName>
                                        </p:attrNameLst>
                                      </p:cBhvr>
                                      <p:to>
                                        <p:strVal val="visible"/>
                                      </p:to>
                                    </p:set>
                                    <p:animEffect transition="in" filter="fade">
                                      <p:cBhvr>
                                        <p:cTn id="60" dur="500"/>
                                        <p:tgtEl>
                                          <p:spTgt spid="35"/>
                                        </p:tgtEl>
                                      </p:cBhvr>
                                    </p:animEffect>
                                  </p:childTnLst>
                                </p:cTn>
                              </p:par>
                              <p:par>
                                <p:cTn id="61" presetID="10" presetClass="entr" presetSubtype="0" fill="hold" nodeType="withEffect">
                                  <p:stCondLst>
                                    <p:cond delay="0"/>
                                  </p:stCondLst>
                                  <p:childTnLst>
                                    <p:set>
                                      <p:cBhvr>
                                        <p:cTn id="62" dur="1" fill="hold">
                                          <p:stCondLst>
                                            <p:cond delay="0"/>
                                          </p:stCondLst>
                                        </p:cTn>
                                        <p:tgtEl>
                                          <p:spTgt spid="34"/>
                                        </p:tgtEl>
                                        <p:attrNameLst>
                                          <p:attrName>style.visibility</p:attrName>
                                        </p:attrNameLst>
                                      </p:cBhvr>
                                      <p:to>
                                        <p:strVal val="visible"/>
                                      </p:to>
                                    </p:set>
                                    <p:animEffect transition="in" filter="fade">
                                      <p:cBhvr>
                                        <p:cTn id="63" dur="500"/>
                                        <p:tgtEl>
                                          <p:spTgt spid="34"/>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36"/>
                                        </p:tgtEl>
                                        <p:attrNameLst>
                                          <p:attrName>style.visibility</p:attrName>
                                        </p:attrNameLst>
                                      </p:cBhvr>
                                      <p:to>
                                        <p:strVal val="visible"/>
                                      </p:to>
                                    </p:set>
                                    <p:animEffect transition="in" filter="fade">
                                      <p:cBhvr>
                                        <p:cTn id="66" dur="500"/>
                                        <p:tgtEl>
                                          <p:spTgt spid="36"/>
                                        </p:tgtEl>
                                      </p:cBhvr>
                                    </p:animEffect>
                                  </p:childTnLst>
                                </p:cTn>
                              </p:par>
                            </p:childTnLst>
                          </p:cTn>
                        </p:par>
                      </p:childTnLst>
                    </p:cTn>
                  </p:par>
                  <p:par>
                    <p:cTn id="67" fill="hold">
                      <p:stCondLst>
                        <p:cond delay="indefinite"/>
                      </p:stCondLst>
                      <p:childTnLst>
                        <p:par>
                          <p:cTn id="68" fill="hold">
                            <p:stCondLst>
                              <p:cond delay="0"/>
                            </p:stCondLst>
                            <p:childTnLst>
                              <p:par>
                                <p:cTn id="69" presetID="26" presetClass="entr" presetSubtype="0" fill="hold" grpId="0" nodeType="clickEffect">
                                  <p:stCondLst>
                                    <p:cond delay="0"/>
                                  </p:stCondLst>
                                  <p:childTnLst>
                                    <p:set>
                                      <p:cBhvr>
                                        <p:cTn id="70" dur="1" fill="hold">
                                          <p:stCondLst>
                                            <p:cond delay="0"/>
                                          </p:stCondLst>
                                        </p:cTn>
                                        <p:tgtEl>
                                          <p:spTgt spid="9"/>
                                        </p:tgtEl>
                                        <p:attrNameLst>
                                          <p:attrName>style.visibility</p:attrName>
                                        </p:attrNameLst>
                                      </p:cBhvr>
                                      <p:to>
                                        <p:strVal val="visible"/>
                                      </p:to>
                                    </p:set>
                                    <p:animEffect transition="in" filter="wipe(down)">
                                      <p:cBhvr>
                                        <p:cTn id="71" dur="580">
                                          <p:stCondLst>
                                            <p:cond delay="0"/>
                                          </p:stCondLst>
                                        </p:cTn>
                                        <p:tgtEl>
                                          <p:spTgt spid="9"/>
                                        </p:tgtEl>
                                      </p:cBhvr>
                                    </p:animEffect>
                                    <p:anim calcmode="lin" valueType="num">
                                      <p:cBhvr>
                                        <p:cTn id="72" dur="1822" tmFilter="0,0; 0.14,0.36; 0.43,0.73; 0.71,0.91; 1.0,1.0">
                                          <p:stCondLst>
                                            <p:cond delay="0"/>
                                          </p:stCondLst>
                                        </p:cTn>
                                        <p:tgtEl>
                                          <p:spTgt spid="9"/>
                                        </p:tgtEl>
                                        <p:attrNameLst>
                                          <p:attrName>ppt_x</p:attrName>
                                        </p:attrNameLst>
                                      </p:cBhvr>
                                      <p:tavLst>
                                        <p:tav tm="0">
                                          <p:val>
                                            <p:strVal val="#ppt_x-0.25"/>
                                          </p:val>
                                        </p:tav>
                                        <p:tav tm="100000">
                                          <p:val>
                                            <p:strVal val="#ppt_x"/>
                                          </p:val>
                                        </p:tav>
                                      </p:tavLst>
                                    </p:anim>
                                    <p:anim calcmode="lin" valueType="num">
                                      <p:cBhvr>
                                        <p:cTn id="73" dur="664" tmFilter="0.0,0.0; 0.25,0.07; 0.50,0.2; 0.75,0.467; 1.0,1.0">
                                          <p:stCondLst>
                                            <p:cond delay="0"/>
                                          </p:stCondLst>
                                        </p:cTn>
                                        <p:tgtEl>
                                          <p:spTgt spid="9"/>
                                        </p:tgtEl>
                                        <p:attrNameLst>
                                          <p:attrName>ppt_y</p:attrName>
                                        </p:attrNameLst>
                                      </p:cBhvr>
                                      <p:tavLst>
                                        <p:tav tm="0" fmla="#ppt_y-sin(pi*$)/3">
                                          <p:val>
                                            <p:fltVal val="0.5"/>
                                          </p:val>
                                        </p:tav>
                                        <p:tav tm="100000">
                                          <p:val>
                                            <p:fltVal val="1"/>
                                          </p:val>
                                        </p:tav>
                                      </p:tavLst>
                                    </p:anim>
                                    <p:anim calcmode="lin" valueType="num">
                                      <p:cBhvr>
                                        <p:cTn id="74" dur="664" tmFilter="0, 0; 0.125,0.2665; 0.25,0.4; 0.375,0.465; 0.5,0.5;  0.625,0.535; 0.75,0.6; 0.875,0.7335; 1,1">
                                          <p:stCondLst>
                                            <p:cond delay="664"/>
                                          </p:stCondLst>
                                        </p:cTn>
                                        <p:tgtEl>
                                          <p:spTgt spid="9"/>
                                        </p:tgtEl>
                                        <p:attrNameLst>
                                          <p:attrName>ppt_y</p:attrName>
                                        </p:attrNameLst>
                                      </p:cBhvr>
                                      <p:tavLst>
                                        <p:tav tm="0" fmla="#ppt_y-sin(pi*$)/9">
                                          <p:val>
                                            <p:fltVal val="0"/>
                                          </p:val>
                                        </p:tav>
                                        <p:tav tm="100000">
                                          <p:val>
                                            <p:fltVal val="1"/>
                                          </p:val>
                                        </p:tav>
                                      </p:tavLst>
                                    </p:anim>
                                    <p:anim calcmode="lin" valueType="num">
                                      <p:cBhvr>
                                        <p:cTn id="75" dur="332" tmFilter="0, 0; 0.125,0.2665; 0.25,0.4; 0.375,0.465; 0.5,0.5;  0.625,0.535; 0.75,0.6; 0.875,0.7335; 1,1">
                                          <p:stCondLst>
                                            <p:cond delay="1324"/>
                                          </p:stCondLst>
                                        </p:cTn>
                                        <p:tgtEl>
                                          <p:spTgt spid="9"/>
                                        </p:tgtEl>
                                        <p:attrNameLst>
                                          <p:attrName>ppt_y</p:attrName>
                                        </p:attrNameLst>
                                      </p:cBhvr>
                                      <p:tavLst>
                                        <p:tav tm="0" fmla="#ppt_y-sin(pi*$)/27">
                                          <p:val>
                                            <p:fltVal val="0"/>
                                          </p:val>
                                        </p:tav>
                                        <p:tav tm="100000">
                                          <p:val>
                                            <p:fltVal val="1"/>
                                          </p:val>
                                        </p:tav>
                                      </p:tavLst>
                                    </p:anim>
                                    <p:anim calcmode="lin" valueType="num">
                                      <p:cBhvr>
                                        <p:cTn id="76" dur="164" tmFilter="0, 0; 0.125,0.2665; 0.25,0.4; 0.375,0.465; 0.5,0.5;  0.625,0.535; 0.75,0.6; 0.875,0.7335; 1,1">
                                          <p:stCondLst>
                                            <p:cond delay="1656"/>
                                          </p:stCondLst>
                                        </p:cTn>
                                        <p:tgtEl>
                                          <p:spTgt spid="9"/>
                                        </p:tgtEl>
                                        <p:attrNameLst>
                                          <p:attrName>ppt_y</p:attrName>
                                        </p:attrNameLst>
                                      </p:cBhvr>
                                      <p:tavLst>
                                        <p:tav tm="0" fmla="#ppt_y-sin(pi*$)/81">
                                          <p:val>
                                            <p:fltVal val="0"/>
                                          </p:val>
                                        </p:tav>
                                        <p:tav tm="100000">
                                          <p:val>
                                            <p:fltVal val="1"/>
                                          </p:val>
                                        </p:tav>
                                      </p:tavLst>
                                    </p:anim>
                                    <p:animScale>
                                      <p:cBhvr>
                                        <p:cTn id="77" dur="26">
                                          <p:stCondLst>
                                            <p:cond delay="650"/>
                                          </p:stCondLst>
                                        </p:cTn>
                                        <p:tgtEl>
                                          <p:spTgt spid="9"/>
                                        </p:tgtEl>
                                      </p:cBhvr>
                                      <p:to x="100000" y="60000"/>
                                    </p:animScale>
                                    <p:animScale>
                                      <p:cBhvr>
                                        <p:cTn id="78" dur="166" decel="50000">
                                          <p:stCondLst>
                                            <p:cond delay="676"/>
                                          </p:stCondLst>
                                        </p:cTn>
                                        <p:tgtEl>
                                          <p:spTgt spid="9"/>
                                        </p:tgtEl>
                                      </p:cBhvr>
                                      <p:to x="100000" y="100000"/>
                                    </p:animScale>
                                    <p:animScale>
                                      <p:cBhvr>
                                        <p:cTn id="79" dur="26">
                                          <p:stCondLst>
                                            <p:cond delay="1312"/>
                                          </p:stCondLst>
                                        </p:cTn>
                                        <p:tgtEl>
                                          <p:spTgt spid="9"/>
                                        </p:tgtEl>
                                      </p:cBhvr>
                                      <p:to x="100000" y="80000"/>
                                    </p:animScale>
                                    <p:animScale>
                                      <p:cBhvr>
                                        <p:cTn id="80" dur="166" decel="50000">
                                          <p:stCondLst>
                                            <p:cond delay="1338"/>
                                          </p:stCondLst>
                                        </p:cTn>
                                        <p:tgtEl>
                                          <p:spTgt spid="9"/>
                                        </p:tgtEl>
                                      </p:cBhvr>
                                      <p:to x="100000" y="100000"/>
                                    </p:animScale>
                                    <p:animScale>
                                      <p:cBhvr>
                                        <p:cTn id="81" dur="26">
                                          <p:stCondLst>
                                            <p:cond delay="1642"/>
                                          </p:stCondLst>
                                        </p:cTn>
                                        <p:tgtEl>
                                          <p:spTgt spid="9"/>
                                        </p:tgtEl>
                                      </p:cBhvr>
                                      <p:to x="100000" y="90000"/>
                                    </p:animScale>
                                    <p:animScale>
                                      <p:cBhvr>
                                        <p:cTn id="82" dur="166" decel="50000">
                                          <p:stCondLst>
                                            <p:cond delay="1668"/>
                                          </p:stCondLst>
                                        </p:cTn>
                                        <p:tgtEl>
                                          <p:spTgt spid="9"/>
                                        </p:tgtEl>
                                      </p:cBhvr>
                                      <p:to x="100000" y="100000"/>
                                    </p:animScale>
                                    <p:animScale>
                                      <p:cBhvr>
                                        <p:cTn id="83" dur="26">
                                          <p:stCondLst>
                                            <p:cond delay="1808"/>
                                          </p:stCondLst>
                                        </p:cTn>
                                        <p:tgtEl>
                                          <p:spTgt spid="9"/>
                                        </p:tgtEl>
                                      </p:cBhvr>
                                      <p:to x="100000" y="95000"/>
                                    </p:animScale>
                                    <p:animScale>
                                      <p:cBhvr>
                                        <p:cTn id="84" dur="166" decel="50000">
                                          <p:stCondLst>
                                            <p:cond delay="1834"/>
                                          </p:stCondLst>
                                        </p:cTn>
                                        <p:tgtEl>
                                          <p:spTgt spid="9"/>
                                        </p:tgtEl>
                                      </p:cBhvr>
                                      <p:to x="100000" y="100000"/>
                                    </p:animScale>
                                  </p:childTnLst>
                                </p:cTn>
                              </p:par>
                            </p:childTnLst>
                          </p:cTn>
                        </p:par>
                      </p:childTnLst>
                    </p:cTn>
                  </p:par>
                  <p:par>
                    <p:cTn id="85" fill="hold">
                      <p:stCondLst>
                        <p:cond delay="indefinite"/>
                      </p:stCondLst>
                      <p:childTnLst>
                        <p:par>
                          <p:cTn id="86" fill="hold">
                            <p:stCondLst>
                              <p:cond delay="0"/>
                            </p:stCondLst>
                            <p:childTnLst>
                              <p:par>
                                <p:cTn id="87" presetID="31" presetClass="entr" presetSubtype="0" fill="hold" grpId="0" nodeType="clickEffect">
                                  <p:stCondLst>
                                    <p:cond delay="0"/>
                                  </p:stCondLst>
                                  <p:childTnLst>
                                    <p:set>
                                      <p:cBhvr>
                                        <p:cTn id="88" dur="1" fill="hold">
                                          <p:stCondLst>
                                            <p:cond delay="0"/>
                                          </p:stCondLst>
                                        </p:cTn>
                                        <p:tgtEl>
                                          <p:spTgt spid="11"/>
                                        </p:tgtEl>
                                        <p:attrNameLst>
                                          <p:attrName>style.visibility</p:attrName>
                                        </p:attrNameLst>
                                      </p:cBhvr>
                                      <p:to>
                                        <p:strVal val="visible"/>
                                      </p:to>
                                    </p:set>
                                    <p:anim calcmode="lin" valueType="num">
                                      <p:cBhvr>
                                        <p:cTn id="89" dur="1000" fill="hold"/>
                                        <p:tgtEl>
                                          <p:spTgt spid="11"/>
                                        </p:tgtEl>
                                        <p:attrNameLst>
                                          <p:attrName>ppt_w</p:attrName>
                                        </p:attrNameLst>
                                      </p:cBhvr>
                                      <p:tavLst>
                                        <p:tav tm="0">
                                          <p:val>
                                            <p:fltVal val="0"/>
                                          </p:val>
                                        </p:tav>
                                        <p:tav tm="100000">
                                          <p:val>
                                            <p:strVal val="#ppt_w"/>
                                          </p:val>
                                        </p:tav>
                                      </p:tavLst>
                                    </p:anim>
                                    <p:anim calcmode="lin" valueType="num">
                                      <p:cBhvr>
                                        <p:cTn id="90" dur="1000" fill="hold"/>
                                        <p:tgtEl>
                                          <p:spTgt spid="11"/>
                                        </p:tgtEl>
                                        <p:attrNameLst>
                                          <p:attrName>ppt_h</p:attrName>
                                        </p:attrNameLst>
                                      </p:cBhvr>
                                      <p:tavLst>
                                        <p:tav tm="0">
                                          <p:val>
                                            <p:fltVal val="0"/>
                                          </p:val>
                                        </p:tav>
                                        <p:tav tm="100000">
                                          <p:val>
                                            <p:strVal val="#ppt_h"/>
                                          </p:val>
                                        </p:tav>
                                      </p:tavLst>
                                    </p:anim>
                                    <p:anim calcmode="lin" valueType="num">
                                      <p:cBhvr>
                                        <p:cTn id="91" dur="1000" fill="hold"/>
                                        <p:tgtEl>
                                          <p:spTgt spid="11"/>
                                        </p:tgtEl>
                                        <p:attrNameLst>
                                          <p:attrName>style.rotation</p:attrName>
                                        </p:attrNameLst>
                                      </p:cBhvr>
                                      <p:tavLst>
                                        <p:tav tm="0">
                                          <p:val>
                                            <p:fltVal val="90"/>
                                          </p:val>
                                        </p:tav>
                                        <p:tav tm="100000">
                                          <p:val>
                                            <p:fltVal val="0"/>
                                          </p:val>
                                        </p:tav>
                                      </p:tavLst>
                                    </p:anim>
                                    <p:animEffect transition="in" filter="fade">
                                      <p:cBhvr>
                                        <p:cTn id="92" dur="1000"/>
                                        <p:tgtEl>
                                          <p:spTgt spid="11"/>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grpId="0" nodeType="clickEffect">
                                  <p:stCondLst>
                                    <p:cond delay="0"/>
                                  </p:stCondLst>
                                  <p:childTnLst>
                                    <p:set>
                                      <p:cBhvr>
                                        <p:cTn id="96" dur="1" fill="hold">
                                          <p:stCondLst>
                                            <p:cond delay="0"/>
                                          </p:stCondLst>
                                        </p:cTn>
                                        <p:tgtEl>
                                          <p:spTgt spid="68"/>
                                        </p:tgtEl>
                                        <p:attrNameLst>
                                          <p:attrName>style.visibility</p:attrName>
                                        </p:attrNameLst>
                                      </p:cBhvr>
                                      <p:to>
                                        <p:strVal val="visible"/>
                                      </p:to>
                                    </p:set>
                                    <p:animEffect transition="in" filter="fade">
                                      <p:cBhvr>
                                        <p:cTn id="97" dur="500"/>
                                        <p:tgtEl>
                                          <p:spTgt spid="68"/>
                                        </p:tgtEl>
                                      </p:cBhvr>
                                    </p:animEffect>
                                  </p:childTnLst>
                                </p:cTn>
                              </p:par>
                              <p:par>
                                <p:cTn id="98" presetID="10" presetClass="entr" presetSubtype="0" fill="hold" grpId="2" nodeType="withEffect">
                                  <p:stCondLst>
                                    <p:cond delay="0"/>
                                  </p:stCondLst>
                                  <p:childTnLst>
                                    <p:set>
                                      <p:cBhvr>
                                        <p:cTn id="99" dur="1" fill="hold">
                                          <p:stCondLst>
                                            <p:cond delay="0"/>
                                          </p:stCondLst>
                                        </p:cTn>
                                        <p:tgtEl>
                                          <p:spTgt spid="19"/>
                                        </p:tgtEl>
                                        <p:attrNameLst>
                                          <p:attrName>style.visibility</p:attrName>
                                        </p:attrNameLst>
                                      </p:cBhvr>
                                      <p:to>
                                        <p:strVal val="visible"/>
                                      </p:to>
                                    </p:set>
                                    <p:animEffect transition="in" filter="fade">
                                      <p:cBhvr>
                                        <p:cTn id="100" dur="500"/>
                                        <p:tgtEl>
                                          <p:spTgt spid="19"/>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51"/>
                                        </p:tgtEl>
                                        <p:attrNameLst>
                                          <p:attrName>style.visibility</p:attrName>
                                        </p:attrNameLst>
                                      </p:cBhvr>
                                      <p:to>
                                        <p:strVal val="visible"/>
                                      </p:to>
                                    </p:set>
                                    <p:animEffect transition="in" filter="fade">
                                      <p:cBhvr>
                                        <p:cTn id="103" dur="500"/>
                                        <p:tgtEl>
                                          <p:spTgt spid="51"/>
                                        </p:tgtEl>
                                      </p:cBhvr>
                                    </p:animEffect>
                                  </p:childTnLst>
                                </p:cTn>
                              </p:par>
                              <p:par>
                                <p:cTn id="104" presetID="10" presetClass="entr" presetSubtype="0" fill="hold" grpId="0" nodeType="withEffect">
                                  <p:stCondLst>
                                    <p:cond delay="0"/>
                                  </p:stCondLst>
                                  <p:childTnLst>
                                    <p:set>
                                      <p:cBhvr>
                                        <p:cTn id="105" dur="1" fill="hold">
                                          <p:stCondLst>
                                            <p:cond delay="0"/>
                                          </p:stCondLst>
                                        </p:cTn>
                                        <p:tgtEl>
                                          <p:spTgt spid="28"/>
                                        </p:tgtEl>
                                        <p:attrNameLst>
                                          <p:attrName>style.visibility</p:attrName>
                                        </p:attrNameLst>
                                      </p:cBhvr>
                                      <p:to>
                                        <p:strVal val="visible"/>
                                      </p:to>
                                    </p:set>
                                    <p:animEffect transition="in" filter="fade">
                                      <p:cBhvr>
                                        <p:cTn id="106" dur="500"/>
                                        <p:tgtEl>
                                          <p:spTgt spid="28"/>
                                        </p:tgtEl>
                                      </p:cBhvr>
                                    </p:animEffect>
                                  </p:childTnLst>
                                </p:cTn>
                              </p:par>
                              <p:par>
                                <p:cTn id="107" presetID="10" presetClass="entr" presetSubtype="0" fill="hold" grpId="0" nodeType="withEffect">
                                  <p:stCondLst>
                                    <p:cond delay="0"/>
                                  </p:stCondLst>
                                  <p:childTnLst>
                                    <p:set>
                                      <p:cBhvr>
                                        <p:cTn id="108" dur="1" fill="hold">
                                          <p:stCondLst>
                                            <p:cond delay="0"/>
                                          </p:stCondLst>
                                        </p:cTn>
                                        <p:tgtEl>
                                          <p:spTgt spid="39"/>
                                        </p:tgtEl>
                                        <p:attrNameLst>
                                          <p:attrName>style.visibility</p:attrName>
                                        </p:attrNameLst>
                                      </p:cBhvr>
                                      <p:to>
                                        <p:strVal val="visible"/>
                                      </p:to>
                                    </p:set>
                                    <p:animEffect transition="in" filter="fade">
                                      <p:cBhvr>
                                        <p:cTn id="109" dur="500"/>
                                        <p:tgtEl>
                                          <p:spTgt spid="39"/>
                                        </p:tgtEl>
                                      </p:cBhvr>
                                    </p:animEffect>
                                  </p:childTnLst>
                                </p:cTn>
                              </p:par>
                              <p:par>
                                <p:cTn id="110" presetID="10" presetClass="entr" presetSubtype="0" fill="hold" grpId="0" nodeType="withEffect">
                                  <p:stCondLst>
                                    <p:cond delay="0"/>
                                  </p:stCondLst>
                                  <p:childTnLst>
                                    <p:set>
                                      <p:cBhvr>
                                        <p:cTn id="111" dur="1" fill="hold">
                                          <p:stCondLst>
                                            <p:cond delay="0"/>
                                          </p:stCondLst>
                                        </p:cTn>
                                        <p:tgtEl>
                                          <p:spTgt spid="40"/>
                                        </p:tgtEl>
                                        <p:attrNameLst>
                                          <p:attrName>style.visibility</p:attrName>
                                        </p:attrNameLst>
                                      </p:cBhvr>
                                      <p:to>
                                        <p:strVal val="visible"/>
                                      </p:to>
                                    </p:set>
                                    <p:animEffect transition="in" filter="fade">
                                      <p:cBhvr>
                                        <p:cTn id="112" dur="500"/>
                                        <p:tgtEl>
                                          <p:spTgt spid="40"/>
                                        </p:tgtEl>
                                      </p:cBhvr>
                                    </p:animEffect>
                                  </p:childTnLst>
                                </p:cTn>
                              </p:par>
                              <p:par>
                                <p:cTn id="113" presetID="10" presetClass="entr" presetSubtype="0" fill="hold" grpId="0" nodeType="withEffect">
                                  <p:stCondLst>
                                    <p:cond delay="0"/>
                                  </p:stCondLst>
                                  <p:childTnLst>
                                    <p:set>
                                      <p:cBhvr>
                                        <p:cTn id="114" dur="1" fill="hold">
                                          <p:stCondLst>
                                            <p:cond delay="0"/>
                                          </p:stCondLst>
                                        </p:cTn>
                                        <p:tgtEl>
                                          <p:spTgt spid="41"/>
                                        </p:tgtEl>
                                        <p:attrNameLst>
                                          <p:attrName>style.visibility</p:attrName>
                                        </p:attrNameLst>
                                      </p:cBhvr>
                                      <p:to>
                                        <p:strVal val="visible"/>
                                      </p:to>
                                    </p:set>
                                    <p:animEffect transition="in" filter="fade">
                                      <p:cBhvr>
                                        <p:cTn id="115" dur="500"/>
                                        <p:tgtEl>
                                          <p:spTgt spid="41"/>
                                        </p:tgtEl>
                                      </p:cBhvr>
                                    </p:animEffect>
                                  </p:childTnLst>
                                </p:cTn>
                              </p:par>
                              <p:par>
                                <p:cTn id="116" presetID="10" presetClass="entr" presetSubtype="0" fill="hold" grpId="0" nodeType="withEffect">
                                  <p:stCondLst>
                                    <p:cond delay="0"/>
                                  </p:stCondLst>
                                  <p:childTnLst>
                                    <p:set>
                                      <p:cBhvr>
                                        <p:cTn id="117" dur="1" fill="hold">
                                          <p:stCondLst>
                                            <p:cond delay="0"/>
                                          </p:stCondLst>
                                        </p:cTn>
                                        <p:tgtEl>
                                          <p:spTgt spid="42"/>
                                        </p:tgtEl>
                                        <p:attrNameLst>
                                          <p:attrName>style.visibility</p:attrName>
                                        </p:attrNameLst>
                                      </p:cBhvr>
                                      <p:to>
                                        <p:strVal val="visible"/>
                                      </p:to>
                                    </p:set>
                                    <p:animEffect transition="in" filter="fade">
                                      <p:cBhvr>
                                        <p:cTn id="118" dur="500"/>
                                        <p:tgtEl>
                                          <p:spTgt spid="42"/>
                                        </p:tgtEl>
                                      </p:cBhvr>
                                    </p:animEffect>
                                  </p:childTnLst>
                                </p:cTn>
                              </p:par>
                              <p:par>
                                <p:cTn id="119" presetID="10" presetClass="entr" presetSubtype="0" fill="hold" grpId="0" nodeType="withEffect">
                                  <p:stCondLst>
                                    <p:cond delay="0"/>
                                  </p:stCondLst>
                                  <p:childTnLst>
                                    <p:set>
                                      <p:cBhvr>
                                        <p:cTn id="120" dur="1" fill="hold">
                                          <p:stCondLst>
                                            <p:cond delay="0"/>
                                          </p:stCondLst>
                                        </p:cTn>
                                        <p:tgtEl>
                                          <p:spTgt spid="25"/>
                                        </p:tgtEl>
                                        <p:attrNameLst>
                                          <p:attrName>style.visibility</p:attrName>
                                        </p:attrNameLst>
                                      </p:cBhvr>
                                      <p:to>
                                        <p:strVal val="visible"/>
                                      </p:to>
                                    </p:set>
                                    <p:animEffect transition="in" filter="fade">
                                      <p:cBhvr>
                                        <p:cTn id="121" dur="500"/>
                                        <p:tgtEl>
                                          <p:spTgt spid="25"/>
                                        </p:tgtEl>
                                      </p:cBhvr>
                                    </p:animEffect>
                                  </p:childTnLst>
                                </p:cTn>
                              </p:par>
                            </p:childTnLst>
                          </p:cTn>
                        </p:par>
                      </p:childTnLst>
                    </p:cTn>
                  </p:par>
                  <p:par>
                    <p:cTn id="122" fill="hold">
                      <p:stCondLst>
                        <p:cond delay="indefinite"/>
                      </p:stCondLst>
                      <p:childTnLst>
                        <p:par>
                          <p:cTn id="123" fill="hold">
                            <p:stCondLst>
                              <p:cond delay="0"/>
                            </p:stCondLst>
                            <p:childTnLst>
                              <p:par>
                                <p:cTn id="124" presetID="10" presetClass="entr" presetSubtype="0" fill="hold" grpId="0" nodeType="clickEffect">
                                  <p:stCondLst>
                                    <p:cond delay="0"/>
                                  </p:stCondLst>
                                  <p:childTnLst>
                                    <p:set>
                                      <p:cBhvr>
                                        <p:cTn id="125" dur="1" fill="hold">
                                          <p:stCondLst>
                                            <p:cond delay="0"/>
                                          </p:stCondLst>
                                        </p:cTn>
                                        <p:tgtEl>
                                          <p:spTgt spid="15"/>
                                        </p:tgtEl>
                                        <p:attrNameLst>
                                          <p:attrName>style.visibility</p:attrName>
                                        </p:attrNameLst>
                                      </p:cBhvr>
                                      <p:to>
                                        <p:strVal val="visible"/>
                                      </p:to>
                                    </p:set>
                                    <p:animEffect transition="in" filter="fade">
                                      <p:cBhvr>
                                        <p:cTn id="126" dur="500"/>
                                        <p:tgtEl>
                                          <p:spTgt spid="15"/>
                                        </p:tgtEl>
                                      </p:cBhvr>
                                    </p:animEffect>
                                  </p:childTnLst>
                                </p:cTn>
                              </p:par>
                            </p:childTnLst>
                          </p:cTn>
                        </p:par>
                      </p:childTnLst>
                    </p:cTn>
                  </p:par>
                  <p:par>
                    <p:cTn id="127" fill="hold">
                      <p:stCondLst>
                        <p:cond delay="indefinite"/>
                      </p:stCondLst>
                      <p:childTnLst>
                        <p:par>
                          <p:cTn id="128" fill="hold">
                            <p:stCondLst>
                              <p:cond delay="0"/>
                            </p:stCondLst>
                            <p:childTnLst>
                              <p:par>
                                <p:cTn id="129" presetID="10" presetClass="entr" presetSubtype="0" fill="hold" nodeType="clickEffect">
                                  <p:stCondLst>
                                    <p:cond delay="0"/>
                                  </p:stCondLst>
                                  <p:childTnLst>
                                    <p:set>
                                      <p:cBhvr>
                                        <p:cTn id="130" dur="1" fill="hold">
                                          <p:stCondLst>
                                            <p:cond delay="0"/>
                                          </p:stCondLst>
                                        </p:cTn>
                                        <p:tgtEl>
                                          <p:spTgt spid="2"/>
                                        </p:tgtEl>
                                        <p:attrNameLst>
                                          <p:attrName>style.visibility</p:attrName>
                                        </p:attrNameLst>
                                      </p:cBhvr>
                                      <p:to>
                                        <p:strVal val="visible"/>
                                      </p:to>
                                    </p:set>
                                    <p:animEffect transition="in" filter="fade">
                                      <p:cBhvr>
                                        <p:cTn id="131" dur="500"/>
                                        <p:tgtEl>
                                          <p:spTgt spid="2"/>
                                        </p:tgtEl>
                                      </p:cBhvr>
                                    </p:animEffect>
                                  </p:childTnLst>
                                </p:cTn>
                              </p:par>
                              <p:par>
                                <p:cTn id="132" presetID="10" presetClass="entr" presetSubtype="0" fill="hold" nodeType="withEffect">
                                  <p:stCondLst>
                                    <p:cond delay="0"/>
                                  </p:stCondLst>
                                  <p:childTnLst>
                                    <p:set>
                                      <p:cBhvr>
                                        <p:cTn id="133" dur="1" fill="hold">
                                          <p:stCondLst>
                                            <p:cond delay="0"/>
                                          </p:stCondLst>
                                        </p:cTn>
                                        <p:tgtEl>
                                          <p:spTgt spid="65"/>
                                        </p:tgtEl>
                                        <p:attrNameLst>
                                          <p:attrName>style.visibility</p:attrName>
                                        </p:attrNameLst>
                                      </p:cBhvr>
                                      <p:to>
                                        <p:strVal val="visible"/>
                                      </p:to>
                                    </p:set>
                                    <p:animEffect transition="in" filter="fade">
                                      <p:cBhvr>
                                        <p:cTn id="134" dur="500"/>
                                        <p:tgtEl>
                                          <p:spTgt spid="65"/>
                                        </p:tgtEl>
                                      </p:cBhvr>
                                    </p:animEffect>
                                  </p:childTnLst>
                                </p:cTn>
                              </p:par>
                              <p:par>
                                <p:cTn id="135" presetID="10" presetClass="entr" presetSubtype="0" fill="hold" grpId="0" nodeType="withEffect">
                                  <p:stCondLst>
                                    <p:cond delay="0"/>
                                  </p:stCondLst>
                                  <p:childTnLst>
                                    <p:set>
                                      <p:cBhvr>
                                        <p:cTn id="136" dur="1" fill="hold">
                                          <p:stCondLst>
                                            <p:cond delay="0"/>
                                          </p:stCondLst>
                                        </p:cTn>
                                        <p:tgtEl>
                                          <p:spTgt spid="66"/>
                                        </p:tgtEl>
                                        <p:attrNameLst>
                                          <p:attrName>style.visibility</p:attrName>
                                        </p:attrNameLst>
                                      </p:cBhvr>
                                      <p:to>
                                        <p:strVal val="visible"/>
                                      </p:to>
                                    </p:set>
                                    <p:animEffect transition="in" filter="fade">
                                      <p:cBhvr>
                                        <p:cTn id="137" dur="5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8" grpId="0" animBg="1"/>
      <p:bldP spid="19" grpId="0" animBg="1"/>
      <p:bldP spid="19" grpId="1" animBg="1"/>
      <p:bldP spid="19" grpId="2" animBg="1"/>
      <p:bldP spid="23" grpId="0"/>
      <p:bldP spid="24" grpId="0"/>
      <p:bldP spid="25" grpId="0"/>
      <p:bldP spid="28" grpId="0" animBg="1"/>
      <p:bldP spid="39" grpId="0" animBg="1"/>
      <p:bldP spid="40" grpId="0" animBg="1"/>
      <p:bldP spid="41" grpId="0" animBg="1"/>
      <p:bldP spid="42" grpId="0" animBg="1"/>
      <p:bldP spid="51" grpId="0" animBg="1"/>
      <p:bldP spid="66" grpId="0"/>
      <p:bldP spid="68" grpId="0"/>
      <p:bldP spid="8" grpId="0"/>
      <p:bldP spid="9" grpId="0" animBg="1"/>
      <p:bldP spid="33" grpId="0"/>
      <p:bldP spid="36" grpId="0"/>
      <p:bldP spid="11" grpId="0" animBg="1"/>
      <p:bldP spid="22" grpId="0" animBg="1"/>
      <p:bldP spid="22" grpId="1" animBg="1"/>
      <p:bldP spid="15"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2"/>
          <p:cNvSpPr txBox="1">
            <a:spLocks/>
          </p:cNvSpPr>
          <p:nvPr/>
        </p:nvSpPr>
        <p:spPr>
          <a:xfrm>
            <a:off x="762000" y="1679803"/>
            <a:ext cx="3868340" cy="823912"/>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Study Design</a:t>
            </a:r>
          </a:p>
        </p:txBody>
      </p:sp>
      <p:sp>
        <p:nvSpPr>
          <p:cNvPr id="3" name="Content Placeholder 3"/>
          <p:cNvSpPr txBox="1">
            <a:spLocks/>
          </p:cNvSpPr>
          <p:nvPr/>
        </p:nvSpPr>
        <p:spPr>
          <a:xfrm>
            <a:off x="697355" y="2334545"/>
            <a:ext cx="3868340" cy="3684588"/>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a:t>Two group independent. </a:t>
            </a:r>
          </a:p>
          <a:p>
            <a:r>
              <a:rPr lang="en-US" sz="1800" dirty="0"/>
              <a:t>Two group paired.</a:t>
            </a:r>
          </a:p>
          <a:p>
            <a:r>
              <a:rPr lang="en-US" sz="1800" dirty="0"/>
              <a:t>Multi-group independent.</a:t>
            </a:r>
          </a:p>
          <a:p>
            <a:r>
              <a:rPr lang="en-US" sz="1800" dirty="0"/>
              <a:t>Longitudinal</a:t>
            </a:r>
          </a:p>
          <a:p>
            <a:endParaRPr lang="en-US" sz="1800" dirty="0"/>
          </a:p>
          <a:p>
            <a:r>
              <a:rPr lang="en-US" sz="1800" dirty="0"/>
              <a:t>Crossed Designs. </a:t>
            </a:r>
          </a:p>
        </p:txBody>
      </p:sp>
      <p:sp>
        <p:nvSpPr>
          <p:cNvPr id="4" name="Text Placeholder 4"/>
          <p:cNvSpPr txBox="1">
            <a:spLocks/>
          </p:cNvSpPr>
          <p:nvPr/>
        </p:nvSpPr>
        <p:spPr>
          <a:xfrm>
            <a:off x="5216250" y="1690689"/>
            <a:ext cx="3887391" cy="823912"/>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Statistical tests</a:t>
            </a:r>
          </a:p>
        </p:txBody>
      </p:sp>
      <p:sp>
        <p:nvSpPr>
          <p:cNvPr id="5" name="Content Placeholder 5"/>
          <p:cNvSpPr txBox="1">
            <a:spLocks/>
          </p:cNvSpPr>
          <p:nvPr/>
        </p:nvSpPr>
        <p:spPr>
          <a:xfrm>
            <a:off x="5396287" y="2334545"/>
            <a:ext cx="3887391" cy="3684588"/>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a:solidFill>
                  <a:srgbClr val="FF0000"/>
                </a:solidFill>
              </a:rPr>
              <a:t>T</a:t>
            </a:r>
            <a:r>
              <a:rPr lang="en-US" sz="1800" dirty="0"/>
              <a:t> </a:t>
            </a:r>
            <a:r>
              <a:rPr lang="en-US" sz="1800" dirty="0">
                <a:solidFill>
                  <a:srgbClr val="FF0000"/>
                </a:solidFill>
              </a:rPr>
              <a:t>test</a:t>
            </a:r>
            <a:r>
              <a:rPr lang="en-US" sz="1800" baseline="30000" dirty="0">
                <a:solidFill>
                  <a:srgbClr val="FF0000"/>
                </a:solidFill>
              </a:rPr>
              <a:t>1,2</a:t>
            </a:r>
            <a:r>
              <a:rPr lang="en-US" sz="1800" dirty="0">
                <a:solidFill>
                  <a:srgbClr val="FF0000"/>
                </a:solidFill>
              </a:rPr>
              <a:t>, welch t test</a:t>
            </a:r>
            <a:r>
              <a:rPr lang="en-US" sz="1800" baseline="30000" dirty="0">
                <a:solidFill>
                  <a:srgbClr val="FF0000"/>
                </a:solidFill>
              </a:rPr>
              <a:t>1</a:t>
            </a:r>
            <a:r>
              <a:rPr lang="en-US" sz="1800" dirty="0">
                <a:solidFill>
                  <a:srgbClr val="FF0000"/>
                </a:solidFill>
              </a:rPr>
              <a:t>, </a:t>
            </a:r>
            <a:r>
              <a:rPr lang="en-US" sz="1800" dirty="0">
                <a:solidFill>
                  <a:srgbClr val="00B050"/>
                </a:solidFill>
              </a:rPr>
              <a:t>U test, </a:t>
            </a:r>
            <a:r>
              <a:rPr lang="en-US" sz="1800" dirty="0"/>
              <a:t>…</a:t>
            </a:r>
          </a:p>
          <a:p>
            <a:r>
              <a:rPr lang="en-US" sz="1800" dirty="0">
                <a:solidFill>
                  <a:srgbClr val="FF0000"/>
                </a:solidFill>
              </a:rPr>
              <a:t>Paired T test</a:t>
            </a:r>
            <a:r>
              <a:rPr lang="en-US" sz="1800" baseline="30000" dirty="0">
                <a:solidFill>
                  <a:srgbClr val="FF0000"/>
                </a:solidFill>
              </a:rPr>
              <a:t>1</a:t>
            </a:r>
            <a:r>
              <a:rPr lang="en-US" sz="1800" dirty="0">
                <a:solidFill>
                  <a:srgbClr val="FF0000"/>
                </a:solidFill>
              </a:rPr>
              <a:t>, </a:t>
            </a:r>
            <a:r>
              <a:rPr lang="en-US" sz="1800" dirty="0">
                <a:solidFill>
                  <a:srgbClr val="00B050"/>
                </a:solidFill>
              </a:rPr>
              <a:t>W test,</a:t>
            </a:r>
            <a:r>
              <a:rPr lang="en-US" sz="1800" dirty="0"/>
              <a:t> …</a:t>
            </a:r>
          </a:p>
          <a:p>
            <a:r>
              <a:rPr lang="en-US" sz="1800" dirty="0">
                <a:solidFill>
                  <a:srgbClr val="FF0000"/>
                </a:solidFill>
              </a:rPr>
              <a:t>ANOVA</a:t>
            </a:r>
            <a:r>
              <a:rPr lang="en-US" sz="1800" baseline="30000" dirty="0">
                <a:solidFill>
                  <a:srgbClr val="FF0000"/>
                </a:solidFill>
              </a:rPr>
              <a:t>1,2</a:t>
            </a:r>
            <a:r>
              <a:rPr lang="en-US" sz="1800" dirty="0">
                <a:solidFill>
                  <a:srgbClr val="FF0000"/>
                </a:solidFill>
              </a:rPr>
              <a:t>,</a:t>
            </a:r>
            <a:r>
              <a:rPr lang="en-US" sz="1800" dirty="0"/>
              <a:t> </a:t>
            </a:r>
            <a:r>
              <a:rPr lang="en-US" sz="1800" dirty="0" err="1">
                <a:solidFill>
                  <a:srgbClr val="00B050"/>
                </a:solidFill>
              </a:rPr>
              <a:t>Kruskal</a:t>
            </a:r>
            <a:r>
              <a:rPr lang="en-US" sz="1800" dirty="0">
                <a:solidFill>
                  <a:srgbClr val="00B050"/>
                </a:solidFill>
              </a:rPr>
              <a:t>–Wallis ANOVA,</a:t>
            </a:r>
            <a:r>
              <a:rPr lang="en-US" sz="1800" dirty="0"/>
              <a:t>…</a:t>
            </a:r>
          </a:p>
          <a:p>
            <a:r>
              <a:rPr lang="en-US" sz="1800" dirty="0">
                <a:solidFill>
                  <a:srgbClr val="FF0000"/>
                </a:solidFill>
              </a:rPr>
              <a:t>Repeated ANOVA</a:t>
            </a:r>
            <a:r>
              <a:rPr lang="en-US" sz="1800" baseline="30000" dirty="0">
                <a:solidFill>
                  <a:srgbClr val="FF0000"/>
                </a:solidFill>
              </a:rPr>
              <a:t>1,2,3</a:t>
            </a:r>
            <a:r>
              <a:rPr lang="en-US" sz="1800" dirty="0">
                <a:solidFill>
                  <a:srgbClr val="FF0000"/>
                </a:solidFill>
              </a:rPr>
              <a:t>,</a:t>
            </a:r>
            <a:r>
              <a:rPr lang="en-US" sz="1800" dirty="0"/>
              <a:t> </a:t>
            </a:r>
            <a:r>
              <a:rPr lang="en-US" sz="1800" dirty="0">
                <a:solidFill>
                  <a:srgbClr val="00B050"/>
                </a:solidFill>
              </a:rPr>
              <a:t>Friedman Test, </a:t>
            </a:r>
            <a:r>
              <a:rPr lang="en-US" sz="1800" dirty="0"/>
              <a:t>…</a:t>
            </a:r>
          </a:p>
          <a:p>
            <a:r>
              <a:rPr lang="en-US" sz="1800" dirty="0">
                <a:solidFill>
                  <a:srgbClr val="FF0000"/>
                </a:solidFill>
              </a:rPr>
              <a:t>Two way ANOVA</a:t>
            </a:r>
            <a:r>
              <a:rPr lang="en-US" sz="1800" baseline="30000" dirty="0">
                <a:solidFill>
                  <a:srgbClr val="FF0000"/>
                </a:solidFill>
              </a:rPr>
              <a:t>1,2,3,4</a:t>
            </a:r>
            <a:r>
              <a:rPr lang="en-US" sz="1800" dirty="0">
                <a:solidFill>
                  <a:srgbClr val="FF0000"/>
                </a:solidFill>
              </a:rPr>
              <a:t>,</a:t>
            </a:r>
            <a:r>
              <a:rPr lang="en-US" sz="1800" dirty="0">
                <a:solidFill>
                  <a:srgbClr val="00B050"/>
                </a:solidFill>
              </a:rPr>
              <a:t> Ordinal Logistic Regression</a:t>
            </a:r>
            <a:r>
              <a:rPr lang="en-US" sz="1800" dirty="0"/>
              <a:t>…</a:t>
            </a:r>
          </a:p>
        </p:txBody>
      </p:sp>
      <p:sp>
        <p:nvSpPr>
          <p:cNvPr id="7" name="TextBox 6"/>
          <p:cNvSpPr txBox="1"/>
          <p:nvPr/>
        </p:nvSpPr>
        <p:spPr>
          <a:xfrm>
            <a:off x="3573310" y="2272724"/>
            <a:ext cx="1989289" cy="584776"/>
          </a:xfrm>
          <a:prstGeom prst="rect">
            <a:avLst/>
          </a:prstGeom>
          <a:noFill/>
        </p:spPr>
        <p:txBody>
          <a:bodyPr wrap="square" rtlCol="0">
            <a:spAutoFit/>
          </a:bodyPr>
          <a:lstStyle/>
          <a:p>
            <a:r>
              <a:rPr lang="en-US" sz="1600" dirty="0"/>
              <a:t>Are these two groups different?</a:t>
            </a:r>
          </a:p>
        </p:txBody>
      </p:sp>
      <p:sp>
        <p:nvSpPr>
          <p:cNvPr id="8" name="TextBox 7"/>
          <p:cNvSpPr txBox="1"/>
          <p:nvPr/>
        </p:nvSpPr>
        <p:spPr>
          <a:xfrm>
            <a:off x="3631971" y="2895600"/>
            <a:ext cx="2311629" cy="584776"/>
          </a:xfrm>
          <a:prstGeom prst="rect">
            <a:avLst/>
          </a:prstGeom>
          <a:noFill/>
        </p:spPr>
        <p:txBody>
          <a:bodyPr wrap="square" rtlCol="0">
            <a:spAutoFit/>
          </a:bodyPr>
          <a:lstStyle/>
          <a:p>
            <a:r>
              <a:rPr lang="en-US" sz="1600" dirty="0"/>
              <a:t>Is there any group </a:t>
            </a:r>
            <a:br>
              <a:rPr lang="en-US" sz="1600" dirty="0"/>
            </a:br>
            <a:r>
              <a:rPr lang="en-US" sz="1600" dirty="0"/>
              <a:t>different from others?</a:t>
            </a:r>
          </a:p>
        </p:txBody>
      </p:sp>
      <p:sp>
        <p:nvSpPr>
          <p:cNvPr id="9" name="TextBox 8"/>
          <p:cNvSpPr txBox="1"/>
          <p:nvPr/>
        </p:nvSpPr>
        <p:spPr>
          <a:xfrm>
            <a:off x="3837223" y="3963969"/>
            <a:ext cx="1449506" cy="338554"/>
          </a:xfrm>
          <a:prstGeom prst="rect">
            <a:avLst/>
          </a:prstGeom>
          <a:noFill/>
        </p:spPr>
        <p:txBody>
          <a:bodyPr wrap="square" rtlCol="0">
            <a:spAutoFit/>
          </a:bodyPr>
          <a:lstStyle/>
          <a:p>
            <a:r>
              <a:rPr lang="en-US" sz="1600" dirty="0"/>
              <a:t>interacting?</a:t>
            </a:r>
          </a:p>
        </p:txBody>
      </p:sp>
      <p:cxnSp>
        <p:nvCxnSpPr>
          <p:cNvPr id="11" name="Straight Arrow Connector 10"/>
          <p:cNvCxnSpPr/>
          <p:nvPr/>
        </p:nvCxnSpPr>
        <p:spPr>
          <a:xfrm flipV="1">
            <a:off x="3664932" y="4264052"/>
            <a:ext cx="1745268" cy="3148"/>
          </a:xfrm>
          <a:prstGeom prst="straightConnector1">
            <a:avLst/>
          </a:prstGeom>
          <a:ln w="38100" cmpd="sng">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1600200" y="152400"/>
            <a:ext cx="5791200" cy="1077218"/>
          </a:xfrm>
          <a:prstGeom prst="rect">
            <a:avLst/>
          </a:prstGeom>
          <a:noFill/>
        </p:spPr>
        <p:txBody>
          <a:bodyPr wrap="square" rtlCol="0">
            <a:spAutoFit/>
          </a:bodyPr>
          <a:lstStyle/>
          <a:p>
            <a:pPr algn="ctr"/>
            <a:r>
              <a:rPr lang="en-US" sz="3200" b="1" dirty="0">
                <a:solidFill>
                  <a:srgbClr val="0000FF"/>
                </a:solidFill>
              </a:rPr>
              <a:t>Study design </a:t>
            </a:r>
            <a:br>
              <a:rPr lang="en-US" sz="3200" b="1" dirty="0">
                <a:solidFill>
                  <a:srgbClr val="0000FF"/>
                </a:solidFill>
              </a:rPr>
            </a:br>
            <a:r>
              <a:rPr lang="en-US" sz="3200" b="1" dirty="0">
                <a:solidFill>
                  <a:srgbClr val="0000FF"/>
                </a:solidFill>
              </a:rPr>
              <a:t>and corresponding tests</a:t>
            </a:r>
          </a:p>
        </p:txBody>
      </p:sp>
      <p:sp>
        <p:nvSpPr>
          <p:cNvPr id="15" name="16-Point Star 14"/>
          <p:cNvSpPr/>
          <p:nvPr/>
        </p:nvSpPr>
        <p:spPr>
          <a:xfrm rot="20729564">
            <a:off x="2397155" y="4787305"/>
            <a:ext cx="4556195" cy="1553319"/>
          </a:xfrm>
          <a:prstGeom prst="star16">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Multiple comparison problem!</a:t>
            </a:r>
          </a:p>
        </p:txBody>
      </p:sp>
      <p:cxnSp>
        <p:nvCxnSpPr>
          <p:cNvPr id="16" name="Straight Arrow Connector 15"/>
          <p:cNvCxnSpPr/>
          <p:nvPr/>
        </p:nvCxnSpPr>
        <p:spPr>
          <a:xfrm flipV="1">
            <a:off x="3632369" y="3216734"/>
            <a:ext cx="1745268" cy="3148"/>
          </a:xfrm>
          <a:prstGeom prst="straightConnector1">
            <a:avLst/>
          </a:prstGeom>
          <a:ln w="38100" cmpd="sng">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V="1">
            <a:off x="3664932" y="2590800"/>
            <a:ext cx="1745268" cy="3148"/>
          </a:xfrm>
          <a:prstGeom prst="straightConnector1">
            <a:avLst/>
          </a:prstGeom>
          <a:ln w="38100" cmpd="sng">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6" name="Rectangle 5"/>
          <p:cNvSpPr/>
          <p:nvPr/>
        </p:nvSpPr>
        <p:spPr>
          <a:xfrm>
            <a:off x="1328943" y="4954364"/>
            <a:ext cx="7135272" cy="1219200"/>
          </a:xfrm>
          <a:prstGeom prst="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r>
              <a:rPr lang="en-US" dirty="0"/>
              <a:t>To correct for </a:t>
            </a:r>
            <a:r>
              <a:rPr lang="en-US" dirty="0">
                <a:solidFill>
                  <a:schemeClr val="accent2">
                    <a:lumMod val="75000"/>
                  </a:schemeClr>
                </a:solidFill>
              </a:rPr>
              <a:t>multiple comparison problem</a:t>
            </a:r>
            <a:r>
              <a:rPr lang="en-US" dirty="0"/>
              <a:t>,</a:t>
            </a:r>
          </a:p>
          <a:p>
            <a:pPr algn="ctr"/>
            <a:r>
              <a:rPr lang="en-US" dirty="0"/>
              <a:t>for two groups design, use FDR.</a:t>
            </a:r>
          </a:p>
          <a:p>
            <a:pPr algn="ctr"/>
            <a:r>
              <a:rPr lang="en-US" dirty="0"/>
              <a:t>for more than two groups, use Bonferroni Correction at post hoc analysis.</a:t>
            </a:r>
          </a:p>
        </p:txBody>
      </p:sp>
    </p:spTree>
    <p:extLst>
      <p:ext uri="{BB962C8B-B14F-4D97-AF65-F5344CB8AC3E}">
        <p14:creationId xmlns:p14="http://schemas.microsoft.com/office/powerpoint/2010/main" val="1879283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15"/>
                                        </p:tgtEl>
                                      </p:cBhvr>
                                    </p:animEffect>
                                    <p:set>
                                      <p:cBhvr>
                                        <p:cTn id="7" dur="1" fill="hold">
                                          <p:stCondLst>
                                            <p:cond delay="499"/>
                                          </p:stCondLst>
                                        </p:cTn>
                                        <p:tgtEl>
                                          <p:spTgt spid="15"/>
                                        </p:tgtEl>
                                        <p:attrNameLst>
                                          <p:attrName>style.visibility</p:attrName>
                                        </p:attrNameLst>
                                      </p:cBhvr>
                                      <p:to>
                                        <p:strVal val="hidden"/>
                                      </p:to>
                                    </p:se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6"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00200" y="152400"/>
            <a:ext cx="5791200" cy="1077218"/>
          </a:xfrm>
          <a:prstGeom prst="rect">
            <a:avLst/>
          </a:prstGeom>
          <a:noFill/>
        </p:spPr>
        <p:txBody>
          <a:bodyPr wrap="square" rtlCol="0">
            <a:spAutoFit/>
          </a:bodyPr>
          <a:lstStyle/>
          <a:p>
            <a:pPr algn="ctr"/>
            <a:r>
              <a:rPr lang="en-US" sz="3200" b="1" dirty="0">
                <a:solidFill>
                  <a:srgbClr val="0000FF"/>
                </a:solidFill>
              </a:rPr>
              <a:t>Study design </a:t>
            </a:r>
            <a:br>
              <a:rPr lang="en-US" sz="3200" b="1" dirty="0">
                <a:solidFill>
                  <a:srgbClr val="0000FF"/>
                </a:solidFill>
              </a:rPr>
            </a:br>
            <a:r>
              <a:rPr lang="en-US" sz="3200" b="1" dirty="0">
                <a:solidFill>
                  <a:srgbClr val="0000FF"/>
                </a:solidFill>
              </a:rPr>
              <a:t>and corresponding tests</a:t>
            </a:r>
          </a:p>
        </p:txBody>
      </p:sp>
      <p:sp>
        <p:nvSpPr>
          <p:cNvPr id="3" name="Rectangle 2"/>
          <p:cNvSpPr/>
          <p:nvPr/>
        </p:nvSpPr>
        <p:spPr>
          <a:xfrm>
            <a:off x="2362200" y="1066800"/>
            <a:ext cx="4648200" cy="762000"/>
          </a:xfrm>
          <a:prstGeom prst="rect">
            <a:avLst/>
          </a:prstGeom>
          <a:noFill/>
          <a:ln>
            <a:noFill/>
          </a:ln>
        </p:spPr>
        <p:style>
          <a:lnRef idx="0">
            <a:scrgbClr r="0" g="0" b="0"/>
          </a:lnRef>
          <a:fillRef idx="0">
            <a:scrgbClr r="0" g="0" b="0"/>
          </a:fillRef>
          <a:effectRef idx="0">
            <a:scrgbClr r="0" g="0" b="0"/>
          </a:effectRef>
          <a:fontRef idx="minor">
            <a:schemeClr val="accent1"/>
          </a:fontRef>
        </p:style>
        <p:txBody>
          <a:bodyPr rtlCol="0" anchor="ctr"/>
          <a:lstStyle/>
          <a:p>
            <a:pPr algn="ctr"/>
            <a:r>
              <a:rPr lang="en-US" b="1" dirty="0"/>
              <a:t>two independent groups</a:t>
            </a:r>
          </a:p>
        </p:txBody>
      </p:sp>
      <p:pic>
        <p:nvPicPr>
          <p:cNvPr id="8" name="Picture 7"/>
          <p:cNvPicPr>
            <a:picLocks noChangeAspect="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1970082" y="2110376"/>
            <a:ext cx="381000" cy="381000"/>
          </a:xfrm>
          <a:prstGeom prst="rect">
            <a:avLst/>
          </a:prstGeom>
        </p:spPr>
      </p:pic>
      <p:pic>
        <p:nvPicPr>
          <p:cNvPr id="11" name="Picture 10"/>
          <p:cNvPicPr>
            <a:picLocks noChangeAspect="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1769567" y="2583526"/>
            <a:ext cx="381000" cy="381000"/>
          </a:xfrm>
          <a:prstGeom prst="rect">
            <a:avLst/>
          </a:prstGeom>
        </p:spPr>
      </p:pic>
      <p:pic>
        <p:nvPicPr>
          <p:cNvPr id="12" name="Picture 11"/>
          <p:cNvPicPr>
            <a:picLocks noChangeAspect="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1972052" y="2864773"/>
            <a:ext cx="381000" cy="381000"/>
          </a:xfrm>
          <a:prstGeom prst="rect">
            <a:avLst/>
          </a:prstGeom>
        </p:spPr>
      </p:pic>
      <p:pic>
        <p:nvPicPr>
          <p:cNvPr id="13" name="Picture 12"/>
          <p:cNvPicPr>
            <a:picLocks noChangeAspect="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1943930" y="2503828"/>
            <a:ext cx="381000" cy="381000"/>
          </a:xfrm>
          <a:prstGeom prst="rect">
            <a:avLst/>
          </a:prstGeom>
        </p:spPr>
      </p:pic>
      <p:pic>
        <p:nvPicPr>
          <p:cNvPr id="14" name="Picture 13"/>
          <p:cNvPicPr>
            <a:picLocks noChangeAspect="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2627965" y="2445148"/>
            <a:ext cx="381000" cy="381000"/>
          </a:xfrm>
          <a:prstGeom prst="rect">
            <a:avLst/>
          </a:prstGeom>
        </p:spPr>
      </p:pic>
      <p:pic>
        <p:nvPicPr>
          <p:cNvPr id="15" name="Picture 14"/>
          <p:cNvPicPr>
            <a:picLocks noChangeAspect="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2363694" y="3008177"/>
            <a:ext cx="381000" cy="381000"/>
          </a:xfrm>
          <a:prstGeom prst="rect">
            <a:avLst/>
          </a:prstGeom>
        </p:spPr>
      </p:pic>
      <p:pic>
        <p:nvPicPr>
          <p:cNvPr id="16" name="Picture 15"/>
          <p:cNvPicPr>
            <a:picLocks noChangeAspect="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2260930" y="2652895"/>
            <a:ext cx="381000" cy="381000"/>
          </a:xfrm>
          <a:prstGeom prst="rect">
            <a:avLst/>
          </a:prstGeom>
        </p:spPr>
      </p:pic>
      <p:pic>
        <p:nvPicPr>
          <p:cNvPr id="17" name="Picture 16"/>
          <p:cNvPicPr>
            <a:picLocks noChangeAspect="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3055724" y="2840597"/>
            <a:ext cx="381000" cy="381000"/>
          </a:xfrm>
          <a:prstGeom prst="rect">
            <a:avLst/>
          </a:prstGeom>
        </p:spPr>
      </p:pic>
      <p:pic>
        <p:nvPicPr>
          <p:cNvPr id="18" name="Picture 17"/>
          <p:cNvPicPr>
            <a:picLocks noChangeAspect="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2781652" y="2948777"/>
            <a:ext cx="381000" cy="381000"/>
          </a:xfrm>
          <a:prstGeom prst="rect">
            <a:avLst/>
          </a:prstGeom>
        </p:spPr>
      </p:pic>
      <p:pic>
        <p:nvPicPr>
          <p:cNvPr id="19" name="Picture 18"/>
          <p:cNvPicPr>
            <a:picLocks noChangeAspect="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2743959" y="3321306"/>
            <a:ext cx="381000" cy="381000"/>
          </a:xfrm>
          <a:prstGeom prst="rect">
            <a:avLst/>
          </a:prstGeom>
        </p:spPr>
      </p:pic>
      <p:pic>
        <p:nvPicPr>
          <p:cNvPr id="20" name="Picture 19"/>
          <p:cNvPicPr>
            <a:picLocks noChangeAspect="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2708630" y="2047381"/>
            <a:ext cx="381000" cy="381000"/>
          </a:xfrm>
          <a:prstGeom prst="rect">
            <a:avLst/>
          </a:prstGeom>
        </p:spPr>
      </p:pic>
      <p:pic>
        <p:nvPicPr>
          <p:cNvPr id="21" name="Picture 20"/>
          <p:cNvPicPr>
            <a:picLocks noChangeAspect="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2527987" y="1906408"/>
            <a:ext cx="381000" cy="381000"/>
          </a:xfrm>
          <a:prstGeom prst="rect">
            <a:avLst/>
          </a:prstGeom>
        </p:spPr>
      </p:pic>
      <p:pic>
        <p:nvPicPr>
          <p:cNvPr id="22" name="Picture 21"/>
          <p:cNvPicPr>
            <a:picLocks noChangeAspect="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2347108" y="2281602"/>
            <a:ext cx="381000" cy="381000"/>
          </a:xfrm>
          <a:prstGeom prst="rect">
            <a:avLst/>
          </a:prstGeom>
        </p:spPr>
      </p:pic>
      <p:pic>
        <p:nvPicPr>
          <p:cNvPr id="23" name="Picture 22"/>
          <p:cNvPicPr>
            <a:picLocks noChangeAspect="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2843128" y="2523434"/>
            <a:ext cx="381000" cy="381000"/>
          </a:xfrm>
          <a:prstGeom prst="rect">
            <a:avLst/>
          </a:prstGeom>
        </p:spPr>
      </p:pic>
      <p:pic>
        <p:nvPicPr>
          <p:cNvPr id="24" name="Picture 23"/>
          <p:cNvPicPr>
            <a:picLocks noChangeAspect="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3115945" y="2070267"/>
            <a:ext cx="381000" cy="381000"/>
          </a:xfrm>
          <a:prstGeom prst="rect">
            <a:avLst/>
          </a:prstGeom>
        </p:spPr>
      </p:pic>
      <p:pic>
        <p:nvPicPr>
          <p:cNvPr id="25" name="Picture 24"/>
          <p:cNvPicPr>
            <a:picLocks noChangeAspect="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2524123" y="3006808"/>
            <a:ext cx="381000" cy="381000"/>
          </a:xfrm>
          <a:prstGeom prst="rect">
            <a:avLst/>
          </a:prstGeom>
        </p:spPr>
      </p:pic>
      <p:pic>
        <p:nvPicPr>
          <p:cNvPr id="26" name="Picture 25"/>
          <p:cNvPicPr>
            <a:picLocks noChangeAspect="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3028548" y="2457937"/>
            <a:ext cx="381000" cy="381000"/>
          </a:xfrm>
          <a:prstGeom prst="rect">
            <a:avLst/>
          </a:prstGeom>
        </p:spPr>
      </p:pic>
      <p:pic>
        <p:nvPicPr>
          <p:cNvPr id="27" name="Picture 26"/>
          <p:cNvPicPr>
            <a:picLocks noChangeAspect="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3505200" y="2713793"/>
            <a:ext cx="381000" cy="381000"/>
          </a:xfrm>
          <a:prstGeom prst="rect">
            <a:avLst/>
          </a:prstGeom>
        </p:spPr>
      </p:pic>
      <p:pic>
        <p:nvPicPr>
          <p:cNvPr id="28" name="Picture 27"/>
          <p:cNvPicPr>
            <a:picLocks noChangeAspect="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3286231" y="2487280"/>
            <a:ext cx="381000" cy="381000"/>
          </a:xfrm>
          <a:prstGeom prst="rect">
            <a:avLst/>
          </a:prstGeom>
        </p:spPr>
      </p:pic>
      <p:pic>
        <p:nvPicPr>
          <p:cNvPr id="29" name="Picture 28"/>
          <p:cNvPicPr>
            <a:picLocks noChangeAspect="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3235345" y="3094793"/>
            <a:ext cx="381000" cy="381000"/>
          </a:xfrm>
          <a:prstGeom prst="rect">
            <a:avLst/>
          </a:prstGeom>
        </p:spPr>
      </p:pic>
      <p:pic>
        <p:nvPicPr>
          <p:cNvPr id="30" name="Picture 29"/>
          <p:cNvPicPr>
            <a:picLocks noChangeAspect="1"/>
          </p:cNvPicPr>
          <p:nvPr/>
        </p:nvPicPr>
        <p:blipFill>
          <a:blip r:embed="rId2"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5346066" y="2153707"/>
            <a:ext cx="381000" cy="381000"/>
          </a:xfrm>
          <a:prstGeom prst="rect">
            <a:avLst/>
          </a:prstGeom>
        </p:spPr>
      </p:pic>
      <p:pic>
        <p:nvPicPr>
          <p:cNvPr id="31" name="Picture 30"/>
          <p:cNvPicPr>
            <a:picLocks noChangeAspect="1"/>
          </p:cNvPicPr>
          <p:nvPr/>
        </p:nvPicPr>
        <p:blipFill>
          <a:blip r:embed="rId2"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6300281" y="2518746"/>
            <a:ext cx="381000" cy="381000"/>
          </a:xfrm>
          <a:prstGeom prst="rect">
            <a:avLst/>
          </a:prstGeom>
        </p:spPr>
      </p:pic>
      <p:pic>
        <p:nvPicPr>
          <p:cNvPr id="32" name="Picture 31"/>
          <p:cNvPicPr>
            <a:picLocks noChangeAspect="1"/>
          </p:cNvPicPr>
          <p:nvPr/>
        </p:nvPicPr>
        <p:blipFill>
          <a:blip r:embed="rId2"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5807373" y="2766205"/>
            <a:ext cx="381000" cy="381000"/>
          </a:xfrm>
          <a:prstGeom prst="rect">
            <a:avLst/>
          </a:prstGeom>
        </p:spPr>
      </p:pic>
      <p:pic>
        <p:nvPicPr>
          <p:cNvPr id="33" name="Picture 32"/>
          <p:cNvPicPr>
            <a:picLocks noChangeAspect="1"/>
          </p:cNvPicPr>
          <p:nvPr/>
        </p:nvPicPr>
        <p:blipFill>
          <a:blip r:embed="rId2"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5584740" y="2937488"/>
            <a:ext cx="381000" cy="381000"/>
          </a:xfrm>
          <a:prstGeom prst="rect">
            <a:avLst/>
          </a:prstGeom>
        </p:spPr>
      </p:pic>
      <p:pic>
        <p:nvPicPr>
          <p:cNvPr id="34" name="Picture 33"/>
          <p:cNvPicPr>
            <a:picLocks noChangeAspect="1"/>
          </p:cNvPicPr>
          <p:nvPr/>
        </p:nvPicPr>
        <p:blipFill>
          <a:blip r:embed="rId2"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5857050" y="2356252"/>
            <a:ext cx="381000" cy="381000"/>
          </a:xfrm>
          <a:prstGeom prst="rect">
            <a:avLst/>
          </a:prstGeom>
        </p:spPr>
      </p:pic>
      <p:pic>
        <p:nvPicPr>
          <p:cNvPr id="35" name="Picture 34"/>
          <p:cNvPicPr>
            <a:picLocks noChangeAspect="1"/>
          </p:cNvPicPr>
          <p:nvPr/>
        </p:nvPicPr>
        <p:blipFill>
          <a:blip r:embed="rId2"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5908528" y="3276928"/>
            <a:ext cx="381000" cy="381000"/>
          </a:xfrm>
          <a:prstGeom prst="rect">
            <a:avLst/>
          </a:prstGeom>
        </p:spPr>
      </p:pic>
      <p:pic>
        <p:nvPicPr>
          <p:cNvPr id="36" name="Picture 35"/>
          <p:cNvPicPr>
            <a:picLocks noChangeAspect="1"/>
          </p:cNvPicPr>
          <p:nvPr/>
        </p:nvPicPr>
        <p:blipFill>
          <a:blip r:embed="rId2"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6036409" y="2635693"/>
            <a:ext cx="381000" cy="381000"/>
          </a:xfrm>
          <a:prstGeom prst="rect">
            <a:avLst/>
          </a:prstGeom>
        </p:spPr>
      </p:pic>
      <p:pic>
        <p:nvPicPr>
          <p:cNvPr id="37" name="Picture 36"/>
          <p:cNvPicPr>
            <a:picLocks noChangeAspect="1"/>
          </p:cNvPicPr>
          <p:nvPr/>
        </p:nvPicPr>
        <p:blipFill>
          <a:blip r:embed="rId2"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6420112" y="3075687"/>
            <a:ext cx="381000" cy="381000"/>
          </a:xfrm>
          <a:prstGeom prst="rect">
            <a:avLst/>
          </a:prstGeom>
        </p:spPr>
      </p:pic>
      <p:pic>
        <p:nvPicPr>
          <p:cNvPr id="38" name="Picture 37"/>
          <p:cNvPicPr>
            <a:picLocks noChangeAspect="1"/>
          </p:cNvPicPr>
          <p:nvPr/>
        </p:nvPicPr>
        <p:blipFill>
          <a:blip r:embed="rId2"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6630565" y="2965476"/>
            <a:ext cx="381000" cy="381000"/>
          </a:xfrm>
          <a:prstGeom prst="rect">
            <a:avLst/>
          </a:prstGeom>
        </p:spPr>
      </p:pic>
      <p:pic>
        <p:nvPicPr>
          <p:cNvPr id="39" name="Picture 38"/>
          <p:cNvPicPr>
            <a:picLocks noChangeAspect="1"/>
          </p:cNvPicPr>
          <p:nvPr/>
        </p:nvPicPr>
        <p:blipFill>
          <a:blip r:embed="rId2"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6158943" y="3051398"/>
            <a:ext cx="381000" cy="381000"/>
          </a:xfrm>
          <a:prstGeom prst="rect">
            <a:avLst/>
          </a:prstGeom>
        </p:spPr>
      </p:pic>
      <p:pic>
        <p:nvPicPr>
          <p:cNvPr id="40" name="Picture 39"/>
          <p:cNvPicPr>
            <a:picLocks noChangeAspect="1"/>
          </p:cNvPicPr>
          <p:nvPr/>
        </p:nvPicPr>
        <p:blipFill>
          <a:blip r:embed="rId2"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6507579" y="1938874"/>
            <a:ext cx="381000" cy="381000"/>
          </a:xfrm>
          <a:prstGeom prst="rect">
            <a:avLst/>
          </a:prstGeom>
        </p:spPr>
      </p:pic>
      <p:pic>
        <p:nvPicPr>
          <p:cNvPr id="41" name="Picture 40"/>
          <p:cNvPicPr>
            <a:picLocks noChangeAspect="1"/>
          </p:cNvPicPr>
          <p:nvPr/>
        </p:nvPicPr>
        <p:blipFill>
          <a:blip r:embed="rId2"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5569930" y="2118945"/>
            <a:ext cx="381000" cy="381000"/>
          </a:xfrm>
          <a:prstGeom prst="rect">
            <a:avLst/>
          </a:prstGeom>
        </p:spPr>
      </p:pic>
      <p:pic>
        <p:nvPicPr>
          <p:cNvPr id="42" name="Picture 41"/>
          <p:cNvPicPr>
            <a:picLocks noChangeAspect="1"/>
          </p:cNvPicPr>
          <p:nvPr/>
        </p:nvPicPr>
        <p:blipFill>
          <a:blip r:embed="rId2"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5973989" y="1994001"/>
            <a:ext cx="381000" cy="381000"/>
          </a:xfrm>
          <a:prstGeom prst="rect">
            <a:avLst/>
          </a:prstGeom>
        </p:spPr>
      </p:pic>
      <p:pic>
        <p:nvPicPr>
          <p:cNvPr id="43" name="Picture 42"/>
          <p:cNvPicPr>
            <a:picLocks noChangeAspect="1"/>
          </p:cNvPicPr>
          <p:nvPr/>
        </p:nvPicPr>
        <p:blipFill>
          <a:blip r:embed="rId2"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6610612" y="2551136"/>
            <a:ext cx="381000" cy="381000"/>
          </a:xfrm>
          <a:prstGeom prst="rect">
            <a:avLst/>
          </a:prstGeom>
        </p:spPr>
      </p:pic>
      <p:pic>
        <p:nvPicPr>
          <p:cNvPr id="44" name="Picture 43"/>
          <p:cNvPicPr>
            <a:picLocks noChangeAspect="1"/>
          </p:cNvPicPr>
          <p:nvPr/>
        </p:nvPicPr>
        <p:blipFill>
          <a:blip r:embed="rId2"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6660169" y="2203979"/>
            <a:ext cx="381000" cy="381000"/>
          </a:xfrm>
          <a:prstGeom prst="rect">
            <a:avLst/>
          </a:prstGeom>
        </p:spPr>
      </p:pic>
      <p:pic>
        <p:nvPicPr>
          <p:cNvPr id="45" name="Picture 44"/>
          <p:cNvPicPr>
            <a:picLocks noChangeAspect="1"/>
          </p:cNvPicPr>
          <p:nvPr/>
        </p:nvPicPr>
        <p:blipFill>
          <a:blip r:embed="rId2"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5612813" y="2590856"/>
            <a:ext cx="381000" cy="381000"/>
          </a:xfrm>
          <a:prstGeom prst="rect">
            <a:avLst/>
          </a:prstGeom>
        </p:spPr>
      </p:pic>
      <p:pic>
        <p:nvPicPr>
          <p:cNvPr id="46" name="Picture 45"/>
          <p:cNvPicPr>
            <a:picLocks noChangeAspect="1"/>
          </p:cNvPicPr>
          <p:nvPr/>
        </p:nvPicPr>
        <p:blipFill>
          <a:blip r:embed="rId2"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6188665" y="2098110"/>
            <a:ext cx="381000" cy="381000"/>
          </a:xfrm>
          <a:prstGeom prst="rect">
            <a:avLst/>
          </a:prstGeom>
        </p:spPr>
      </p:pic>
      <p:pic>
        <p:nvPicPr>
          <p:cNvPr id="47" name="Picture 46"/>
          <p:cNvPicPr>
            <a:picLocks noChangeAspect="1"/>
          </p:cNvPicPr>
          <p:nvPr/>
        </p:nvPicPr>
        <p:blipFill>
          <a:blip r:embed="rId2"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6934200" y="2964526"/>
            <a:ext cx="381000" cy="381000"/>
          </a:xfrm>
          <a:prstGeom prst="rect">
            <a:avLst/>
          </a:prstGeom>
        </p:spPr>
      </p:pic>
      <p:pic>
        <p:nvPicPr>
          <p:cNvPr id="48" name="Picture 47"/>
          <p:cNvPicPr>
            <a:picLocks noChangeAspect="1"/>
          </p:cNvPicPr>
          <p:nvPr/>
        </p:nvPicPr>
        <p:blipFill>
          <a:blip r:embed="rId2"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6887162" y="2499945"/>
            <a:ext cx="381000" cy="381000"/>
          </a:xfrm>
          <a:prstGeom prst="rect">
            <a:avLst/>
          </a:prstGeom>
        </p:spPr>
      </p:pic>
      <p:pic>
        <p:nvPicPr>
          <p:cNvPr id="49" name="Picture 48"/>
          <p:cNvPicPr>
            <a:picLocks noChangeAspect="1"/>
          </p:cNvPicPr>
          <p:nvPr/>
        </p:nvPicPr>
        <p:blipFill>
          <a:blip r:embed="rId2"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6429090" y="2704886"/>
            <a:ext cx="381000" cy="381000"/>
          </a:xfrm>
          <a:prstGeom prst="rect">
            <a:avLst/>
          </a:prstGeom>
        </p:spPr>
      </p:pic>
      <p:sp>
        <p:nvSpPr>
          <p:cNvPr id="7" name="Rounded Rectangle 6"/>
          <p:cNvSpPr/>
          <p:nvPr/>
        </p:nvSpPr>
        <p:spPr>
          <a:xfrm>
            <a:off x="2590800" y="1388321"/>
            <a:ext cx="3949143" cy="565552"/>
          </a:xfrm>
          <a:prstGeom prst="roundRect">
            <a:avLst/>
          </a:prstGeom>
          <a:noFill/>
          <a:ln>
            <a:noFill/>
          </a:ln>
        </p:spPr>
        <p:style>
          <a:lnRef idx="0">
            <a:scrgbClr r="0" g="0" b="0"/>
          </a:lnRef>
          <a:fillRef idx="0">
            <a:scrgbClr r="0" g="0" b="0"/>
          </a:fillRef>
          <a:effectRef idx="0">
            <a:scrgbClr r="0" g="0" b="0"/>
          </a:effectRef>
          <a:fontRef idx="minor">
            <a:schemeClr val="accent1"/>
          </a:fontRef>
        </p:style>
        <p:txBody>
          <a:bodyPr rtlCol="0" anchor="ctr"/>
          <a:lstStyle/>
          <a:p>
            <a:pPr algn="ctr"/>
            <a:r>
              <a:rPr lang="en-US" sz="1600" dirty="0"/>
              <a:t>subjects are </a:t>
            </a:r>
            <a:r>
              <a:rPr lang="en-US" sz="1600" b="1" dirty="0">
                <a:solidFill>
                  <a:schemeClr val="accent1">
                    <a:lumMod val="50000"/>
                  </a:schemeClr>
                </a:solidFill>
              </a:rPr>
              <a:t>different</a:t>
            </a:r>
            <a:r>
              <a:rPr lang="en-US" sz="1600" dirty="0"/>
              <a:t> between two groups</a:t>
            </a:r>
          </a:p>
        </p:txBody>
      </p:sp>
      <p:sp>
        <p:nvSpPr>
          <p:cNvPr id="50" name="Rectangle 49"/>
          <p:cNvSpPr/>
          <p:nvPr/>
        </p:nvSpPr>
        <p:spPr>
          <a:xfrm>
            <a:off x="168523" y="3715377"/>
            <a:ext cx="9051840" cy="584776"/>
          </a:xfrm>
          <a:prstGeom prst="rect">
            <a:avLst/>
          </a:prstGeom>
        </p:spPr>
        <p:txBody>
          <a:bodyPr wrap="square">
            <a:spAutoFit/>
          </a:bodyPr>
          <a:lstStyle/>
          <a:p>
            <a:pPr algn="ctr"/>
            <a:r>
              <a:rPr lang="en-US" sz="1600" dirty="0">
                <a:latin typeface="proxima-nova"/>
              </a:rPr>
              <a:t>For example, determine whether (mean) salaries, measured in US dollars, </a:t>
            </a:r>
            <a:br>
              <a:rPr lang="en-US" sz="1600" dirty="0">
                <a:latin typeface="proxima-nova"/>
              </a:rPr>
            </a:br>
            <a:r>
              <a:rPr lang="en-US" sz="1600" dirty="0">
                <a:latin typeface="proxima-nova"/>
              </a:rPr>
              <a:t>differed between males and females</a:t>
            </a:r>
            <a:endParaRPr lang="en-US" sz="1600" dirty="0"/>
          </a:p>
        </p:txBody>
      </p:sp>
      <p:sp>
        <p:nvSpPr>
          <p:cNvPr id="51" name="Rectangle 50"/>
          <p:cNvSpPr/>
          <p:nvPr/>
        </p:nvSpPr>
        <p:spPr>
          <a:xfrm>
            <a:off x="2666076" y="4267200"/>
            <a:ext cx="3638460" cy="609600"/>
          </a:xfrm>
          <a:prstGeom prst="rect">
            <a:avLst/>
          </a:prstGeom>
          <a:noFill/>
          <a:ln>
            <a:noFill/>
          </a:ln>
        </p:spPr>
        <p:style>
          <a:lnRef idx="0">
            <a:scrgbClr r="0" g="0" b="0"/>
          </a:lnRef>
          <a:fillRef idx="0">
            <a:scrgbClr r="0" g="0" b="0"/>
          </a:fillRef>
          <a:effectRef idx="0">
            <a:scrgbClr r="0" g="0" b="0"/>
          </a:effectRef>
          <a:fontRef idx="minor">
            <a:schemeClr val="accent2"/>
          </a:fontRef>
        </p:style>
        <p:txBody>
          <a:bodyPr rtlCol="0" anchor="ctr"/>
          <a:lstStyle/>
          <a:p>
            <a:pPr algn="ctr"/>
            <a:r>
              <a:rPr lang="en-US" sz="1600" dirty="0">
                <a:solidFill>
                  <a:srgbClr val="FF0000"/>
                </a:solidFill>
              </a:rPr>
              <a:t>Welch </a:t>
            </a:r>
            <a:r>
              <a:rPr lang="en-US" sz="1600" i="1" dirty="0">
                <a:solidFill>
                  <a:srgbClr val="FF0000"/>
                </a:solidFill>
              </a:rPr>
              <a:t>t</a:t>
            </a:r>
            <a:r>
              <a:rPr lang="en-US" sz="1600" dirty="0">
                <a:solidFill>
                  <a:srgbClr val="FF0000"/>
                </a:solidFill>
              </a:rPr>
              <a:t> test</a:t>
            </a:r>
          </a:p>
        </p:txBody>
      </p:sp>
      <p:sp>
        <p:nvSpPr>
          <p:cNvPr id="52" name="Rectangle 51"/>
          <p:cNvSpPr/>
          <p:nvPr/>
        </p:nvSpPr>
        <p:spPr>
          <a:xfrm>
            <a:off x="2762340" y="4715386"/>
            <a:ext cx="3638460" cy="609600"/>
          </a:xfrm>
          <a:prstGeom prst="rect">
            <a:avLst/>
          </a:prstGeom>
          <a:noFill/>
          <a:ln>
            <a:noFill/>
          </a:ln>
        </p:spPr>
        <p:style>
          <a:lnRef idx="0">
            <a:scrgbClr r="0" g="0" b="0"/>
          </a:lnRef>
          <a:fillRef idx="0">
            <a:scrgbClr r="0" g="0" b="0"/>
          </a:fillRef>
          <a:effectRef idx="0">
            <a:scrgbClr r="0" g="0" b="0"/>
          </a:effectRef>
          <a:fontRef idx="minor">
            <a:schemeClr val="accent3"/>
          </a:fontRef>
        </p:style>
        <p:txBody>
          <a:bodyPr rtlCol="0" anchor="ctr"/>
          <a:lstStyle/>
          <a:p>
            <a:pPr algn="ctr"/>
            <a:r>
              <a:rPr lang="en-US" sz="1600" dirty="0">
                <a:solidFill>
                  <a:srgbClr val="92D050"/>
                </a:solidFill>
              </a:rPr>
              <a:t>Mann-Whitney U test</a:t>
            </a:r>
          </a:p>
        </p:txBody>
      </p:sp>
      <p:sp>
        <p:nvSpPr>
          <p:cNvPr id="53" name="Rectangle 52"/>
          <p:cNvSpPr/>
          <p:nvPr/>
        </p:nvSpPr>
        <p:spPr>
          <a:xfrm>
            <a:off x="4662327" y="4417110"/>
            <a:ext cx="1683730" cy="304800"/>
          </a:xfrm>
          <a:prstGeom prst="rect">
            <a:avLst/>
          </a:prstGeom>
          <a:noFill/>
          <a:ln>
            <a:noFill/>
          </a:ln>
        </p:spPr>
        <p:style>
          <a:lnRef idx="0">
            <a:scrgbClr r="0" g="0" b="0"/>
          </a:lnRef>
          <a:fillRef idx="0">
            <a:scrgbClr r="0" g="0" b="0"/>
          </a:fillRef>
          <a:effectRef idx="0">
            <a:scrgbClr r="0" g="0" b="0"/>
          </a:effectRef>
          <a:fontRef idx="minor">
            <a:schemeClr val="accent5"/>
          </a:fontRef>
        </p:style>
        <p:txBody>
          <a:bodyPr rtlCol="0" anchor="ctr"/>
          <a:lstStyle/>
          <a:p>
            <a:pPr algn="ctr"/>
            <a:r>
              <a:rPr lang="en-US" sz="1600" i="1" dirty="0"/>
              <a:t>normality;</a:t>
            </a:r>
          </a:p>
        </p:txBody>
      </p:sp>
      <p:sp>
        <p:nvSpPr>
          <p:cNvPr id="57" name="Rectangle 56"/>
          <p:cNvSpPr/>
          <p:nvPr/>
        </p:nvSpPr>
        <p:spPr>
          <a:xfrm>
            <a:off x="7010400" y="6540499"/>
            <a:ext cx="2151004" cy="146856"/>
          </a:xfrm>
          <a:prstGeom prst="rect">
            <a:avLst/>
          </a:prstGeom>
          <a:noFill/>
          <a:ln>
            <a:noFill/>
          </a:ln>
        </p:spPr>
        <p:style>
          <a:lnRef idx="0">
            <a:scrgbClr r="0" g="0" b="0"/>
          </a:lnRef>
          <a:fillRef idx="0">
            <a:scrgbClr r="0" g="0" b="0"/>
          </a:fillRef>
          <a:effectRef idx="0">
            <a:scrgbClr r="0" g="0" b="0"/>
          </a:effectRef>
          <a:fontRef idx="minor">
            <a:schemeClr val="accent2"/>
          </a:fontRef>
        </p:style>
        <p:txBody>
          <a:bodyPr rtlCol="0" anchor="ctr"/>
          <a:lstStyle/>
          <a:p>
            <a:pPr algn="ctr"/>
            <a:r>
              <a:rPr lang="en-US" sz="1050" dirty="0">
                <a:solidFill>
                  <a:srgbClr val="FF0000"/>
                </a:solidFill>
              </a:rPr>
              <a:t>Parametric</a:t>
            </a:r>
          </a:p>
        </p:txBody>
      </p:sp>
      <p:sp>
        <p:nvSpPr>
          <p:cNvPr id="58" name="Rectangle 57"/>
          <p:cNvSpPr/>
          <p:nvPr/>
        </p:nvSpPr>
        <p:spPr>
          <a:xfrm>
            <a:off x="7404100" y="6653215"/>
            <a:ext cx="2151004" cy="146856"/>
          </a:xfrm>
          <a:prstGeom prst="rect">
            <a:avLst/>
          </a:prstGeom>
          <a:noFill/>
          <a:ln>
            <a:noFill/>
          </a:ln>
        </p:spPr>
        <p:style>
          <a:lnRef idx="0">
            <a:scrgbClr r="0" g="0" b="0"/>
          </a:lnRef>
          <a:fillRef idx="0">
            <a:scrgbClr r="0" g="0" b="0"/>
          </a:fillRef>
          <a:effectRef idx="0">
            <a:scrgbClr r="0" g="0" b="0"/>
          </a:effectRef>
          <a:fontRef idx="minor">
            <a:schemeClr val="accent3"/>
          </a:fontRef>
        </p:style>
        <p:txBody>
          <a:bodyPr rtlCol="0" anchor="ctr"/>
          <a:lstStyle/>
          <a:p>
            <a:pPr algn="ctr"/>
            <a:r>
              <a:rPr lang="en-US" sz="1050" dirty="0">
                <a:solidFill>
                  <a:srgbClr val="92D050"/>
                </a:solidFill>
              </a:rPr>
              <a:t>Non-parametric</a:t>
            </a:r>
          </a:p>
        </p:txBody>
      </p:sp>
      <p:sp>
        <p:nvSpPr>
          <p:cNvPr id="59" name="Rectangle 58"/>
          <p:cNvSpPr/>
          <p:nvPr/>
        </p:nvSpPr>
        <p:spPr>
          <a:xfrm>
            <a:off x="8001000" y="6406616"/>
            <a:ext cx="1600200" cy="414621"/>
          </a:xfrm>
          <a:prstGeom prst="rect">
            <a:avLst/>
          </a:prstGeom>
          <a:noFill/>
          <a:ln>
            <a:noFill/>
          </a:ln>
        </p:spPr>
        <p:style>
          <a:lnRef idx="0">
            <a:scrgbClr r="0" g="0" b="0"/>
          </a:lnRef>
          <a:fillRef idx="0">
            <a:scrgbClr r="0" g="0" b="0"/>
          </a:fillRef>
          <a:effectRef idx="0">
            <a:scrgbClr r="0" g="0" b="0"/>
          </a:effectRef>
          <a:fontRef idx="minor">
            <a:schemeClr val="accent5"/>
          </a:fontRef>
        </p:style>
        <p:txBody>
          <a:bodyPr rtlCol="0" anchor="ctr"/>
          <a:lstStyle/>
          <a:p>
            <a:pPr algn="ctr"/>
            <a:r>
              <a:rPr lang="en-US" sz="1050" i="1" dirty="0"/>
              <a:t>assumptions;</a:t>
            </a:r>
          </a:p>
        </p:txBody>
      </p:sp>
    </p:spTree>
    <p:extLst>
      <p:ext uri="{BB962C8B-B14F-4D97-AF65-F5344CB8AC3E}">
        <p14:creationId xmlns:p14="http://schemas.microsoft.com/office/powerpoint/2010/main" val="2597527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par>
                                <p:cTn id="14" presetID="10" presetClass="entr" presetSubtype="0" fill="hold"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500"/>
                                        <p:tgtEl>
                                          <p:spTgt spid="13"/>
                                        </p:tgtEl>
                                      </p:cBhvr>
                                    </p:animEffect>
                                  </p:childTnLst>
                                </p:cTn>
                              </p:par>
                              <p:par>
                                <p:cTn id="17" presetID="10"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par>
                                <p:cTn id="20" presetID="10" presetClass="entr" presetSubtype="0" fill="hold" nodeType="with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par>
                                <p:cTn id="23" presetID="10" presetClass="entr" presetSubtype="0" fill="hold"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par>
                                <p:cTn id="26" presetID="10" presetClass="entr" presetSubtype="0" fill="hold" nodeType="with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fade">
                                      <p:cBhvr>
                                        <p:cTn id="28" dur="500"/>
                                        <p:tgtEl>
                                          <p:spTgt spid="17"/>
                                        </p:tgtEl>
                                      </p:cBhvr>
                                    </p:animEffect>
                                  </p:childTnLst>
                                </p:cTn>
                              </p:par>
                              <p:par>
                                <p:cTn id="29" presetID="10" presetClass="entr" presetSubtype="0" fill="hold" nodeType="with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fade">
                                      <p:cBhvr>
                                        <p:cTn id="31" dur="500"/>
                                        <p:tgtEl>
                                          <p:spTgt spid="18"/>
                                        </p:tgtEl>
                                      </p:cBhvr>
                                    </p:animEffect>
                                  </p:childTnLst>
                                </p:cTn>
                              </p:par>
                              <p:par>
                                <p:cTn id="32" presetID="10" presetClass="entr" presetSubtype="0" fill="hold" nodeType="withEffect">
                                  <p:stCondLst>
                                    <p:cond delay="0"/>
                                  </p:stCondLst>
                                  <p:childTnLst>
                                    <p:set>
                                      <p:cBhvr>
                                        <p:cTn id="33" dur="1" fill="hold">
                                          <p:stCondLst>
                                            <p:cond delay="0"/>
                                          </p:stCondLst>
                                        </p:cTn>
                                        <p:tgtEl>
                                          <p:spTgt spid="19"/>
                                        </p:tgtEl>
                                        <p:attrNameLst>
                                          <p:attrName>style.visibility</p:attrName>
                                        </p:attrNameLst>
                                      </p:cBhvr>
                                      <p:to>
                                        <p:strVal val="visible"/>
                                      </p:to>
                                    </p:set>
                                    <p:animEffect transition="in" filter="fade">
                                      <p:cBhvr>
                                        <p:cTn id="34" dur="500"/>
                                        <p:tgtEl>
                                          <p:spTgt spid="19"/>
                                        </p:tgtEl>
                                      </p:cBhvr>
                                    </p:animEffect>
                                  </p:childTnLst>
                                </p:cTn>
                              </p:par>
                              <p:par>
                                <p:cTn id="35" presetID="10" presetClass="entr" presetSubtype="0" fill="hold" nodeType="with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fade">
                                      <p:cBhvr>
                                        <p:cTn id="37" dur="500"/>
                                        <p:tgtEl>
                                          <p:spTgt spid="20"/>
                                        </p:tgtEl>
                                      </p:cBhvr>
                                    </p:animEffect>
                                  </p:childTnLst>
                                </p:cTn>
                              </p:par>
                              <p:par>
                                <p:cTn id="38" presetID="10" presetClass="entr" presetSubtype="0" fill="hold" nodeType="withEffect">
                                  <p:stCondLst>
                                    <p:cond delay="0"/>
                                  </p:stCondLst>
                                  <p:childTnLst>
                                    <p:set>
                                      <p:cBhvr>
                                        <p:cTn id="39" dur="1" fill="hold">
                                          <p:stCondLst>
                                            <p:cond delay="0"/>
                                          </p:stCondLst>
                                        </p:cTn>
                                        <p:tgtEl>
                                          <p:spTgt spid="21"/>
                                        </p:tgtEl>
                                        <p:attrNameLst>
                                          <p:attrName>style.visibility</p:attrName>
                                        </p:attrNameLst>
                                      </p:cBhvr>
                                      <p:to>
                                        <p:strVal val="visible"/>
                                      </p:to>
                                    </p:set>
                                    <p:animEffect transition="in" filter="fade">
                                      <p:cBhvr>
                                        <p:cTn id="40" dur="500"/>
                                        <p:tgtEl>
                                          <p:spTgt spid="21"/>
                                        </p:tgtEl>
                                      </p:cBhvr>
                                    </p:animEffect>
                                  </p:childTnLst>
                                </p:cTn>
                              </p:par>
                              <p:par>
                                <p:cTn id="41" presetID="10" presetClass="entr" presetSubtype="0" fill="hold" nodeType="withEffect">
                                  <p:stCondLst>
                                    <p:cond delay="0"/>
                                  </p:stCondLst>
                                  <p:childTnLst>
                                    <p:set>
                                      <p:cBhvr>
                                        <p:cTn id="42" dur="1" fill="hold">
                                          <p:stCondLst>
                                            <p:cond delay="0"/>
                                          </p:stCondLst>
                                        </p:cTn>
                                        <p:tgtEl>
                                          <p:spTgt spid="22"/>
                                        </p:tgtEl>
                                        <p:attrNameLst>
                                          <p:attrName>style.visibility</p:attrName>
                                        </p:attrNameLst>
                                      </p:cBhvr>
                                      <p:to>
                                        <p:strVal val="visible"/>
                                      </p:to>
                                    </p:set>
                                    <p:animEffect transition="in" filter="fade">
                                      <p:cBhvr>
                                        <p:cTn id="43" dur="500"/>
                                        <p:tgtEl>
                                          <p:spTgt spid="22"/>
                                        </p:tgtEl>
                                      </p:cBhvr>
                                    </p:animEffect>
                                  </p:childTnLst>
                                </p:cTn>
                              </p:par>
                              <p:par>
                                <p:cTn id="44" presetID="10" presetClass="entr" presetSubtype="0" fill="hold" nodeType="withEffect">
                                  <p:stCondLst>
                                    <p:cond delay="0"/>
                                  </p:stCondLst>
                                  <p:childTnLst>
                                    <p:set>
                                      <p:cBhvr>
                                        <p:cTn id="45" dur="1" fill="hold">
                                          <p:stCondLst>
                                            <p:cond delay="0"/>
                                          </p:stCondLst>
                                        </p:cTn>
                                        <p:tgtEl>
                                          <p:spTgt spid="23"/>
                                        </p:tgtEl>
                                        <p:attrNameLst>
                                          <p:attrName>style.visibility</p:attrName>
                                        </p:attrNameLst>
                                      </p:cBhvr>
                                      <p:to>
                                        <p:strVal val="visible"/>
                                      </p:to>
                                    </p:set>
                                    <p:animEffect transition="in" filter="fade">
                                      <p:cBhvr>
                                        <p:cTn id="46" dur="500"/>
                                        <p:tgtEl>
                                          <p:spTgt spid="23"/>
                                        </p:tgtEl>
                                      </p:cBhvr>
                                    </p:animEffect>
                                  </p:childTnLst>
                                </p:cTn>
                              </p:par>
                              <p:par>
                                <p:cTn id="47" presetID="10" presetClass="entr" presetSubtype="0" fill="hold" nodeType="withEffect">
                                  <p:stCondLst>
                                    <p:cond delay="0"/>
                                  </p:stCondLst>
                                  <p:childTnLst>
                                    <p:set>
                                      <p:cBhvr>
                                        <p:cTn id="48" dur="1" fill="hold">
                                          <p:stCondLst>
                                            <p:cond delay="0"/>
                                          </p:stCondLst>
                                        </p:cTn>
                                        <p:tgtEl>
                                          <p:spTgt spid="24"/>
                                        </p:tgtEl>
                                        <p:attrNameLst>
                                          <p:attrName>style.visibility</p:attrName>
                                        </p:attrNameLst>
                                      </p:cBhvr>
                                      <p:to>
                                        <p:strVal val="visible"/>
                                      </p:to>
                                    </p:set>
                                    <p:animEffect transition="in" filter="fade">
                                      <p:cBhvr>
                                        <p:cTn id="49" dur="500"/>
                                        <p:tgtEl>
                                          <p:spTgt spid="24"/>
                                        </p:tgtEl>
                                      </p:cBhvr>
                                    </p:animEffect>
                                  </p:childTnLst>
                                </p:cTn>
                              </p:par>
                              <p:par>
                                <p:cTn id="50" presetID="10" presetClass="entr" presetSubtype="0" fill="hold" nodeType="withEffect">
                                  <p:stCondLst>
                                    <p:cond delay="0"/>
                                  </p:stCondLst>
                                  <p:childTnLst>
                                    <p:set>
                                      <p:cBhvr>
                                        <p:cTn id="51" dur="1" fill="hold">
                                          <p:stCondLst>
                                            <p:cond delay="0"/>
                                          </p:stCondLst>
                                        </p:cTn>
                                        <p:tgtEl>
                                          <p:spTgt spid="25"/>
                                        </p:tgtEl>
                                        <p:attrNameLst>
                                          <p:attrName>style.visibility</p:attrName>
                                        </p:attrNameLst>
                                      </p:cBhvr>
                                      <p:to>
                                        <p:strVal val="visible"/>
                                      </p:to>
                                    </p:set>
                                    <p:animEffect transition="in" filter="fade">
                                      <p:cBhvr>
                                        <p:cTn id="52" dur="500"/>
                                        <p:tgtEl>
                                          <p:spTgt spid="25"/>
                                        </p:tgtEl>
                                      </p:cBhvr>
                                    </p:animEffect>
                                  </p:childTnLst>
                                </p:cTn>
                              </p:par>
                              <p:par>
                                <p:cTn id="53" presetID="10" presetClass="entr" presetSubtype="0" fill="hold" nodeType="withEffect">
                                  <p:stCondLst>
                                    <p:cond delay="0"/>
                                  </p:stCondLst>
                                  <p:childTnLst>
                                    <p:set>
                                      <p:cBhvr>
                                        <p:cTn id="54" dur="1" fill="hold">
                                          <p:stCondLst>
                                            <p:cond delay="0"/>
                                          </p:stCondLst>
                                        </p:cTn>
                                        <p:tgtEl>
                                          <p:spTgt spid="26"/>
                                        </p:tgtEl>
                                        <p:attrNameLst>
                                          <p:attrName>style.visibility</p:attrName>
                                        </p:attrNameLst>
                                      </p:cBhvr>
                                      <p:to>
                                        <p:strVal val="visible"/>
                                      </p:to>
                                    </p:set>
                                    <p:animEffect transition="in" filter="fade">
                                      <p:cBhvr>
                                        <p:cTn id="55" dur="500"/>
                                        <p:tgtEl>
                                          <p:spTgt spid="26"/>
                                        </p:tgtEl>
                                      </p:cBhvr>
                                    </p:animEffect>
                                  </p:childTnLst>
                                </p:cTn>
                              </p:par>
                              <p:par>
                                <p:cTn id="56" presetID="10" presetClass="entr" presetSubtype="0" fill="hold" nodeType="withEffect">
                                  <p:stCondLst>
                                    <p:cond delay="0"/>
                                  </p:stCondLst>
                                  <p:childTnLst>
                                    <p:set>
                                      <p:cBhvr>
                                        <p:cTn id="57" dur="1" fill="hold">
                                          <p:stCondLst>
                                            <p:cond delay="0"/>
                                          </p:stCondLst>
                                        </p:cTn>
                                        <p:tgtEl>
                                          <p:spTgt spid="27"/>
                                        </p:tgtEl>
                                        <p:attrNameLst>
                                          <p:attrName>style.visibility</p:attrName>
                                        </p:attrNameLst>
                                      </p:cBhvr>
                                      <p:to>
                                        <p:strVal val="visible"/>
                                      </p:to>
                                    </p:set>
                                    <p:animEffect transition="in" filter="fade">
                                      <p:cBhvr>
                                        <p:cTn id="58" dur="500"/>
                                        <p:tgtEl>
                                          <p:spTgt spid="27"/>
                                        </p:tgtEl>
                                      </p:cBhvr>
                                    </p:animEffect>
                                  </p:childTnLst>
                                </p:cTn>
                              </p:par>
                              <p:par>
                                <p:cTn id="59" presetID="10" presetClass="entr" presetSubtype="0" fill="hold" nodeType="withEffect">
                                  <p:stCondLst>
                                    <p:cond delay="0"/>
                                  </p:stCondLst>
                                  <p:childTnLst>
                                    <p:set>
                                      <p:cBhvr>
                                        <p:cTn id="60" dur="1" fill="hold">
                                          <p:stCondLst>
                                            <p:cond delay="0"/>
                                          </p:stCondLst>
                                        </p:cTn>
                                        <p:tgtEl>
                                          <p:spTgt spid="28"/>
                                        </p:tgtEl>
                                        <p:attrNameLst>
                                          <p:attrName>style.visibility</p:attrName>
                                        </p:attrNameLst>
                                      </p:cBhvr>
                                      <p:to>
                                        <p:strVal val="visible"/>
                                      </p:to>
                                    </p:set>
                                    <p:animEffect transition="in" filter="fade">
                                      <p:cBhvr>
                                        <p:cTn id="61" dur="500"/>
                                        <p:tgtEl>
                                          <p:spTgt spid="28"/>
                                        </p:tgtEl>
                                      </p:cBhvr>
                                    </p:animEffect>
                                  </p:childTnLst>
                                </p:cTn>
                              </p:par>
                              <p:par>
                                <p:cTn id="62" presetID="10" presetClass="entr" presetSubtype="0" fill="hold" nodeType="withEffect">
                                  <p:stCondLst>
                                    <p:cond delay="0"/>
                                  </p:stCondLst>
                                  <p:childTnLst>
                                    <p:set>
                                      <p:cBhvr>
                                        <p:cTn id="63" dur="1" fill="hold">
                                          <p:stCondLst>
                                            <p:cond delay="0"/>
                                          </p:stCondLst>
                                        </p:cTn>
                                        <p:tgtEl>
                                          <p:spTgt spid="29"/>
                                        </p:tgtEl>
                                        <p:attrNameLst>
                                          <p:attrName>style.visibility</p:attrName>
                                        </p:attrNameLst>
                                      </p:cBhvr>
                                      <p:to>
                                        <p:strVal val="visible"/>
                                      </p:to>
                                    </p:set>
                                    <p:animEffect transition="in" filter="fade">
                                      <p:cBhvr>
                                        <p:cTn id="64" dur="500"/>
                                        <p:tgtEl>
                                          <p:spTgt spid="29"/>
                                        </p:tgtEl>
                                      </p:cBhvr>
                                    </p:animEffect>
                                  </p:childTnLst>
                                </p:cTn>
                              </p:par>
                            </p:childTnLst>
                          </p:cTn>
                        </p:par>
                        <p:par>
                          <p:cTn id="65" fill="hold">
                            <p:stCondLst>
                              <p:cond delay="500"/>
                            </p:stCondLst>
                            <p:childTnLst>
                              <p:par>
                                <p:cTn id="66" presetID="10" presetClass="entr" presetSubtype="0" fill="hold" nodeType="afterEffect">
                                  <p:stCondLst>
                                    <p:cond delay="0"/>
                                  </p:stCondLst>
                                  <p:childTnLst>
                                    <p:set>
                                      <p:cBhvr>
                                        <p:cTn id="67" dur="1" fill="hold">
                                          <p:stCondLst>
                                            <p:cond delay="0"/>
                                          </p:stCondLst>
                                        </p:cTn>
                                        <p:tgtEl>
                                          <p:spTgt spid="30"/>
                                        </p:tgtEl>
                                        <p:attrNameLst>
                                          <p:attrName>style.visibility</p:attrName>
                                        </p:attrNameLst>
                                      </p:cBhvr>
                                      <p:to>
                                        <p:strVal val="visible"/>
                                      </p:to>
                                    </p:set>
                                    <p:animEffect transition="in" filter="fade">
                                      <p:cBhvr>
                                        <p:cTn id="68" dur="500"/>
                                        <p:tgtEl>
                                          <p:spTgt spid="30"/>
                                        </p:tgtEl>
                                      </p:cBhvr>
                                    </p:animEffect>
                                  </p:childTnLst>
                                </p:cTn>
                              </p:par>
                              <p:par>
                                <p:cTn id="69" presetID="10" presetClass="entr" presetSubtype="0" fill="hold" nodeType="withEffect">
                                  <p:stCondLst>
                                    <p:cond delay="0"/>
                                  </p:stCondLst>
                                  <p:childTnLst>
                                    <p:set>
                                      <p:cBhvr>
                                        <p:cTn id="70" dur="1" fill="hold">
                                          <p:stCondLst>
                                            <p:cond delay="0"/>
                                          </p:stCondLst>
                                        </p:cTn>
                                        <p:tgtEl>
                                          <p:spTgt spid="31"/>
                                        </p:tgtEl>
                                        <p:attrNameLst>
                                          <p:attrName>style.visibility</p:attrName>
                                        </p:attrNameLst>
                                      </p:cBhvr>
                                      <p:to>
                                        <p:strVal val="visible"/>
                                      </p:to>
                                    </p:set>
                                    <p:animEffect transition="in" filter="fade">
                                      <p:cBhvr>
                                        <p:cTn id="71" dur="500"/>
                                        <p:tgtEl>
                                          <p:spTgt spid="31"/>
                                        </p:tgtEl>
                                      </p:cBhvr>
                                    </p:animEffect>
                                  </p:childTnLst>
                                </p:cTn>
                              </p:par>
                              <p:par>
                                <p:cTn id="72" presetID="10" presetClass="entr" presetSubtype="0" fill="hold" nodeType="withEffect">
                                  <p:stCondLst>
                                    <p:cond delay="0"/>
                                  </p:stCondLst>
                                  <p:childTnLst>
                                    <p:set>
                                      <p:cBhvr>
                                        <p:cTn id="73" dur="1" fill="hold">
                                          <p:stCondLst>
                                            <p:cond delay="0"/>
                                          </p:stCondLst>
                                        </p:cTn>
                                        <p:tgtEl>
                                          <p:spTgt spid="32"/>
                                        </p:tgtEl>
                                        <p:attrNameLst>
                                          <p:attrName>style.visibility</p:attrName>
                                        </p:attrNameLst>
                                      </p:cBhvr>
                                      <p:to>
                                        <p:strVal val="visible"/>
                                      </p:to>
                                    </p:set>
                                    <p:animEffect transition="in" filter="fade">
                                      <p:cBhvr>
                                        <p:cTn id="74" dur="500"/>
                                        <p:tgtEl>
                                          <p:spTgt spid="32"/>
                                        </p:tgtEl>
                                      </p:cBhvr>
                                    </p:animEffect>
                                  </p:childTnLst>
                                </p:cTn>
                              </p:par>
                              <p:par>
                                <p:cTn id="75" presetID="10" presetClass="entr" presetSubtype="0" fill="hold" nodeType="withEffect">
                                  <p:stCondLst>
                                    <p:cond delay="0"/>
                                  </p:stCondLst>
                                  <p:childTnLst>
                                    <p:set>
                                      <p:cBhvr>
                                        <p:cTn id="76" dur="1" fill="hold">
                                          <p:stCondLst>
                                            <p:cond delay="0"/>
                                          </p:stCondLst>
                                        </p:cTn>
                                        <p:tgtEl>
                                          <p:spTgt spid="33"/>
                                        </p:tgtEl>
                                        <p:attrNameLst>
                                          <p:attrName>style.visibility</p:attrName>
                                        </p:attrNameLst>
                                      </p:cBhvr>
                                      <p:to>
                                        <p:strVal val="visible"/>
                                      </p:to>
                                    </p:set>
                                    <p:animEffect transition="in" filter="fade">
                                      <p:cBhvr>
                                        <p:cTn id="77" dur="500"/>
                                        <p:tgtEl>
                                          <p:spTgt spid="33"/>
                                        </p:tgtEl>
                                      </p:cBhvr>
                                    </p:animEffect>
                                  </p:childTnLst>
                                </p:cTn>
                              </p:par>
                              <p:par>
                                <p:cTn id="78" presetID="10" presetClass="entr" presetSubtype="0" fill="hold" nodeType="withEffect">
                                  <p:stCondLst>
                                    <p:cond delay="0"/>
                                  </p:stCondLst>
                                  <p:childTnLst>
                                    <p:set>
                                      <p:cBhvr>
                                        <p:cTn id="79" dur="1" fill="hold">
                                          <p:stCondLst>
                                            <p:cond delay="0"/>
                                          </p:stCondLst>
                                        </p:cTn>
                                        <p:tgtEl>
                                          <p:spTgt spid="34"/>
                                        </p:tgtEl>
                                        <p:attrNameLst>
                                          <p:attrName>style.visibility</p:attrName>
                                        </p:attrNameLst>
                                      </p:cBhvr>
                                      <p:to>
                                        <p:strVal val="visible"/>
                                      </p:to>
                                    </p:set>
                                    <p:animEffect transition="in" filter="fade">
                                      <p:cBhvr>
                                        <p:cTn id="80" dur="500"/>
                                        <p:tgtEl>
                                          <p:spTgt spid="34"/>
                                        </p:tgtEl>
                                      </p:cBhvr>
                                    </p:animEffect>
                                  </p:childTnLst>
                                </p:cTn>
                              </p:par>
                              <p:par>
                                <p:cTn id="81" presetID="10" presetClass="entr" presetSubtype="0" fill="hold" nodeType="withEffect">
                                  <p:stCondLst>
                                    <p:cond delay="0"/>
                                  </p:stCondLst>
                                  <p:childTnLst>
                                    <p:set>
                                      <p:cBhvr>
                                        <p:cTn id="82" dur="1" fill="hold">
                                          <p:stCondLst>
                                            <p:cond delay="0"/>
                                          </p:stCondLst>
                                        </p:cTn>
                                        <p:tgtEl>
                                          <p:spTgt spid="36"/>
                                        </p:tgtEl>
                                        <p:attrNameLst>
                                          <p:attrName>style.visibility</p:attrName>
                                        </p:attrNameLst>
                                      </p:cBhvr>
                                      <p:to>
                                        <p:strVal val="visible"/>
                                      </p:to>
                                    </p:set>
                                    <p:animEffect transition="in" filter="fade">
                                      <p:cBhvr>
                                        <p:cTn id="83" dur="500"/>
                                        <p:tgtEl>
                                          <p:spTgt spid="36"/>
                                        </p:tgtEl>
                                      </p:cBhvr>
                                    </p:animEffect>
                                  </p:childTnLst>
                                </p:cTn>
                              </p:par>
                              <p:par>
                                <p:cTn id="84" presetID="10" presetClass="entr" presetSubtype="0" fill="hold" nodeType="withEffect">
                                  <p:stCondLst>
                                    <p:cond delay="0"/>
                                  </p:stCondLst>
                                  <p:childTnLst>
                                    <p:set>
                                      <p:cBhvr>
                                        <p:cTn id="85" dur="1" fill="hold">
                                          <p:stCondLst>
                                            <p:cond delay="0"/>
                                          </p:stCondLst>
                                        </p:cTn>
                                        <p:tgtEl>
                                          <p:spTgt spid="37"/>
                                        </p:tgtEl>
                                        <p:attrNameLst>
                                          <p:attrName>style.visibility</p:attrName>
                                        </p:attrNameLst>
                                      </p:cBhvr>
                                      <p:to>
                                        <p:strVal val="visible"/>
                                      </p:to>
                                    </p:set>
                                    <p:animEffect transition="in" filter="fade">
                                      <p:cBhvr>
                                        <p:cTn id="86" dur="500"/>
                                        <p:tgtEl>
                                          <p:spTgt spid="37"/>
                                        </p:tgtEl>
                                      </p:cBhvr>
                                    </p:animEffect>
                                  </p:childTnLst>
                                </p:cTn>
                              </p:par>
                              <p:par>
                                <p:cTn id="87" presetID="10" presetClass="entr" presetSubtype="0" fill="hold" nodeType="withEffect">
                                  <p:stCondLst>
                                    <p:cond delay="0"/>
                                  </p:stCondLst>
                                  <p:childTnLst>
                                    <p:set>
                                      <p:cBhvr>
                                        <p:cTn id="88" dur="1" fill="hold">
                                          <p:stCondLst>
                                            <p:cond delay="0"/>
                                          </p:stCondLst>
                                        </p:cTn>
                                        <p:tgtEl>
                                          <p:spTgt spid="38"/>
                                        </p:tgtEl>
                                        <p:attrNameLst>
                                          <p:attrName>style.visibility</p:attrName>
                                        </p:attrNameLst>
                                      </p:cBhvr>
                                      <p:to>
                                        <p:strVal val="visible"/>
                                      </p:to>
                                    </p:set>
                                    <p:animEffect transition="in" filter="fade">
                                      <p:cBhvr>
                                        <p:cTn id="89" dur="500"/>
                                        <p:tgtEl>
                                          <p:spTgt spid="38"/>
                                        </p:tgtEl>
                                      </p:cBhvr>
                                    </p:animEffect>
                                  </p:childTnLst>
                                </p:cTn>
                              </p:par>
                              <p:par>
                                <p:cTn id="90" presetID="10" presetClass="entr" presetSubtype="0" fill="hold" nodeType="withEffect">
                                  <p:stCondLst>
                                    <p:cond delay="0"/>
                                  </p:stCondLst>
                                  <p:childTnLst>
                                    <p:set>
                                      <p:cBhvr>
                                        <p:cTn id="91" dur="1" fill="hold">
                                          <p:stCondLst>
                                            <p:cond delay="0"/>
                                          </p:stCondLst>
                                        </p:cTn>
                                        <p:tgtEl>
                                          <p:spTgt spid="39"/>
                                        </p:tgtEl>
                                        <p:attrNameLst>
                                          <p:attrName>style.visibility</p:attrName>
                                        </p:attrNameLst>
                                      </p:cBhvr>
                                      <p:to>
                                        <p:strVal val="visible"/>
                                      </p:to>
                                    </p:set>
                                    <p:animEffect transition="in" filter="fade">
                                      <p:cBhvr>
                                        <p:cTn id="92" dur="500"/>
                                        <p:tgtEl>
                                          <p:spTgt spid="39"/>
                                        </p:tgtEl>
                                      </p:cBhvr>
                                    </p:animEffect>
                                  </p:childTnLst>
                                </p:cTn>
                              </p:par>
                              <p:par>
                                <p:cTn id="93" presetID="10" presetClass="entr" presetSubtype="0" fill="hold" nodeType="withEffect">
                                  <p:stCondLst>
                                    <p:cond delay="0"/>
                                  </p:stCondLst>
                                  <p:childTnLst>
                                    <p:set>
                                      <p:cBhvr>
                                        <p:cTn id="94" dur="1" fill="hold">
                                          <p:stCondLst>
                                            <p:cond delay="0"/>
                                          </p:stCondLst>
                                        </p:cTn>
                                        <p:tgtEl>
                                          <p:spTgt spid="41"/>
                                        </p:tgtEl>
                                        <p:attrNameLst>
                                          <p:attrName>style.visibility</p:attrName>
                                        </p:attrNameLst>
                                      </p:cBhvr>
                                      <p:to>
                                        <p:strVal val="visible"/>
                                      </p:to>
                                    </p:set>
                                    <p:animEffect transition="in" filter="fade">
                                      <p:cBhvr>
                                        <p:cTn id="95" dur="500"/>
                                        <p:tgtEl>
                                          <p:spTgt spid="41"/>
                                        </p:tgtEl>
                                      </p:cBhvr>
                                    </p:animEffect>
                                  </p:childTnLst>
                                </p:cTn>
                              </p:par>
                              <p:par>
                                <p:cTn id="96" presetID="10" presetClass="entr" presetSubtype="0" fill="hold" nodeType="withEffect">
                                  <p:stCondLst>
                                    <p:cond delay="0"/>
                                  </p:stCondLst>
                                  <p:childTnLst>
                                    <p:set>
                                      <p:cBhvr>
                                        <p:cTn id="97" dur="1" fill="hold">
                                          <p:stCondLst>
                                            <p:cond delay="0"/>
                                          </p:stCondLst>
                                        </p:cTn>
                                        <p:tgtEl>
                                          <p:spTgt spid="42"/>
                                        </p:tgtEl>
                                        <p:attrNameLst>
                                          <p:attrName>style.visibility</p:attrName>
                                        </p:attrNameLst>
                                      </p:cBhvr>
                                      <p:to>
                                        <p:strVal val="visible"/>
                                      </p:to>
                                    </p:set>
                                    <p:animEffect transition="in" filter="fade">
                                      <p:cBhvr>
                                        <p:cTn id="98" dur="500"/>
                                        <p:tgtEl>
                                          <p:spTgt spid="42"/>
                                        </p:tgtEl>
                                      </p:cBhvr>
                                    </p:animEffect>
                                  </p:childTnLst>
                                </p:cTn>
                              </p:par>
                              <p:par>
                                <p:cTn id="99" presetID="10" presetClass="entr" presetSubtype="0" fill="hold" nodeType="withEffect">
                                  <p:stCondLst>
                                    <p:cond delay="0"/>
                                  </p:stCondLst>
                                  <p:childTnLst>
                                    <p:set>
                                      <p:cBhvr>
                                        <p:cTn id="100" dur="1" fill="hold">
                                          <p:stCondLst>
                                            <p:cond delay="0"/>
                                          </p:stCondLst>
                                        </p:cTn>
                                        <p:tgtEl>
                                          <p:spTgt spid="43"/>
                                        </p:tgtEl>
                                        <p:attrNameLst>
                                          <p:attrName>style.visibility</p:attrName>
                                        </p:attrNameLst>
                                      </p:cBhvr>
                                      <p:to>
                                        <p:strVal val="visible"/>
                                      </p:to>
                                    </p:set>
                                    <p:animEffect transition="in" filter="fade">
                                      <p:cBhvr>
                                        <p:cTn id="101" dur="500"/>
                                        <p:tgtEl>
                                          <p:spTgt spid="43"/>
                                        </p:tgtEl>
                                      </p:cBhvr>
                                    </p:animEffect>
                                  </p:childTnLst>
                                </p:cTn>
                              </p:par>
                              <p:par>
                                <p:cTn id="102" presetID="10" presetClass="entr" presetSubtype="0" fill="hold" nodeType="withEffect">
                                  <p:stCondLst>
                                    <p:cond delay="0"/>
                                  </p:stCondLst>
                                  <p:childTnLst>
                                    <p:set>
                                      <p:cBhvr>
                                        <p:cTn id="103" dur="1" fill="hold">
                                          <p:stCondLst>
                                            <p:cond delay="0"/>
                                          </p:stCondLst>
                                        </p:cTn>
                                        <p:tgtEl>
                                          <p:spTgt spid="44"/>
                                        </p:tgtEl>
                                        <p:attrNameLst>
                                          <p:attrName>style.visibility</p:attrName>
                                        </p:attrNameLst>
                                      </p:cBhvr>
                                      <p:to>
                                        <p:strVal val="visible"/>
                                      </p:to>
                                    </p:set>
                                    <p:animEffect transition="in" filter="fade">
                                      <p:cBhvr>
                                        <p:cTn id="104" dur="500"/>
                                        <p:tgtEl>
                                          <p:spTgt spid="44"/>
                                        </p:tgtEl>
                                      </p:cBhvr>
                                    </p:animEffect>
                                  </p:childTnLst>
                                </p:cTn>
                              </p:par>
                              <p:par>
                                <p:cTn id="105" presetID="10" presetClass="entr" presetSubtype="0" fill="hold" nodeType="withEffect">
                                  <p:stCondLst>
                                    <p:cond delay="0"/>
                                  </p:stCondLst>
                                  <p:childTnLst>
                                    <p:set>
                                      <p:cBhvr>
                                        <p:cTn id="106" dur="1" fill="hold">
                                          <p:stCondLst>
                                            <p:cond delay="0"/>
                                          </p:stCondLst>
                                        </p:cTn>
                                        <p:tgtEl>
                                          <p:spTgt spid="45"/>
                                        </p:tgtEl>
                                        <p:attrNameLst>
                                          <p:attrName>style.visibility</p:attrName>
                                        </p:attrNameLst>
                                      </p:cBhvr>
                                      <p:to>
                                        <p:strVal val="visible"/>
                                      </p:to>
                                    </p:set>
                                    <p:animEffect transition="in" filter="fade">
                                      <p:cBhvr>
                                        <p:cTn id="107" dur="500"/>
                                        <p:tgtEl>
                                          <p:spTgt spid="45"/>
                                        </p:tgtEl>
                                      </p:cBhvr>
                                    </p:animEffect>
                                  </p:childTnLst>
                                </p:cTn>
                              </p:par>
                              <p:par>
                                <p:cTn id="108" presetID="10" presetClass="entr" presetSubtype="0" fill="hold" nodeType="withEffect">
                                  <p:stCondLst>
                                    <p:cond delay="0"/>
                                  </p:stCondLst>
                                  <p:childTnLst>
                                    <p:set>
                                      <p:cBhvr>
                                        <p:cTn id="109" dur="1" fill="hold">
                                          <p:stCondLst>
                                            <p:cond delay="0"/>
                                          </p:stCondLst>
                                        </p:cTn>
                                        <p:tgtEl>
                                          <p:spTgt spid="46"/>
                                        </p:tgtEl>
                                        <p:attrNameLst>
                                          <p:attrName>style.visibility</p:attrName>
                                        </p:attrNameLst>
                                      </p:cBhvr>
                                      <p:to>
                                        <p:strVal val="visible"/>
                                      </p:to>
                                    </p:set>
                                    <p:animEffect transition="in" filter="fade">
                                      <p:cBhvr>
                                        <p:cTn id="110" dur="500"/>
                                        <p:tgtEl>
                                          <p:spTgt spid="46"/>
                                        </p:tgtEl>
                                      </p:cBhvr>
                                    </p:animEffect>
                                  </p:childTnLst>
                                </p:cTn>
                              </p:par>
                              <p:par>
                                <p:cTn id="111" presetID="10" presetClass="entr" presetSubtype="0" fill="hold" nodeType="withEffect">
                                  <p:stCondLst>
                                    <p:cond delay="0"/>
                                  </p:stCondLst>
                                  <p:childTnLst>
                                    <p:set>
                                      <p:cBhvr>
                                        <p:cTn id="112" dur="1" fill="hold">
                                          <p:stCondLst>
                                            <p:cond delay="0"/>
                                          </p:stCondLst>
                                        </p:cTn>
                                        <p:tgtEl>
                                          <p:spTgt spid="47"/>
                                        </p:tgtEl>
                                        <p:attrNameLst>
                                          <p:attrName>style.visibility</p:attrName>
                                        </p:attrNameLst>
                                      </p:cBhvr>
                                      <p:to>
                                        <p:strVal val="visible"/>
                                      </p:to>
                                    </p:set>
                                    <p:animEffect transition="in" filter="fade">
                                      <p:cBhvr>
                                        <p:cTn id="113" dur="500"/>
                                        <p:tgtEl>
                                          <p:spTgt spid="47"/>
                                        </p:tgtEl>
                                      </p:cBhvr>
                                    </p:animEffect>
                                  </p:childTnLst>
                                </p:cTn>
                              </p:par>
                              <p:par>
                                <p:cTn id="114" presetID="10" presetClass="entr" presetSubtype="0" fill="hold" nodeType="withEffect">
                                  <p:stCondLst>
                                    <p:cond delay="0"/>
                                  </p:stCondLst>
                                  <p:childTnLst>
                                    <p:set>
                                      <p:cBhvr>
                                        <p:cTn id="115" dur="1" fill="hold">
                                          <p:stCondLst>
                                            <p:cond delay="0"/>
                                          </p:stCondLst>
                                        </p:cTn>
                                        <p:tgtEl>
                                          <p:spTgt spid="48"/>
                                        </p:tgtEl>
                                        <p:attrNameLst>
                                          <p:attrName>style.visibility</p:attrName>
                                        </p:attrNameLst>
                                      </p:cBhvr>
                                      <p:to>
                                        <p:strVal val="visible"/>
                                      </p:to>
                                    </p:set>
                                    <p:animEffect transition="in" filter="fade">
                                      <p:cBhvr>
                                        <p:cTn id="116" dur="500"/>
                                        <p:tgtEl>
                                          <p:spTgt spid="48"/>
                                        </p:tgtEl>
                                      </p:cBhvr>
                                    </p:animEffect>
                                  </p:childTnLst>
                                </p:cTn>
                              </p:par>
                              <p:par>
                                <p:cTn id="117" presetID="10" presetClass="entr" presetSubtype="0" fill="hold" nodeType="withEffect">
                                  <p:stCondLst>
                                    <p:cond delay="0"/>
                                  </p:stCondLst>
                                  <p:childTnLst>
                                    <p:set>
                                      <p:cBhvr>
                                        <p:cTn id="118" dur="1" fill="hold">
                                          <p:stCondLst>
                                            <p:cond delay="0"/>
                                          </p:stCondLst>
                                        </p:cTn>
                                        <p:tgtEl>
                                          <p:spTgt spid="49"/>
                                        </p:tgtEl>
                                        <p:attrNameLst>
                                          <p:attrName>style.visibility</p:attrName>
                                        </p:attrNameLst>
                                      </p:cBhvr>
                                      <p:to>
                                        <p:strVal val="visible"/>
                                      </p:to>
                                    </p:set>
                                    <p:animEffect transition="in" filter="fade">
                                      <p:cBhvr>
                                        <p:cTn id="119" dur="500"/>
                                        <p:tgtEl>
                                          <p:spTgt spid="49"/>
                                        </p:tgtEl>
                                      </p:cBhvr>
                                    </p:animEffect>
                                  </p:childTnLst>
                                </p:cTn>
                              </p:par>
                              <p:par>
                                <p:cTn id="120" presetID="10" presetClass="entr" presetSubtype="0" fill="hold" nodeType="withEffect">
                                  <p:stCondLst>
                                    <p:cond delay="0"/>
                                  </p:stCondLst>
                                  <p:childTnLst>
                                    <p:set>
                                      <p:cBhvr>
                                        <p:cTn id="121" dur="1" fill="hold">
                                          <p:stCondLst>
                                            <p:cond delay="0"/>
                                          </p:stCondLst>
                                        </p:cTn>
                                        <p:tgtEl>
                                          <p:spTgt spid="35"/>
                                        </p:tgtEl>
                                        <p:attrNameLst>
                                          <p:attrName>style.visibility</p:attrName>
                                        </p:attrNameLst>
                                      </p:cBhvr>
                                      <p:to>
                                        <p:strVal val="visible"/>
                                      </p:to>
                                    </p:set>
                                    <p:animEffect transition="in" filter="fade">
                                      <p:cBhvr>
                                        <p:cTn id="122" dur="500"/>
                                        <p:tgtEl>
                                          <p:spTgt spid="35"/>
                                        </p:tgtEl>
                                      </p:cBhvr>
                                    </p:animEffect>
                                  </p:childTnLst>
                                </p:cTn>
                              </p:par>
                              <p:par>
                                <p:cTn id="123" presetID="10" presetClass="entr" presetSubtype="0" fill="hold" nodeType="withEffect">
                                  <p:stCondLst>
                                    <p:cond delay="0"/>
                                  </p:stCondLst>
                                  <p:childTnLst>
                                    <p:set>
                                      <p:cBhvr>
                                        <p:cTn id="124" dur="1" fill="hold">
                                          <p:stCondLst>
                                            <p:cond delay="0"/>
                                          </p:stCondLst>
                                        </p:cTn>
                                        <p:tgtEl>
                                          <p:spTgt spid="40"/>
                                        </p:tgtEl>
                                        <p:attrNameLst>
                                          <p:attrName>style.visibility</p:attrName>
                                        </p:attrNameLst>
                                      </p:cBhvr>
                                      <p:to>
                                        <p:strVal val="visible"/>
                                      </p:to>
                                    </p:set>
                                    <p:animEffect transition="in" filter="fade">
                                      <p:cBhvr>
                                        <p:cTn id="125" dur="500"/>
                                        <p:tgtEl>
                                          <p:spTgt spid="40"/>
                                        </p:tgtEl>
                                      </p:cBhvr>
                                    </p:animEffect>
                                  </p:childTnLst>
                                </p:cTn>
                              </p:par>
                            </p:childTnLst>
                          </p:cTn>
                        </p:par>
                        <p:par>
                          <p:cTn id="126" fill="hold">
                            <p:stCondLst>
                              <p:cond delay="1000"/>
                            </p:stCondLst>
                            <p:childTnLst>
                              <p:par>
                                <p:cTn id="127" presetID="10" presetClass="entr" presetSubtype="0" fill="hold" grpId="0" nodeType="afterEffect">
                                  <p:stCondLst>
                                    <p:cond delay="0"/>
                                  </p:stCondLst>
                                  <p:childTnLst>
                                    <p:set>
                                      <p:cBhvr>
                                        <p:cTn id="128" dur="1" fill="hold">
                                          <p:stCondLst>
                                            <p:cond delay="0"/>
                                          </p:stCondLst>
                                        </p:cTn>
                                        <p:tgtEl>
                                          <p:spTgt spid="50"/>
                                        </p:tgtEl>
                                        <p:attrNameLst>
                                          <p:attrName>style.visibility</p:attrName>
                                        </p:attrNameLst>
                                      </p:cBhvr>
                                      <p:to>
                                        <p:strVal val="visible"/>
                                      </p:to>
                                    </p:set>
                                    <p:animEffect transition="in" filter="fade">
                                      <p:cBhvr>
                                        <p:cTn id="129" dur="500"/>
                                        <p:tgtEl>
                                          <p:spTgt spid="50"/>
                                        </p:tgtEl>
                                      </p:cBhvr>
                                    </p:animEffect>
                                  </p:childTnLst>
                                </p:cTn>
                              </p:par>
                            </p:childTnLst>
                          </p:cTn>
                        </p:par>
                      </p:childTnLst>
                    </p:cTn>
                  </p:par>
                  <p:par>
                    <p:cTn id="130" fill="hold">
                      <p:stCondLst>
                        <p:cond delay="indefinite"/>
                      </p:stCondLst>
                      <p:childTnLst>
                        <p:par>
                          <p:cTn id="131" fill="hold">
                            <p:stCondLst>
                              <p:cond delay="0"/>
                            </p:stCondLst>
                            <p:childTnLst>
                              <p:par>
                                <p:cTn id="132" presetID="10" presetClass="entr" presetSubtype="0" fill="hold" grpId="0" nodeType="clickEffect">
                                  <p:stCondLst>
                                    <p:cond delay="0"/>
                                  </p:stCondLst>
                                  <p:childTnLst>
                                    <p:set>
                                      <p:cBhvr>
                                        <p:cTn id="133" dur="1" fill="hold">
                                          <p:stCondLst>
                                            <p:cond delay="0"/>
                                          </p:stCondLst>
                                        </p:cTn>
                                        <p:tgtEl>
                                          <p:spTgt spid="51"/>
                                        </p:tgtEl>
                                        <p:attrNameLst>
                                          <p:attrName>style.visibility</p:attrName>
                                        </p:attrNameLst>
                                      </p:cBhvr>
                                      <p:to>
                                        <p:strVal val="visible"/>
                                      </p:to>
                                    </p:set>
                                    <p:animEffect transition="in" filter="fade">
                                      <p:cBhvr>
                                        <p:cTn id="134" dur="500"/>
                                        <p:tgtEl>
                                          <p:spTgt spid="51"/>
                                        </p:tgtEl>
                                      </p:cBhvr>
                                    </p:animEffect>
                                  </p:childTnLst>
                                </p:cTn>
                              </p:par>
                              <p:par>
                                <p:cTn id="135" presetID="10" presetClass="entr" presetSubtype="0" fill="hold" grpId="0" nodeType="withEffect">
                                  <p:stCondLst>
                                    <p:cond delay="0"/>
                                  </p:stCondLst>
                                  <p:childTnLst>
                                    <p:set>
                                      <p:cBhvr>
                                        <p:cTn id="136" dur="1" fill="hold">
                                          <p:stCondLst>
                                            <p:cond delay="0"/>
                                          </p:stCondLst>
                                        </p:cTn>
                                        <p:tgtEl>
                                          <p:spTgt spid="52"/>
                                        </p:tgtEl>
                                        <p:attrNameLst>
                                          <p:attrName>style.visibility</p:attrName>
                                        </p:attrNameLst>
                                      </p:cBhvr>
                                      <p:to>
                                        <p:strVal val="visible"/>
                                      </p:to>
                                    </p:set>
                                    <p:animEffect transition="in" filter="fade">
                                      <p:cBhvr>
                                        <p:cTn id="137" dur="500"/>
                                        <p:tgtEl>
                                          <p:spTgt spid="52"/>
                                        </p:tgtEl>
                                      </p:cBhvr>
                                    </p:animEffect>
                                  </p:childTnLst>
                                </p:cTn>
                              </p:par>
                              <p:par>
                                <p:cTn id="138" presetID="10" presetClass="entr" presetSubtype="0" fill="hold" grpId="0" nodeType="withEffect">
                                  <p:stCondLst>
                                    <p:cond delay="0"/>
                                  </p:stCondLst>
                                  <p:childTnLst>
                                    <p:set>
                                      <p:cBhvr>
                                        <p:cTn id="139" dur="1" fill="hold">
                                          <p:stCondLst>
                                            <p:cond delay="0"/>
                                          </p:stCondLst>
                                        </p:cTn>
                                        <p:tgtEl>
                                          <p:spTgt spid="53"/>
                                        </p:tgtEl>
                                        <p:attrNameLst>
                                          <p:attrName>style.visibility</p:attrName>
                                        </p:attrNameLst>
                                      </p:cBhvr>
                                      <p:to>
                                        <p:strVal val="visible"/>
                                      </p:to>
                                    </p:set>
                                    <p:animEffect transition="in" filter="fade">
                                      <p:cBhvr>
                                        <p:cTn id="140"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P spid="51" grpId="0"/>
      <p:bldP spid="52" grpId="0"/>
      <p:bldP spid="53"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00200" y="152400"/>
            <a:ext cx="5791200" cy="1077218"/>
          </a:xfrm>
          <a:prstGeom prst="rect">
            <a:avLst/>
          </a:prstGeom>
          <a:noFill/>
        </p:spPr>
        <p:txBody>
          <a:bodyPr wrap="square" rtlCol="0">
            <a:spAutoFit/>
          </a:bodyPr>
          <a:lstStyle/>
          <a:p>
            <a:pPr algn="ctr"/>
            <a:r>
              <a:rPr lang="en-US" sz="3200" b="1" dirty="0">
                <a:solidFill>
                  <a:srgbClr val="0000FF"/>
                </a:solidFill>
              </a:rPr>
              <a:t>Study design </a:t>
            </a:r>
            <a:br>
              <a:rPr lang="en-US" sz="3200" b="1" dirty="0">
                <a:solidFill>
                  <a:srgbClr val="0000FF"/>
                </a:solidFill>
              </a:rPr>
            </a:br>
            <a:r>
              <a:rPr lang="en-US" sz="3200" b="1" dirty="0">
                <a:solidFill>
                  <a:srgbClr val="0000FF"/>
                </a:solidFill>
              </a:rPr>
              <a:t>and corresponding tests</a:t>
            </a:r>
          </a:p>
        </p:txBody>
      </p:sp>
      <p:sp>
        <p:nvSpPr>
          <p:cNvPr id="3" name="Rectangle 2"/>
          <p:cNvSpPr/>
          <p:nvPr/>
        </p:nvSpPr>
        <p:spPr>
          <a:xfrm>
            <a:off x="2362200" y="1066800"/>
            <a:ext cx="4648200" cy="762000"/>
          </a:xfrm>
          <a:prstGeom prst="rect">
            <a:avLst/>
          </a:prstGeom>
          <a:noFill/>
          <a:ln>
            <a:noFill/>
          </a:ln>
        </p:spPr>
        <p:style>
          <a:lnRef idx="0">
            <a:scrgbClr r="0" g="0" b="0"/>
          </a:lnRef>
          <a:fillRef idx="0">
            <a:scrgbClr r="0" g="0" b="0"/>
          </a:fillRef>
          <a:effectRef idx="0">
            <a:scrgbClr r="0" g="0" b="0"/>
          </a:effectRef>
          <a:fontRef idx="minor">
            <a:schemeClr val="accent1"/>
          </a:fontRef>
        </p:style>
        <p:txBody>
          <a:bodyPr rtlCol="0" anchor="ctr"/>
          <a:lstStyle/>
          <a:p>
            <a:pPr algn="ctr"/>
            <a:r>
              <a:rPr lang="en-US" b="1" dirty="0"/>
              <a:t>two paired groups</a:t>
            </a:r>
          </a:p>
        </p:txBody>
      </p:sp>
      <p:pic>
        <p:nvPicPr>
          <p:cNvPr id="8" name="Picture 7"/>
          <p:cNvPicPr>
            <a:picLocks noChangeAspect="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1970082" y="2110376"/>
            <a:ext cx="381000" cy="381000"/>
          </a:xfrm>
          <a:prstGeom prst="rect">
            <a:avLst/>
          </a:prstGeom>
        </p:spPr>
      </p:pic>
      <p:pic>
        <p:nvPicPr>
          <p:cNvPr id="11" name="Picture 10"/>
          <p:cNvPicPr>
            <a:picLocks noChangeAspect="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1769567" y="2583526"/>
            <a:ext cx="381000" cy="381000"/>
          </a:xfrm>
          <a:prstGeom prst="rect">
            <a:avLst/>
          </a:prstGeom>
        </p:spPr>
      </p:pic>
      <p:pic>
        <p:nvPicPr>
          <p:cNvPr id="12" name="Picture 11"/>
          <p:cNvPicPr>
            <a:picLocks noChangeAspect="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1972052" y="2864773"/>
            <a:ext cx="381000" cy="381000"/>
          </a:xfrm>
          <a:prstGeom prst="rect">
            <a:avLst/>
          </a:prstGeom>
        </p:spPr>
      </p:pic>
      <p:pic>
        <p:nvPicPr>
          <p:cNvPr id="13" name="Picture 12"/>
          <p:cNvPicPr>
            <a:picLocks noChangeAspect="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1943930" y="2503828"/>
            <a:ext cx="381000" cy="381000"/>
          </a:xfrm>
          <a:prstGeom prst="rect">
            <a:avLst/>
          </a:prstGeom>
        </p:spPr>
      </p:pic>
      <p:pic>
        <p:nvPicPr>
          <p:cNvPr id="14" name="Picture 13"/>
          <p:cNvPicPr>
            <a:picLocks noChangeAspect="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2627965" y="2445148"/>
            <a:ext cx="381000" cy="381000"/>
          </a:xfrm>
          <a:prstGeom prst="rect">
            <a:avLst/>
          </a:prstGeom>
        </p:spPr>
      </p:pic>
      <p:pic>
        <p:nvPicPr>
          <p:cNvPr id="15" name="Picture 14"/>
          <p:cNvPicPr>
            <a:picLocks noChangeAspect="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2363694" y="3008177"/>
            <a:ext cx="381000" cy="381000"/>
          </a:xfrm>
          <a:prstGeom prst="rect">
            <a:avLst/>
          </a:prstGeom>
        </p:spPr>
      </p:pic>
      <p:pic>
        <p:nvPicPr>
          <p:cNvPr id="16" name="Picture 15"/>
          <p:cNvPicPr>
            <a:picLocks noChangeAspect="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2260930" y="2652895"/>
            <a:ext cx="381000" cy="381000"/>
          </a:xfrm>
          <a:prstGeom prst="rect">
            <a:avLst/>
          </a:prstGeom>
        </p:spPr>
      </p:pic>
      <p:pic>
        <p:nvPicPr>
          <p:cNvPr id="17" name="Picture 16"/>
          <p:cNvPicPr>
            <a:picLocks noChangeAspect="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3055724" y="2840597"/>
            <a:ext cx="381000" cy="381000"/>
          </a:xfrm>
          <a:prstGeom prst="rect">
            <a:avLst/>
          </a:prstGeom>
        </p:spPr>
      </p:pic>
      <p:pic>
        <p:nvPicPr>
          <p:cNvPr id="18" name="Picture 17"/>
          <p:cNvPicPr>
            <a:picLocks noChangeAspect="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2781652" y="2948777"/>
            <a:ext cx="381000" cy="381000"/>
          </a:xfrm>
          <a:prstGeom prst="rect">
            <a:avLst/>
          </a:prstGeom>
        </p:spPr>
      </p:pic>
      <p:pic>
        <p:nvPicPr>
          <p:cNvPr id="19" name="Picture 18"/>
          <p:cNvPicPr>
            <a:picLocks noChangeAspect="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2743959" y="3321306"/>
            <a:ext cx="381000" cy="381000"/>
          </a:xfrm>
          <a:prstGeom prst="rect">
            <a:avLst/>
          </a:prstGeom>
        </p:spPr>
      </p:pic>
      <p:pic>
        <p:nvPicPr>
          <p:cNvPr id="20" name="Picture 19"/>
          <p:cNvPicPr>
            <a:picLocks noChangeAspect="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2708630" y="2047381"/>
            <a:ext cx="381000" cy="381000"/>
          </a:xfrm>
          <a:prstGeom prst="rect">
            <a:avLst/>
          </a:prstGeom>
        </p:spPr>
      </p:pic>
      <p:pic>
        <p:nvPicPr>
          <p:cNvPr id="21" name="Picture 20"/>
          <p:cNvPicPr>
            <a:picLocks noChangeAspect="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2527987" y="1906408"/>
            <a:ext cx="381000" cy="381000"/>
          </a:xfrm>
          <a:prstGeom prst="rect">
            <a:avLst/>
          </a:prstGeom>
        </p:spPr>
      </p:pic>
      <p:pic>
        <p:nvPicPr>
          <p:cNvPr id="22" name="Picture 21"/>
          <p:cNvPicPr>
            <a:picLocks noChangeAspect="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2347108" y="2281602"/>
            <a:ext cx="381000" cy="381000"/>
          </a:xfrm>
          <a:prstGeom prst="rect">
            <a:avLst/>
          </a:prstGeom>
        </p:spPr>
      </p:pic>
      <p:pic>
        <p:nvPicPr>
          <p:cNvPr id="23" name="Picture 22"/>
          <p:cNvPicPr>
            <a:picLocks noChangeAspect="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2843128" y="2523434"/>
            <a:ext cx="381000" cy="381000"/>
          </a:xfrm>
          <a:prstGeom prst="rect">
            <a:avLst/>
          </a:prstGeom>
        </p:spPr>
      </p:pic>
      <p:pic>
        <p:nvPicPr>
          <p:cNvPr id="24" name="Picture 23"/>
          <p:cNvPicPr>
            <a:picLocks noChangeAspect="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3115945" y="2070267"/>
            <a:ext cx="381000" cy="381000"/>
          </a:xfrm>
          <a:prstGeom prst="rect">
            <a:avLst/>
          </a:prstGeom>
        </p:spPr>
      </p:pic>
      <p:pic>
        <p:nvPicPr>
          <p:cNvPr id="25" name="Picture 24"/>
          <p:cNvPicPr>
            <a:picLocks noChangeAspect="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2524123" y="3006808"/>
            <a:ext cx="381000" cy="381000"/>
          </a:xfrm>
          <a:prstGeom prst="rect">
            <a:avLst/>
          </a:prstGeom>
        </p:spPr>
      </p:pic>
      <p:pic>
        <p:nvPicPr>
          <p:cNvPr id="26" name="Picture 25"/>
          <p:cNvPicPr>
            <a:picLocks noChangeAspect="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3028548" y="2457937"/>
            <a:ext cx="381000" cy="381000"/>
          </a:xfrm>
          <a:prstGeom prst="rect">
            <a:avLst/>
          </a:prstGeom>
        </p:spPr>
      </p:pic>
      <p:pic>
        <p:nvPicPr>
          <p:cNvPr id="27" name="Picture 26"/>
          <p:cNvPicPr>
            <a:picLocks noChangeAspect="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3505200" y="2713793"/>
            <a:ext cx="381000" cy="381000"/>
          </a:xfrm>
          <a:prstGeom prst="rect">
            <a:avLst/>
          </a:prstGeom>
        </p:spPr>
      </p:pic>
      <p:pic>
        <p:nvPicPr>
          <p:cNvPr id="28" name="Picture 27"/>
          <p:cNvPicPr>
            <a:picLocks noChangeAspect="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3286231" y="2487280"/>
            <a:ext cx="381000" cy="381000"/>
          </a:xfrm>
          <a:prstGeom prst="rect">
            <a:avLst/>
          </a:prstGeom>
        </p:spPr>
      </p:pic>
      <p:pic>
        <p:nvPicPr>
          <p:cNvPr id="29" name="Picture 28"/>
          <p:cNvPicPr>
            <a:picLocks noChangeAspect="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3235345" y="3094793"/>
            <a:ext cx="381000" cy="381000"/>
          </a:xfrm>
          <a:prstGeom prst="rect">
            <a:avLst/>
          </a:prstGeom>
        </p:spPr>
      </p:pic>
      <p:sp>
        <p:nvSpPr>
          <p:cNvPr id="7" name="Rounded Rectangle 6"/>
          <p:cNvSpPr/>
          <p:nvPr/>
        </p:nvSpPr>
        <p:spPr>
          <a:xfrm>
            <a:off x="2877544" y="1388321"/>
            <a:ext cx="3662399" cy="565552"/>
          </a:xfrm>
          <a:prstGeom prst="roundRect">
            <a:avLst/>
          </a:prstGeom>
          <a:noFill/>
          <a:ln>
            <a:noFill/>
          </a:ln>
        </p:spPr>
        <p:style>
          <a:lnRef idx="0">
            <a:scrgbClr r="0" g="0" b="0"/>
          </a:lnRef>
          <a:fillRef idx="0">
            <a:scrgbClr r="0" g="0" b="0"/>
          </a:fillRef>
          <a:effectRef idx="0">
            <a:scrgbClr r="0" g="0" b="0"/>
          </a:effectRef>
          <a:fontRef idx="minor">
            <a:schemeClr val="accent1"/>
          </a:fontRef>
        </p:style>
        <p:txBody>
          <a:bodyPr rtlCol="0" anchor="ctr"/>
          <a:lstStyle/>
          <a:p>
            <a:pPr algn="ctr"/>
            <a:r>
              <a:rPr lang="en-US" sz="1400" dirty="0"/>
              <a:t>subjects are </a:t>
            </a:r>
            <a:r>
              <a:rPr lang="en-US" sz="1600" b="1" dirty="0">
                <a:solidFill>
                  <a:schemeClr val="accent1">
                    <a:lumMod val="50000"/>
                  </a:schemeClr>
                </a:solidFill>
              </a:rPr>
              <a:t>same</a:t>
            </a:r>
            <a:r>
              <a:rPr lang="en-US" sz="1400" dirty="0"/>
              <a:t> between two groups</a:t>
            </a:r>
          </a:p>
        </p:txBody>
      </p:sp>
      <p:sp>
        <p:nvSpPr>
          <p:cNvPr id="50" name="Rectangle 49"/>
          <p:cNvSpPr/>
          <p:nvPr/>
        </p:nvSpPr>
        <p:spPr>
          <a:xfrm>
            <a:off x="963902" y="3919571"/>
            <a:ext cx="8305800" cy="430887"/>
          </a:xfrm>
          <a:prstGeom prst="rect">
            <a:avLst/>
          </a:prstGeom>
        </p:spPr>
        <p:txBody>
          <a:bodyPr wrap="square">
            <a:spAutoFit/>
          </a:bodyPr>
          <a:lstStyle/>
          <a:p>
            <a:r>
              <a:rPr lang="en-US" sz="1100" dirty="0">
                <a:latin typeface="proxima-nova"/>
              </a:rPr>
              <a:t>For example, </a:t>
            </a:r>
            <a:r>
              <a:rPr lang="en-US" altLang="zh-CN" sz="1100" dirty="0">
                <a:latin typeface="proxima-nova"/>
              </a:rPr>
              <a:t>to </a:t>
            </a:r>
            <a:r>
              <a:rPr lang="en-US" sz="1100" dirty="0">
                <a:latin typeface="proxima-nova"/>
              </a:rPr>
              <a:t>understand whether there was a mean difference in daily calorie consumption before and after a six week hypnotherapy program.</a:t>
            </a:r>
            <a:endParaRPr lang="en-US" sz="1100" dirty="0"/>
          </a:p>
        </p:txBody>
      </p:sp>
      <p:sp>
        <p:nvSpPr>
          <p:cNvPr id="51" name="Rectangle 50"/>
          <p:cNvSpPr/>
          <p:nvPr/>
        </p:nvSpPr>
        <p:spPr>
          <a:xfrm>
            <a:off x="2813742" y="4379920"/>
            <a:ext cx="3638460" cy="609600"/>
          </a:xfrm>
          <a:prstGeom prst="rect">
            <a:avLst/>
          </a:prstGeom>
          <a:noFill/>
          <a:ln>
            <a:noFill/>
          </a:ln>
        </p:spPr>
        <p:style>
          <a:lnRef idx="0">
            <a:scrgbClr r="0" g="0" b="0"/>
          </a:lnRef>
          <a:fillRef idx="0">
            <a:scrgbClr r="0" g="0" b="0"/>
          </a:fillRef>
          <a:effectRef idx="0">
            <a:scrgbClr r="0" g="0" b="0"/>
          </a:effectRef>
          <a:fontRef idx="minor">
            <a:schemeClr val="accent2"/>
          </a:fontRef>
        </p:style>
        <p:txBody>
          <a:bodyPr rtlCol="0" anchor="ctr"/>
          <a:lstStyle/>
          <a:p>
            <a:pPr algn="ctr"/>
            <a:r>
              <a:rPr lang="en-US" dirty="0">
                <a:solidFill>
                  <a:srgbClr val="FF0000"/>
                </a:solidFill>
              </a:rPr>
              <a:t>paired </a:t>
            </a:r>
            <a:r>
              <a:rPr lang="en-US" i="1" dirty="0">
                <a:solidFill>
                  <a:srgbClr val="FF0000"/>
                </a:solidFill>
              </a:rPr>
              <a:t>t</a:t>
            </a:r>
            <a:r>
              <a:rPr lang="en-US" dirty="0">
                <a:solidFill>
                  <a:srgbClr val="FF0000"/>
                </a:solidFill>
              </a:rPr>
              <a:t> test</a:t>
            </a:r>
          </a:p>
        </p:txBody>
      </p:sp>
      <p:sp>
        <p:nvSpPr>
          <p:cNvPr id="52" name="Rectangle 51"/>
          <p:cNvSpPr/>
          <p:nvPr/>
        </p:nvSpPr>
        <p:spPr>
          <a:xfrm>
            <a:off x="2910006" y="4828106"/>
            <a:ext cx="3638460" cy="609600"/>
          </a:xfrm>
          <a:prstGeom prst="rect">
            <a:avLst/>
          </a:prstGeom>
          <a:noFill/>
          <a:ln>
            <a:noFill/>
          </a:ln>
        </p:spPr>
        <p:style>
          <a:lnRef idx="0">
            <a:scrgbClr r="0" g="0" b="0"/>
          </a:lnRef>
          <a:fillRef idx="0">
            <a:scrgbClr r="0" g="0" b="0"/>
          </a:fillRef>
          <a:effectRef idx="0">
            <a:scrgbClr r="0" g="0" b="0"/>
          </a:effectRef>
          <a:fontRef idx="minor">
            <a:schemeClr val="accent3"/>
          </a:fontRef>
        </p:style>
        <p:txBody>
          <a:bodyPr rtlCol="0" anchor="ctr"/>
          <a:lstStyle/>
          <a:p>
            <a:pPr algn="ctr"/>
            <a:r>
              <a:rPr lang="en-US" dirty="0">
                <a:solidFill>
                  <a:srgbClr val="92D050"/>
                </a:solidFill>
              </a:rPr>
              <a:t>Wilcoxon signed-rank test</a:t>
            </a:r>
          </a:p>
        </p:txBody>
      </p:sp>
      <p:sp>
        <p:nvSpPr>
          <p:cNvPr id="53" name="Rectangle 52"/>
          <p:cNvSpPr/>
          <p:nvPr/>
        </p:nvSpPr>
        <p:spPr>
          <a:xfrm>
            <a:off x="4729236" y="4556619"/>
            <a:ext cx="1683730" cy="304800"/>
          </a:xfrm>
          <a:prstGeom prst="rect">
            <a:avLst/>
          </a:prstGeom>
          <a:noFill/>
          <a:ln>
            <a:noFill/>
          </a:ln>
        </p:spPr>
        <p:style>
          <a:lnRef idx="0">
            <a:scrgbClr r="0" g="0" b="0"/>
          </a:lnRef>
          <a:fillRef idx="0">
            <a:scrgbClr r="0" g="0" b="0"/>
          </a:fillRef>
          <a:effectRef idx="0">
            <a:scrgbClr r="0" g="0" b="0"/>
          </a:effectRef>
          <a:fontRef idx="minor">
            <a:schemeClr val="accent5"/>
          </a:fontRef>
        </p:style>
        <p:txBody>
          <a:bodyPr rtlCol="0" anchor="ctr"/>
          <a:lstStyle/>
          <a:p>
            <a:pPr algn="ctr"/>
            <a:r>
              <a:rPr lang="en-US" sz="1200" i="1" dirty="0"/>
              <a:t>normality;</a:t>
            </a:r>
          </a:p>
        </p:txBody>
      </p:sp>
      <p:sp>
        <p:nvSpPr>
          <p:cNvPr id="57" name="Rectangle 56"/>
          <p:cNvSpPr/>
          <p:nvPr/>
        </p:nvSpPr>
        <p:spPr>
          <a:xfrm>
            <a:off x="7138926" y="6562903"/>
            <a:ext cx="2151004" cy="146856"/>
          </a:xfrm>
          <a:prstGeom prst="rect">
            <a:avLst/>
          </a:prstGeom>
          <a:noFill/>
          <a:ln>
            <a:noFill/>
          </a:ln>
        </p:spPr>
        <p:style>
          <a:lnRef idx="0">
            <a:scrgbClr r="0" g="0" b="0"/>
          </a:lnRef>
          <a:fillRef idx="0">
            <a:scrgbClr r="0" g="0" b="0"/>
          </a:fillRef>
          <a:effectRef idx="0">
            <a:scrgbClr r="0" g="0" b="0"/>
          </a:effectRef>
          <a:fontRef idx="minor">
            <a:schemeClr val="accent2"/>
          </a:fontRef>
        </p:style>
        <p:txBody>
          <a:bodyPr rtlCol="0" anchor="ctr"/>
          <a:lstStyle/>
          <a:p>
            <a:pPr algn="ctr"/>
            <a:r>
              <a:rPr lang="en-US" sz="1050" dirty="0">
                <a:solidFill>
                  <a:srgbClr val="FF0000"/>
                </a:solidFill>
              </a:rPr>
              <a:t>Parametric</a:t>
            </a:r>
          </a:p>
        </p:txBody>
      </p:sp>
      <p:sp>
        <p:nvSpPr>
          <p:cNvPr id="58" name="Rectangle 57"/>
          <p:cNvSpPr/>
          <p:nvPr/>
        </p:nvSpPr>
        <p:spPr>
          <a:xfrm>
            <a:off x="7180672" y="6709759"/>
            <a:ext cx="2151004" cy="146856"/>
          </a:xfrm>
          <a:prstGeom prst="rect">
            <a:avLst/>
          </a:prstGeom>
          <a:noFill/>
          <a:ln>
            <a:noFill/>
          </a:ln>
        </p:spPr>
        <p:style>
          <a:lnRef idx="0">
            <a:scrgbClr r="0" g="0" b="0"/>
          </a:lnRef>
          <a:fillRef idx="0">
            <a:scrgbClr r="0" g="0" b="0"/>
          </a:fillRef>
          <a:effectRef idx="0">
            <a:scrgbClr r="0" g="0" b="0"/>
          </a:effectRef>
          <a:fontRef idx="minor">
            <a:schemeClr val="accent3"/>
          </a:fontRef>
        </p:style>
        <p:txBody>
          <a:bodyPr rtlCol="0" anchor="ctr"/>
          <a:lstStyle/>
          <a:p>
            <a:pPr algn="ctr"/>
            <a:r>
              <a:rPr lang="en-US" sz="1050" dirty="0">
                <a:solidFill>
                  <a:srgbClr val="92D050"/>
                </a:solidFill>
              </a:rPr>
              <a:t>Non-parametric</a:t>
            </a:r>
          </a:p>
        </p:txBody>
      </p:sp>
      <p:sp>
        <p:nvSpPr>
          <p:cNvPr id="59" name="Rectangle 58"/>
          <p:cNvSpPr/>
          <p:nvPr/>
        </p:nvSpPr>
        <p:spPr>
          <a:xfrm>
            <a:off x="8330556" y="6533440"/>
            <a:ext cx="995396" cy="205781"/>
          </a:xfrm>
          <a:prstGeom prst="rect">
            <a:avLst/>
          </a:prstGeom>
          <a:noFill/>
          <a:ln>
            <a:noFill/>
          </a:ln>
        </p:spPr>
        <p:style>
          <a:lnRef idx="0">
            <a:scrgbClr r="0" g="0" b="0"/>
          </a:lnRef>
          <a:fillRef idx="0">
            <a:scrgbClr r="0" g="0" b="0"/>
          </a:fillRef>
          <a:effectRef idx="0">
            <a:scrgbClr r="0" g="0" b="0"/>
          </a:effectRef>
          <a:fontRef idx="minor">
            <a:schemeClr val="accent5"/>
          </a:fontRef>
        </p:style>
        <p:txBody>
          <a:bodyPr rtlCol="0" anchor="ctr"/>
          <a:lstStyle/>
          <a:p>
            <a:pPr algn="ctr"/>
            <a:r>
              <a:rPr lang="en-US" sz="800" i="1" dirty="0"/>
              <a:t>assumptions;</a:t>
            </a:r>
          </a:p>
        </p:txBody>
      </p:sp>
      <p:sp>
        <p:nvSpPr>
          <p:cNvPr id="97" name="Arrow: Right 51"/>
          <p:cNvSpPr/>
          <p:nvPr/>
        </p:nvSpPr>
        <p:spPr>
          <a:xfrm>
            <a:off x="3945692" y="2599771"/>
            <a:ext cx="1616908" cy="508018"/>
          </a:xfrm>
          <a:prstGeom prst="rightArrow">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Time</a:t>
            </a:r>
          </a:p>
        </p:txBody>
      </p:sp>
      <p:pic>
        <p:nvPicPr>
          <p:cNvPr id="54" name="Picture 53"/>
          <p:cNvPicPr>
            <a:picLocks noChangeAspect="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1970082" y="2111581"/>
            <a:ext cx="381000" cy="381000"/>
          </a:xfrm>
          <a:prstGeom prst="rect">
            <a:avLst/>
          </a:prstGeom>
        </p:spPr>
      </p:pic>
      <p:pic>
        <p:nvPicPr>
          <p:cNvPr id="55" name="Picture 54"/>
          <p:cNvPicPr>
            <a:picLocks noChangeAspect="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1769567" y="2584731"/>
            <a:ext cx="381000" cy="381000"/>
          </a:xfrm>
          <a:prstGeom prst="rect">
            <a:avLst/>
          </a:prstGeom>
        </p:spPr>
      </p:pic>
      <p:pic>
        <p:nvPicPr>
          <p:cNvPr id="56" name="Picture 55"/>
          <p:cNvPicPr>
            <a:picLocks noChangeAspect="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1972052" y="2865978"/>
            <a:ext cx="381000" cy="381000"/>
          </a:xfrm>
          <a:prstGeom prst="rect">
            <a:avLst/>
          </a:prstGeom>
        </p:spPr>
      </p:pic>
      <p:pic>
        <p:nvPicPr>
          <p:cNvPr id="60" name="Picture 59"/>
          <p:cNvPicPr>
            <a:picLocks noChangeAspect="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1943930" y="2505033"/>
            <a:ext cx="381000" cy="381000"/>
          </a:xfrm>
          <a:prstGeom prst="rect">
            <a:avLst/>
          </a:prstGeom>
        </p:spPr>
      </p:pic>
      <p:pic>
        <p:nvPicPr>
          <p:cNvPr id="61" name="Picture 60"/>
          <p:cNvPicPr>
            <a:picLocks noChangeAspect="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2363694" y="3009382"/>
            <a:ext cx="381000" cy="381000"/>
          </a:xfrm>
          <a:prstGeom prst="rect">
            <a:avLst/>
          </a:prstGeom>
        </p:spPr>
      </p:pic>
      <p:pic>
        <p:nvPicPr>
          <p:cNvPr id="62" name="Picture 61"/>
          <p:cNvPicPr>
            <a:picLocks noChangeAspect="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2260930" y="2654100"/>
            <a:ext cx="381000" cy="381000"/>
          </a:xfrm>
          <a:prstGeom prst="rect">
            <a:avLst/>
          </a:prstGeom>
        </p:spPr>
      </p:pic>
      <p:pic>
        <p:nvPicPr>
          <p:cNvPr id="63" name="Picture 62"/>
          <p:cNvPicPr>
            <a:picLocks noChangeAspect="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3055724" y="2841802"/>
            <a:ext cx="381000" cy="381000"/>
          </a:xfrm>
          <a:prstGeom prst="rect">
            <a:avLst/>
          </a:prstGeom>
        </p:spPr>
      </p:pic>
      <p:pic>
        <p:nvPicPr>
          <p:cNvPr id="64" name="Picture 63"/>
          <p:cNvPicPr>
            <a:picLocks noChangeAspect="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2781652" y="2949982"/>
            <a:ext cx="381000" cy="381000"/>
          </a:xfrm>
          <a:prstGeom prst="rect">
            <a:avLst/>
          </a:prstGeom>
        </p:spPr>
      </p:pic>
      <p:pic>
        <p:nvPicPr>
          <p:cNvPr id="65" name="Picture 64"/>
          <p:cNvPicPr>
            <a:picLocks noChangeAspect="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2743959" y="3322511"/>
            <a:ext cx="381000" cy="381000"/>
          </a:xfrm>
          <a:prstGeom prst="rect">
            <a:avLst/>
          </a:prstGeom>
        </p:spPr>
      </p:pic>
      <p:pic>
        <p:nvPicPr>
          <p:cNvPr id="66" name="Picture 65"/>
          <p:cNvPicPr>
            <a:picLocks noChangeAspect="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2708630" y="2048586"/>
            <a:ext cx="381000" cy="381000"/>
          </a:xfrm>
          <a:prstGeom prst="rect">
            <a:avLst/>
          </a:prstGeom>
        </p:spPr>
      </p:pic>
      <p:pic>
        <p:nvPicPr>
          <p:cNvPr id="67" name="Picture 66"/>
          <p:cNvPicPr>
            <a:picLocks noChangeAspect="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2527987" y="1907613"/>
            <a:ext cx="381000" cy="381000"/>
          </a:xfrm>
          <a:prstGeom prst="rect">
            <a:avLst/>
          </a:prstGeom>
        </p:spPr>
      </p:pic>
      <p:pic>
        <p:nvPicPr>
          <p:cNvPr id="68" name="Picture 67"/>
          <p:cNvPicPr>
            <a:picLocks noChangeAspect="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2347108" y="2282807"/>
            <a:ext cx="381000" cy="381000"/>
          </a:xfrm>
          <a:prstGeom prst="rect">
            <a:avLst/>
          </a:prstGeom>
        </p:spPr>
      </p:pic>
      <p:pic>
        <p:nvPicPr>
          <p:cNvPr id="69" name="Picture 68"/>
          <p:cNvPicPr>
            <a:picLocks noChangeAspect="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3115945" y="2071472"/>
            <a:ext cx="381000" cy="381000"/>
          </a:xfrm>
          <a:prstGeom prst="rect">
            <a:avLst/>
          </a:prstGeom>
        </p:spPr>
      </p:pic>
      <p:pic>
        <p:nvPicPr>
          <p:cNvPr id="70" name="Picture 69"/>
          <p:cNvPicPr>
            <a:picLocks noChangeAspect="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2524123" y="3008013"/>
            <a:ext cx="381000" cy="381000"/>
          </a:xfrm>
          <a:prstGeom prst="rect">
            <a:avLst/>
          </a:prstGeom>
        </p:spPr>
      </p:pic>
      <p:pic>
        <p:nvPicPr>
          <p:cNvPr id="71" name="Picture 70"/>
          <p:cNvPicPr>
            <a:picLocks noChangeAspect="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3028548" y="2459142"/>
            <a:ext cx="381000" cy="381000"/>
          </a:xfrm>
          <a:prstGeom prst="rect">
            <a:avLst/>
          </a:prstGeom>
        </p:spPr>
      </p:pic>
      <p:pic>
        <p:nvPicPr>
          <p:cNvPr id="72" name="Picture 71"/>
          <p:cNvPicPr>
            <a:picLocks noChangeAspect="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3505200" y="2714998"/>
            <a:ext cx="381000" cy="381000"/>
          </a:xfrm>
          <a:prstGeom prst="rect">
            <a:avLst/>
          </a:prstGeom>
        </p:spPr>
      </p:pic>
      <p:pic>
        <p:nvPicPr>
          <p:cNvPr id="73" name="Picture 72"/>
          <p:cNvPicPr>
            <a:picLocks noChangeAspect="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3286231" y="2488485"/>
            <a:ext cx="381000" cy="381000"/>
          </a:xfrm>
          <a:prstGeom prst="rect">
            <a:avLst/>
          </a:prstGeom>
        </p:spPr>
      </p:pic>
      <p:pic>
        <p:nvPicPr>
          <p:cNvPr id="74" name="Picture 73"/>
          <p:cNvPicPr>
            <a:picLocks noChangeAspect="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3235345" y="3095998"/>
            <a:ext cx="381000" cy="38100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8778" y="1781740"/>
            <a:ext cx="2057422" cy="2125719"/>
          </a:xfrm>
          <a:prstGeom prst="rect">
            <a:avLst/>
          </a:prstGeom>
        </p:spPr>
      </p:pic>
    </p:spTree>
    <p:extLst>
      <p:ext uri="{BB962C8B-B14F-4D97-AF65-F5344CB8AC3E}">
        <p14:creationId xmlns:p14="http://schemas.microsoft.com/office/powerpoint/2010/main" val="2278962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5.55112E-17 -3.33333E-6 L 0.42917 -0.00231 " pathEditMode="relative" rAng="0" ptsTypes="AA">
                                      <p:cBhvr>
                                        <p:cTn id="8" dur="2000" fill="hold"/>
                                        <p:tgtEl>
                                          <p:spTgt spid="5"/>
                                        </p:tgtEl>
                                        <p:attrNameLst>
                                          <p:attrName>ppt_x</p:attrName>
                                          <p:attrName>ppt_y</p:attrName>
                                        </p:attrNameLst>
                                      </p:cBhvr>
                                      <p:rCtr x="21458" y="-116"/>
                                    </p:animMotion>
                                  </p:childTnLst>
                                </p:cTn>
                              </p:par>
                              <p:par>
                                <p:cTn id="9" presetID="22" presetClass="entr" presetSubtype="8" fill="hold" grpId="0" nodeType="withEffect">
                                  <p:stCondLst>
                                    <p:cond delay="0"/>
                                  </p:stCondLst>
                                  <p:childTnLst>
                                    <p:set>
                                      <p:cBhvr>
                                        <p:cTn id="10" dur="1" fill="hold">
                                          <p:stCondLst>
                                            <p:cond delay="0"/>
                                          </p:stCondLst>
                                        </p:cTn>
                                        <p:tgtEl>
                                          <p:spTgt spid="97"/>
                                        </p:tgtEl>
                                        <p:attrNameLst>
                                          <p:attrName>style.visibility</p:attrName>
                                        </p:attrNameLst>
                                      </p:cBhvr>
                                      <p:to>
                                        <p:strVal val="visible"/>
                                      </p:to>
                                    </p:set>
                                    <p:animEffect transition="in" filter="wipe(left)">
                                      <p:cBhvr>
                                        <p:cTn id="11" dur="2000"/>
                                        <p:tgtEl>
                                          <p:spTgt spid="97"/>
                                        </p:tgtEl>
                                      </p:cBhvr>
                                    </p:animEffect>
                                  </p:childTnLst>
                                </p:cTn>
                              </p:par>
                            </p:childTnLst>
                          </p:cTn>
                        </p:par>
                        <p:par>
                          <p:cTn id="12" fill="hold">
                            <p:stCondLst>
                              <p:cond delay="2000"/>
                            </p:stCondLst>
                            <p:childTnLst>
                              <p:par>
                                <p:cTn id="13" presetID="10" presetClass="entr" presetSubtype="0" fill="hold" grpId="0" nodeType="afterEffect">
                                  <p:stCondLst>
                                    <p:cond delay="0"/>
                                  </p:stCondLst>
                                  <p:childTnLst>
                                    <p:set>
                                      <p:cBhvr>
                                        <p:cTn id="14" dur="1" fill="hold">
                                          <p:stCondLst>
                                            <p:cond delay="0"/>
                                          </p:stCondLst>
                                        </p:cTn>
                                        <p:tgtEl>
                                          <p:spTgt spid="50"/>
                                        </p:tgtEl>
                                        <p:attrNameLst>
                                          <p:attrName>style.visibility</p:attrName>
                                        </p:attrNameLst>
                                      </p:cBhvr>
                                      <p:to>
                                        <p:strVal val="visible"/>
                                      </p:to>
                                    </p:set>
                                    <p:animEffect transition="in" filter="fade">
                                      <p:cBhvr>
                                        <p:cTn id="15" dur="500"/>
                                        <p:tgtEl>
                                          <p:spTgt spid="5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51"/>
                                        </p:tgtEl>
                                        <p:attrNameLst>
                                          <p:attrName>style.visibility</p:attrName>
                                        </p:attrNameLst>
                                      </p:cBhvr>
                                      <p:to>
                                        <p:strVal val="visible"/>
                                      </p:to>
                                    </p:set>
                                    <p:animEffect transition="in" filter="fade">
                                      <p:cBhvr>
                                        <p:cTn id="20" dur="500"/>
                                        <p:tgtEl>
                                          <p:spTgt spid="51"/>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52"/>
                                        </p:tgtEl>
                                        <p:attrNameLst>
                                          <p:attrName>style.visibility</p:attrName>
                                        </p:attrNameLst>
                                      </p:cBhvr>
                                      <p:to>
                                        <p:strVal val="visible"/>
                                      </p:to>
                                    </p:set>
                                    <p:animEffect transition="in" filter="fade">
                                      <p:cBhvr>
                                        <p:cTn id="23" dur="500"/>
                                        <p:tgtEl>
                                          <p:spTgt spid="5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53"/>
                                        </p:tgtEl>
                                        <p:attrNameLst>
                                          <p:attrName>style.visibility</p:attrName>
                                        </p:attrNameLst>
                                      </p:cBhvr>
                                      <p:to>
                                        <p:strVal val="visible"/>
                                      </p:to>
                                    </p:set>
                                    <p:animEffect transition="in" filter="fade">
                                      <p:cBhvr>
                                        <p:cTn id="26"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P spid="51" grpId="0"/>
      <p:bldP spid="52" grpId="0"/>
      <p:bldP spid="53" grpId="0"/>
      <p:bldP spid="9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14384" y="5029200"/>
            <a:ext cx="2948416" cy="1179366"/>
          </a:xfrm>
          <a:prstGeom prst="rect">
            <a:avLst/>
          </a:prstGeom>
        </p:spPr>
      </p:pic>
      <p:sp>
        <p:nvSpPr>
          <p:cNvPr id="2" name="TextBox 1"/>
          <p:cNvSpPr txBox="1"/>
          <p:nvPr/>
        </p:nvSpPr>
        <p:spPr>
          <a:xfrm>
            <a:off x="1600200" y="152400"/>
            <a:ext cx="5486400" cy="1077218"/>
          </a:xfrm>
          <a:prstGeom prst="rect">
            <a:avLst/>
          </a:prstGeom>
          <a:noFill/>
        </p:spPr>
        <p:txBody>
          <a:bodyPr wrap="square" rtlCol="0">
            <a:spAutoFit/>
          </a:bodyPr>
          <a:lstStyle/>
          <a:p>
            <a:pPr algn="ctr"/>
            <a:r>
              <a:rPr lang="en-US" sz="3200" b="1" dirty="0">
                <a:solidFill>
                  <a:srgbClr val="000099"/>
                </a:solidFill>
              </a:rPr>
              <a:t>How do we determine significance?</a:t>
            </a:r>
          </a:p>
        </p:txBody>
      </p:sp>
      <p:sp>
        <p:nvSpPr>
          <p:cNvPr id="4" name="TextBox 3"/>
          <p:cNvSpPr txBox="1"/>
          <p:nvPr/>
        </p:nvSpPr>
        <p:spPr>
          <a:xfrm rot="16200000">
            <a:off x="-1712265" y="3998266"/>
            <a:ext cx="4495799" cy="461665"/>
          </a:xfrm>
          <a:prstGeom prst="rect">
            <a:avLst/>
          </a:prstGeom>
          <a:noFill/>
        </p:spPr>
        <p:txBody>
          <a:bodyPr wrap="square" rtlCol="0">
            <a:spAutoFit/>
          </a:bodyPr>
          <a:lstStyle/>
          <a:p>
            <a:r>
              <a:rPr lang="en-US" sz="2400" b="1" dirty="0">
                <a:solidFill>
                  <a:srgbClr val="000099"/>
                </a:solidFill>
              </a:rPr>
              <a:t>Terminology</a:t>
            </a:r>
          </a:p>
        </p:txBody>
      </p:sp>
      <p:pic>
        <p:nvPicPr>
          <p:cNvPr id="59" name="Picture 5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34412" y="1560867"/>
            <a:ext cx="381000" cy="381000"/>
          </a:xfrm>
          <a:prstGeom prst="rect">
            <a:avLst/>
          </a:prstGeom>
        </p:spPr>
      </p:pic>
      <p:pic>
        <p:nvPicPr>
          <p:cNvPr id="60" name="Picture 5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45838" y="1390056"/>
            <a:ext cx="690606" cy="690606"/>
          </a:xfrm>
          <a:prstGeom prst="rect">
            <a:avLst/>
          </a:prstGeom>
        </p:spPr>
      </p:pic>
      <p:pic>
        <p:nvPicPr>
          <p:cNvPr id="61" name="Picture 6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60245" y="1232641"/>
            <a:ext cx="690606" cy="690606"/>
          </a:xfrm>
          <a:prstGeom prst="rect">
            <a:avLst/>
          </a:prstGeom>
        </p:spPr>
      </p:pic>
      <p:pic>
        <p:nvPicPr>
          <p:cNvPr id="62" name="Picture 6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42394" y="1716129"/>
            <a:ext cx="690606" cy="690606"/>
          </a:xfrm>
          <a:prstGeom prst="rect">
            <a:avLst/>
          </a:prstGeom>
        </p:spPr>
      </p:pic>
      <p:pic>
        <p:nvPicPr>
          <p:cNvPr id="63" name="Picture 6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831774" y="1920101"/>
            <a:ext cx="690606" cy="690606"/>
          </a:xfrm>
          <a:prstGeom prst="rect">
            <a:avLst/>
          </a:prstGeom>
        </p:spPr>
      </p:pic>
      <p:pic>
        <p:nvPicPr>
          <p:cNvPr id="65" name="Picture 6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20727" y="2324809"/>
            <a:ext cx="690606" cy="690606"/>
          </a:xfrm>
          <a:prstGeom prst="rect">
            <a:avLst/>
          </a:prstGeom>
        </p:spPr>
      </p:pic>
      <p:pic>
        <p:nvPicPr>
          <p:cNvPr id="78" name="Picture 7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73560" y="1303289"/>
            <a:ext cx="690606" cy="690606"/>
          </a:xfrm>
          <a:prstGeom prst="rect">
            <a:avLst/>
          </a:prstGeom>
        </p:spPr>
      </p:pic>
      <p:pic>
        <p:nvPicPr>
          <p:cNvPr id="79" name="Picture 7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811829" y="1954744"/>
            <a:ext cx="690606" cy="690606"/>
          </a:xfrm>
          <a:prstGeom prst="rect">
            <a:avLst/>
          </a:prstGeom>
        </p:spPr>
      </p:pic>
      <p:pic>
        <p:nvPicPr>
          <p:cNvPr id="80" name="Picture 7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857395" y="1469611"/>
            <a:ext cx="690606" cy="690606"/>
          </a:xfrm>
          <a:prstGeom prst="rect">
            <a:avLst/>
          </a:prstGeom>
        </p:spPr>
      </p:pic>
      <p:pic>
        <p:nvPicPr>
          <p:cNvPr id="81" name="Picture 8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65289" y="2443659"/>
            <a:ext cx="690606" cy="690606"/>
          </a:xfrm>
          <a:prstGeom prst="rect">
            <a:avLst/>
          </a:prstGeom>
        </p:spPr>
      </p:pic>
      <p:pic>
        <p:nvPicPr>
          <p:cNvPr id="82" name="Picture 8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26345" y="2321908"/>
            <a:ext cx="690606" cy="690606"/>
          </a:xfrm>
          <a:prstGeom prst="rect">
            <a:avLst/>
          </a:prstGeom>
        </p:spPr>
      </p:pic>
      <p:pic>
        <p:nvPicPr>
          <p:cNvPr id="83" name="Picture 8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30770" y="2324808"/>
            <a:ext cx="690606" cy="690606"/>
          </a:xfrm>
          <a:prstGeom prst="rect">
            <a:avLst/>
          </a:prstGeom>
        </p:spPr>
      </p:pic>
      <p:pic>
        <p:nvPicPr>
          <p:cNvPr id="84" name="Picture 8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49106" y="1738665"/>
            <a:ext cx="690606" cy="690606"/>
          </a:xfrm>
          <a:prstGeom prst="rect">
            <a:avLst/>
          </a:prstGeom>
        </p:spPr>
      </p:pic>
      <p:pic>
        <p:nvPicPr>
          <p:cNvPr id="85" name="Picture 8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65438" y="1865667"/>
            <a:ext cx="381000" cy="381000"/>
          </a:xfrm>
          <a:prstGeom prst="rect">
            <a:avLst/>
          </a:prstGeom>
        </p:spPr>
      </p:pic>
      <p:pic>
        <p:nvPicPr>
          <p:cNvPr id="86" name="Picture 8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76948" y="1545020"/>
            <a:ext cx="381000" cy="381000"/>
          </a:xfrm>
          <a:prstGeom prst="rect">
            <a:avLst/>
          </a:prstGeom>
        </p:spPr>
      </p:pic>
      <p:pic>
        <p:nvPicPr>
          <p:cNvPr id="87" name="Picture 8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13267" y="1960400"/>
            <a:ext cx="381000" cy="381000"/>
          </a:xfrm>
          <a:prstGeom prst="rect">
            <a:avLst/>
          </a:prstGeom>
        </p:spPr>
      </p:pic>
      <p:pic>
        <p:nvPicPr>
          <p:cNvPr id="88" name="Picture 8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99497" y="1894195"/>
            <a:ext cx="381000" cy="381000"/>
          </a:xfrm>
          <a:prstGeom prst="rect">
            <a:avLst/>
          </a:prstGeom>
        </p:spPr>
      </p:pic>
      <p:pic>
        <p:nvPicPr>
          <p:cNvPr id="89" name="Picture 8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24891" y="2494625"/>
            <a:ext cx="381000" cy="381000"/>
          </a:xfrm>
          <a:prstGeom prst="rect">
            <a:avLst/>
          </a:prstGeom>
        </p:spPr>
      </p:pic>
      <p:pic>
        <p:nvPicPr>
          <p:cNvPr id="90" name="Picture 8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42538" y="2295815"/>
            <a:ext cx="381000" cy="381000"/>
          </a:xfrm>
          <a:prstGeom prst="rect">
            <a:avLst/>
          </a:prstGeom>
        </p:spPr>
      </p:pic>
      <p:pic>
        <p:nvPicPr>
          <p:cNvPr id="91" name="Picture 9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64680" y="1577835"/>
            <a:ext cx="381000" cy="381000"/>
          </a:xfrm>
          <a:prstGeom prst="rect">
            <a:avLst/>
          </a:prstGeom>
        </p:spPr>
      </p:pic>
      <p:pic>
        <p:nvPicPr>
          <p:cNvPr id="92" name="Picture 9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51897" y="2046595"/>
            <a:ext cx="381000" cy="381000"/>
          </a:xfrm>
          <a:prstGeom prst="rect">
            <a:avLst/>
          </a:prstGeom>
        </p:spPr>
      </p:pic>
      <p:pic>
        <p:nvPicPr>
          <p:cNvPr id="93" name="Picture 9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49249" y="1884609"/>
            <a:ext cx="381000" cy="381000"/>
          </a:xfrm>
          <a:prstGeom prst="rect">
            <a:avLst/>
          </a:prstGeom>
        </p:spPr>
      </p:pic>
      <p:pic>
        <p:nvPicPr>
          <p:cNvPr id="94" name="Picture 9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33742" y="2556950"/>
            <a:ext cx="381000" cy="381000"/>
          </a:xfrm>
          <a:prstGeom prst="rect">
            <a:avLst/>
          </a:prstGeom>
        </p:spPr>
      </p:pic>
      <p:pic>
        <p:nvPicPr>
          <p:cNvPr id="95" name="Picture 9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22614" y="2244480"/>
            <a:ext cx="381000" cy="381000"/>
          </a:xfrm>
          <a:prstGeom prst="rect">
            <a:avLst/>
          </a:prstGeom>
        </p:spPr>
      </p:pic>
      <p:pic>
        <p:nvPicPr>
          <p:cNvPr id="96" name="Picture 9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26850" y="2222116"/>
            <a:ext cx="381000" cy="381000"/>
          </a:xfrm>
          <a:prstGeom prst="rect">
            <a:avLst/>
          </a:prstGeom>
        </p:spPr>
      </p:pic>
      <p:pic>
        <p:nvPicPr>
          <p:cNvPr id="97" name="Picture 9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90683" y="2244480"/>
            <a:ext cx="381000" cy="381000"/>
          </a:xfrm>
          <a:prstGeom prst="rect">
            <a:avLst/>
          </a:prstGeom>
        </p:spPr>
      </p:pic>
      <p:pic>
        <p:nvPicPr>
          <p:cNvPr id="98" name="Picture 9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31348" y="2289660"/>
            <a:ext cx="381000" cy="381000"/>
          </a:xfrm>
          <a:prstGeom prst="rect">
            <a:avLst/>
          </a:prstGeom>
        </p:spPr>
      </p:pic>
      <p:pic>
        <p:nvPicPr>
          <p:cNvPr id="99" name="Picture 9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892997" y="2630528"/>
            <a:ext cx="690606" cy="690606"/>
          </a:xfrm>
          <a:prstGeom prst="rect">
            <a:avLst/>
          </a:prstGeom>
        </p:spPr>
      </p:pic>
      <p:pic>
        <p:nvPicPr>
          <p:cNvPr id="100" name="Picture 9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23775" y="2676815"/>
            <a:ext cx="690606" cy="690606"/>
          </a:xfrm>
          <a:prstGeom prst="rect">
            <a:avLst/>
          </a:prstGeom>
        </p:spPr>
      </p:pic>
      <p:pic>
        <p:nvPicPr>
          <p:cNvPr id="101" name="Picture 10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14524" y="1873120"/>
            <a:ext cx="690606" cy="690606"/>
          </a:xfrm>
          <a:prstGeom prst="rect">
            <a:avLst/>
          </a:prstGeom>
        </p:spPr>
      </p:pic>
      <p:pic>
        <p:nvPicPr>
          <p:cNvPr id="102" name="Picture 10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59508" y="1777152"/>
            <a:ext cx="690606" cy="690606"/>
          </a:xfrm>
          <a:prstGeom prst="rect">
            <a:avLst/>
          </a:prstGeom>
        </p:spPr>
      </p:pic>
      <p:pic>
        <p:nvPicPr>
          <p:cNvPr id="103" name="Picture 10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28257" y="2667211"/>
            <a:ext cx="690606" cy="690606"/>
          </a:xfrm>
          <a:prstGeom prst="rect">
            <a:avLst/>
          </a:prstGeom>
        </p:spPr>
      </p:pic>
      <p:pic>
        <p:nvPicPr>
          <p:cNvPr id="104" name="Picture 10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90800" y="1600199"/>
            <a:ext cx="381000" cy="381000"/>
          </a:xfrm>
          <a:prstGeom prst="rect">
            <a:avLst/>
          </a:prstGeom>
        </p:spPr>
      </p:pic>
      <p:pic>
        <p:nvPicPr>
          <p:cNvPr id="105" name="Picture 10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19567" y="2244480"/>
            <a:ext cx="381000" cy="381000"/>
          </a:xfrm>
          <a:prstGeom prst="rect">
            <a:avLst/>
          </a:prstGeom>
        </p:spPr>
      </p:pic>
      <p:pic>
        <p:nvPicPr>
          <p:cNvPr id="106" name="Picture 10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34926" y="2556950"/>
            <a:ext cx="381000" cy="381000"/>
          </a:xfrm>
          <a:prstGeom prst="rect">
            <a:avLst/>
          </a:prstGeom>
        </p:spPr>
      </p:pic>
      <p:pic>
        <p:nvPicPr>
          <p:cNvPr id="107" name="Picture 10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28034" y="2222116"/>
            <a:ext cx="381000" cy="381000"/>
          </a:xfrm>
          <a:prstGeom prst="rect">
            <a:avLst/>
          </a:prstGeom>
        </p:spPr>
      </p:pic>
      <p:pic>
        <p:nvPicPr>
          <p:cNvPr id="108" name="Picture 10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54435" y="2048762"/>
            <a:ext cx="381000" cy="381000"/>
          </a:xfrm>
          <a:prstGeom prst="rect">
            <a:avLst/>
          </a:prstGeom>
        </p:spPr>
      </p:pic>
      <p:pic>
        <p:nvPicPr>
          <p:cNvPr id="109" name="Picture 10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27247" y="1562573"/>
            <a:ext cx="381000" cy="381000"/>
          </a:xfrm>
          <a:prstGeom prst="rect">
            <a:avLst/>
          </a:prstGeom>
        </p:spPr>
      </p:pic>
      <p:pic>
        <p:nvPicPr>
          <p:cNvPr id="110" name="Picture 10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65438" y="1865667"/>
            <a:ext cx="381000" cy="381000"/>
          </a:xfrm>
          <a:prstGeom prst="rect">
            <a:avLst/>
          </a:prstGeom>
        </p:spPr>
      </p:pic>
      <p:pic>
        <p:nvPicPr>
          <p:cNvPr id="111" name="Picture 1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43200" y="1752599"/>
            <a:ext cx="381000" cy="381000"/>
          </a:xfrm>
          <a:prstGeom prst="rect">
            <a:avLst/>
          </a:prstGeom>
        </p:spPr>
      </p:pic>
      <p:pic>
        <p:nvPicPr>
          <p:cNvPr id="112" name="Picture 1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55627" y="1824654"/>
            <a:ext cx="381000" cy="381000"/>
          </a:xfrm>
          <a:prstGeom prst="rect">
            <a:avLst/>
          </a:prstGeom>
        </p:spPr>
      </p:pic>
      <p:pic>
        <p:nvPicPr>
          <p:cNvPr id="113" name="Picture 1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00203" y="1888040"/>
            <a:ext cx="381000" cy="381000"/>
          </a:xfrm>
          <a:prstGeom prst="rect">
            <a:avLst/>
          </a:prstGeom>
        </p:spPr>
      </p:pic>
      <p:pic>
        <p:nvPicPr>
          <p:cNvPr id="114" name="Picture 1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83635" y="2209799"/>
            <a:ext cx="381000" cy="381000"/>
          </a:xfrm>
          <a:prstGeom prst="rect">
            <a:avLst/>
          </a:prstGeom>
        </p:spPr>
      </p:pic>
      <p:pic>
        <p:nvPicPr>
          <p:cNvPr id="115" name="Picture 1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883886" y="2632350"/>
            <a:ext cx="690606" cy="690606"/>
          </a:xfrm>
          <a:prstGeom prst="rect">
            <a:avLst/>
          </a:prstGeom>
        </p:spPr>
      </p:pic>
      <p:pic>
        <p:nvPicPr>
          <p:cNvPr id="116" name="Picture 1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65289" y="2443659"/>
            <a:ext cx="690606" cy="690606"/>
          </a:xfrm>
          <a:prstGeom prst="rect">
            <a:avLst/>
          </a:prstGeom>
        </p:spPr>
      </p:pic>
      <p:pic>
        <p:nvPicPr>
          <p:cNvPr id="117" name="Picture 1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857395" y="1472573"/>
            <a:ext cx="690606" cy="690606"/>
          </a:xfrm>
          <a:prstGeom prst="rect">
            <a:avLst/>
          </a:prstGeom>
        </p:spPr>
      </p:pic>
      <p:pic>
        <p:nvPicPr>
          <p:cNvPr id="118" name="Picture 11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14524" y="1866344"/>
            <a:ext cx="690606" cy="690606"/>
          </a:xfrm>
          <a:prstGeom prst="rect">
            <a:avLst/>
          </a:prstGeom>
        </p:spPr>
      </p:pic>
      <p:pic>
        <p:nvPicPr>
          <p:cNvPr id="119" name="Picture 1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26345" y="2315132"/>
            <a:ext cx="690606" cy="690606"/>
          </a:xfrm>
          <a:prstGeom prst="rect">
            <a:avLst/>
          </a:prstGeom>
        </p:spPr>
      </p:pic>
      <p:pic>
        <p:nvPicPr>
          <p:cNvPr id="120" name="Picture 11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898238" y="1542456"/>
            <a:ext cx="690606" cy="690606"/>
          </a:xfrm>
          <a:prstGeom prst="rect">
            <a:avLst/>
          </a:prstGeom>
        </p:spPr>
      </p:pic>
      <p:pic>
        <p:nvPicPr>
          <p:cNvPr id="121" name="Picture 1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898238" y="1536098"/>
            <a:ext cx="690606" cy="690606"/>
          </a:xfrm>
          <a:prstGeom prst="rect">
            <a:avLst/>
          </a:prstGeom>
        </p:spPr>
      </p:pic>
      <p:sp>
        <p:nvSpPr>
          <p:cNvPr id="123" name="TextBox 122"/>
          <p:cNvSpPr txBox="1"/>
          <p:nvPr/>
        </p:nvSpPr>
        <p:spPr>
          <a:xfrm>
            <a:off x="5918579" y="919726"/>
            <a:ext cx="1630162" cy="369332"/>
          </a:xfrm>
          <a:prstGeom prst="rect">
            <a:avLst/>
          </a:prstGeom>
          <a:noFill/>
        </p:spPr>
        <p:txBody>
          <a:bodyPr wrap="square" rtlCol="0">
            <a:spAutoFit/>
          </a:bodyPr>
          <a:lstStyle/>
          <a:p>
            <a:r>
              <a:rPr lang="en-US" i="1" dirty="0"/>
              <a:t>Population2</a:t>
            </a:r>
          </a:p>
        </p:txBody>
      </p:sp>
      <p:sp>
        <p:nvSpPr>
          <p:cNvPr id="124" name="TextBox 123"/>
          <p:cNvSpPr txBox="1"/>
          <p:nvPr/>
        </p:nvSpPr>
        <p:spPr>
          <a:xfrm>
            <a:off x="1494038" y="1002268"/>
            <a:ext cx="1630162" cy="369332"/>
          </a:xfrm>
          <a:prstGeom prst="rect">
            <a:avLst/>
          </a:prstGeom>
          <a:noFill/>
        </p:spPr>
        <p:txBody>
          <a:bodyPr wrap="square" rtlCol="0">
            <a:spAutoFit/>
          </a:bodyPr>
          <a:lstStyle/>
          <a:p>
            <a:r>
              <a:rPr lang="en-US" i="1" dirty="0"/>
              <a:t>Population1</a:t>
            </a:r>
          </a:p>
        </p:txBody>
      </p:sp>
      <mc:AlternateContent xmlns:mc="http://schemas.openxmlformats.org/markup-compatibility/2006" xmlns:a14="http://schemas.microsoft.com/office/drawing/2010/main">
        <mc:Choice Requires="a14">
          <p:sp>
            <p:nvSpPr>
              <p:cNvPr id="3" name="TextBox 2"/>
              <p:cNvSpPr txBox="1"/>
              <p:nvPr/>
            </p:nvSpPr>
            <p:spPr>
              <a:xfrm>
                <a:off x="2591859" y="5486400"/>
                <a:ext cx="1472904" cy="47442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𝑡</m:t>
                      </m:r>
                      <m:r>
                        <a:rPr lang="en-US" b="0" i="1" smtClean="0">
                          <a:latin typeface="Cambria Math" panose="02040503050406030204" pitchFamily="18" charset="0"/>
                        </a:rPr>
                        <m:t>= </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altLang="zh-CN" i="1">
                              <a:latin typeface="Cambria Math" panose="02040503050406030204" pitchFamily="18" charset="0"/>
                            </a:rPr>
                            <m:t>−</m:t>
                          </m:r>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2</m:t>
                              </m:r>
                            </m:sub>
                          </m:sSub>
                        </m:num>
                        <m:den>
                          <m:r>
                            <a:rPr lang="en-US" b="0" i="1" smtClean="0">
                              <a:latin typeface="Cambria Math" panose="02040503050406030204" pitchFamily="18" charset="0"/>
                            </a:rPr>
                            <m:t>𝑆</m:t>
                          </m:r>
                        </m:den>
                      </m:f>
                      <m:r>
                        <a:rPr lang="en-US" b="0" i="1" smtClean="0">
                          <a:latin typeface="Cambria Math" panose="02040503050406030204" pitchFamily="18" charset="0"/>
                          <a:ea typeface="Cambria Math" panose="02040503050406030204" pitchFamily="18" charset="0"/>
                        </a:rPr>
                        <m:t>×</m:t>
                      </m:r>
                      <m:r>
                        <a:rPr lang="en-US" b="0" i="1" smtClean="0">
                          <a:solidFill>
                            <a:srgbClr val="FF0000"/>
                          </a:solidFill>
                          <a:latin typeface="Cambria Math" panose="02040503050406030204" pitchFamily="18" charset="0"/>
                          <a:ea typeface="Cambria Math" panose="02040503050406030204" pitchFamily="18" charset="0"/>
                        </a:rPr>
                        <m:t>𝑁</m:t>
                      </m:r>
                    </m:oMath>
                  </m:oMathPara>
                </a14:m>
                <a:endParaRPr lang="en-US" dirty="0"/>
              </a:p>
            </p:txBody>
          </p:sp>
        </mc:Choice>
        <mc:Fallback xmlns="">
          <p:sp>
            <p:nvSpPr>
              <p:cNvPr id="3" name="TextBox 2"/>
              <p:cNvSpPr txBox="1">
                <a:spLocks noRot="1" noChangeAspect="1" noMove="1" noResize="1" noEditPoints="1" noAdjustHandles="1" noChangeArrowheads="1" noChangeShapeType="1" noTextEdit="1"/>
              </p:cNvSpPr>
              <p:nvPr/>
            </p:nvSpPr>
            <p:spPr>
              <a:xfrm>
                <a:off x="2591859" y="5486400"/>
                <a:ext cx="1472904" cy="474425"/>
              </a:xfrm>
              <a:prstGeom prst="rect">
                <a:avLst/>
              </a:prstGeom>
              <a:blipFill>
                <a:blip r:embed="rId5"/>
                <a:stretch>
                  <a:fillRect/>
                </a:stretch>
              </a:blipFill>
            </p:spPr>
            <p:txBody>
              <a:bodyPr/>
              <a:lstStyle/>
              <a:p>
                <a:r>
                  <a:rPr lang="en-US">
                    <a:noFill/>
                  </a:rPr>
                  <a:t> </a:t>
                </a:r>
              </a:p>
            </p:txBody>
          </p:sp>
        </mc:Fallback>
      </mc:AlternateContent>
      <p:sp>
        <p:nvSpPr>
          <p:cNvPr id="125" name="TextBox 124"/>
          <p:cNvSpPr txBox="1"/>
          <p:nvPr/>
        </p:nvSpPr>
        <p:spPr>
          <a:xfrm>
            <a:off x="1425606" y="6449200"/>
            <a:ext cx="7546243" cy="369332"/>
          </a:xfrm>
          <a:prstGeom prst="rect">
            <a:avLst/>
          </a:prstGeom>
          <a:noFill/>
        </p:spPr>
        <p:txBody>
          <a:bodyPr wrap="square" rtlCol="0">
            <a:spAutoFit/>
          </a:bodyPr>
          <a:lstStyle/>
          <a:p>
            <a:r>
              <a:rPr lang="en-US" dirty="0">
                <a:solidFill>
                  <a:srgbClr val="002060"/>
                </a:solidFill>
              </a:rPr>
              <a:t>When the sample size is small, you have small chance to find significant result.</a:t>
            </a:r>
          </a:p>
        </p:txBody>
      </p:sp>
      <p:sp>
        <p:nvSpPr>
          <p:cNvPr id="126" name="TextBox 125"/>
          <p:cNvSpPr txBox="1"/>
          <p:nvPr/>
        </p:nvSpPr>
        <p:spPr>
          <a:xfrm>
            <a:off x="1447800" y="6107668"/>
            <a:ext cx="7546243" cy="369332"/>
          </a:xfrm>
          <a:prstGeom prst="rect">
            <a:avLst/>
          </a:prstGeom>
          <a:noFill/>
        </p:spPr>
        <p:txBody>
          <a:bodyPr wrap="square" rtlCol="0">
            <a:spAutoFit/>
          </a:bodyPr>
          <a:lstStyle/>
          <a:p>
            <a:r>
              <a:rPr lang="en-US" dirty="0">
                <a:solidFill>
                  <a:srgbClr val="002060"/>
                </a:solidFill>
              </a:rPr>
              <a:t>The larger the N, the larger the t, the smaller the p value.</a:t>
            </a:r>
          </a:p>
        </p:txBody>
      </p:sp>
      <p:cxnSp>
        <p:nvCxnSpPr>
          <p:cNvPr id="7" name="Straight Arrow Connector 6"/>
          <p:cNvCxnSpPr/>
          <p:nvPr/>
        </p:nvCxnSpPr>
        <p:spPr>
          <a:xfrm flipH="1">
            <a:off x="5509381" y="3134265"/>
            <a:ext cx="178316" cy="3709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p:cNvCxnSpPr/>
          <p:nvPr/>
        </p:nvCxnSpPr>
        <p:spPr>
          <a:xfrm>
            <a:off x="3090858" y="3138064"/>
            <a:ext cx="178316" cy="3709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07083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2.22222E-6 -4.44444E-6 L 0.09166 0.27709 " pathEditMode="relative" rAng="0" ptsTypes="AA">
                                      <p:cBhvr>
                                        <p:cTn id="6" dur="2000" fill="hold"/>
                                        <p:tgtEl>
                                          <p:spTgt spid="106"/>
                                        </p:tgtEl>
                                        <p:attrNameLst>
                                          <p:attrName>ppt_x</p:attrName>
                                          <p:attrName>ppt_y</p:attrName>
                                        </p:attrNameLst>
                                      </p:cBhvr>
                                      <p:rCtr x="4583" y="13843"/>
                                    </p:animMotion>
                                  </p:childTnLst>
                                </p:cTn>
                              </p:par>
                              <p:par>
                                <p:cTn id="7" presetID="42" presetClass="path" presetSubtype="0" accel="50000" decel="50000" fill="hold" nodeType="withEffect">
                                  <p:stCondLst>
                                    <p:cond delay="0"/>
                                  </p:stCondLst>
                                  <p:childTnLst>
                                    <p:animMotion origin="layout" path="M 2.77778E-7 -1.85185E-6 L 0.06042 0.28148 " pathEditMode="relative" rAng="0" ptsTypes="AA">
                                      <p:cBhvr>
                                        <p:cTn id="8" dur="2000" fill="hold"/>
                                        <p:tgtEl>
                                          <p:spTgt spid="107"/>
                                        </p:tgtEl>
                                        <p:attrNameLst>
                                          <p:attrName>ppt_x</p:attrName>
                                          <p:attrName>ppt_y</p:attrName>
                                        </p:attrNameLst>
                                      </p:cBhvr>
                                      <p:rCtr x="3021" y="14074"/>
                                    </p:animMotion>
                                  </p:childTnLst>
                                </p:cTn>
                              </p:par>
                              <p:par>
                                <p:cTn id="9" presetID="42" presetClass="path" presetSubtype="0" accel="50000" decel="50000" fill="hold" nodeType="withEffect">
                                  <p:stCondLst>
                                    <p:cond delay="0"/>
                                  </p:stCondLst>
                                  <p:childTnLst>
                                    <p:animMotion origin="layout" path="M -3.61111E-6 -3.7037E-7 L 0.08403 0.2956 " pathEditMode="relative" rAng="0" ptsTypes="AA">
                                      <p:cBhvr>
                                        <p:cTn id="10" dur="2000" fill="hold"/>
                                        <p:tgtEl>
                                          <p:spTgt spid="108"/>
                                        </p:tgtEl>
                                        <p:attrNameLst>
                                          <p:attrName>ppt_x</p:attrName>
                                          <p:attrName>ppt_y</p:attrName>
                                        </p:attrNameLst>
                                      </p:cBhvr>
                                      <p:rCtr x="4201" y="14769"/>
                                    </p:animMotion>
                                  </p:childTnLst>
                                </p:cTn>
                              </p:par>
                              <p:par>
                                <p:cTn id="11" presetID="42" presetClass="path" presetSubtype="0" accel="50000" decel="50000" fill="hold" nodeType="withEffect">
                                  <p:stCondLst>
                                    <p:cond delay="0"/>
                                  </p:stCondLst>
                                  <p:childTnLst>
                                    <p:animMotion origin="layout" path="M -2.22222E-6 4.44444E-6 L 0.09948 0.35555 " pathEditMode="relative" rAng="0" ptsTypes="AA">
                                      <p:cBhvr>
                                        <p:cTn id="12" dur="2000" fill="hold"/>
                                        <p:tgtEl>
                                          <p:spTgt spid="109"/>
                                        </p:tgtEl>
                                        <p:attrNameLst>
                                          <p:attrName>ppt_x</p:attrName>
                                          <p:attrName>ppt_y</p:attrName>
                                        </p:attrNameLst>
                                      </p:cBhvr>
                                      <p:rCtr x="4965" y="17778"/>
                                    </p:animMotion>
                                  </p:childTnLst>
                                </p:cTn>
                              </p:par>
                              <p:par>
                                <p:cTn id="13" presetID="42" presetClass="path" presetSubtype="0" accel="50000" decel="50000" fill="hold" nodeType="withEffect">
                                  <p:stCondLst>
                                    <p:cond delay="0"/>
                                  </p:stCondLst>
                                  <p:childTnLst>
                                    <p:animMotion origin="layout" path="M -1.38889E-6 1.48148E-6 L 0.16285 0.35579 " pathEditMode="relative" rAng="0" ptsTypes="AA">
                                      <p:cBhvr>
                                        <p:cTn id="14" dur="2000" fill="hold"/>
                                        <p:tgtEl>
                                          <p:spTgt spid="110"/>
                                        </p:tgtEl>
                                        <p:attrNameLst>
                                          <p:attrName>ppt_x</p:attrName>
                                          <p:attrName>ppt_y</p:attrName>
                                        </p:attrNameLst>
                                      </p:cBhvr>
                                      <p:rCtr x="8142" y="17778"/>
                                    </p:animMotion>
                                  </p:childTnLst>
                                </p:cTn>
                              </p:par>
                              <p:par>
                                <p:cTn id="15" presetID="42" presetClass="path" presetSubtype="0" accel="50000" decel="50000" fill="hold" nodeType="withEffect">
                                  <p:stCondLst>
                                    <p:cond delay="0"/>
                                  </p:stCondLst>
                                  <p:childTnLst>
                                    <p:animMotion origin="layout" path="M -3.33333E-6 7.40741E-7 L 0.11997 0.28588 " pathEditMode="relative" rAng="0" ptsTypes="AA">
                                      <p:cBhvr>
                                        <p:cTn id="16" dur="2000" fill="hold"/>
                                        <p:tgtEl>
                                          <p:spTgt spid="113"/>
                                        </p:tgtEl>
                                        <p:attrNameLst>
                                          <p:attrName>ppt_x</p:attrName>
                                          <p:attrName>ppt_y</p:attrName>
                                        </p:attrNameLst>
                                      </p:cBhvr>
                                      <p:rCtr x="5990" y="14282"/>
                                    </p:animMotion>
                                  </p:childTnLst>
                                </p:cTn>
                              </p:par>
                              <p:par>
                                <p:cTn id="17" presetID="42" presetClass="path" presetSubtype="0" accel="50000" decel="50000" fill="hold" nodeType="withEffect">
                                  <p:stCondLst>
                                    <p:cond delay="0"/>
                                  </p:stCondLst>
                                  <p:childTnLst>
                                    <p:animMotion origin="layout" path="M 3.61111E-6 2.22222E-6 L -0.10608 0.24375 " pathEditMode="relative" rAng="0" ptsTypes="AA">
                                      <p:cBhvr>
                                        <p:cTn id="18" dur="2000" fill="hold"/>
                                        <p:tgtEl>
                                          <p:spTgt spid="115"/>
                                        </p:tgtEl>
                                        <p:attrNameLst>
                                          <p:attrName>ppt_x</p:attrName>
                                          <p:attrName>ppt_y</p:attrName>
                                        </p:attrNameLst>
                                      </p:cBhvr>
                                      <p:rCtr x="-5313" y="12176"/>
                                    </p:animMotion>
                                  </p:childTnLst>
                                </p:cTn>
                              </p:par>
                              <p:par>
                                <p:cTn id="19" presetID="42" presetClass="path" presetSubtype="0" accel="50000" decel="50000" fill="hold" nodeType="withEffect">
                                  <p:stCondLst>
                                    <p:cond delay="0"/>
                                  </p:stCondLst>
                                  <p:childTnLst>
                                    <p:animMotion origin="layout" path="M -0.00347 -1.48148E-6 L -0.18906 0.16019 " pathEditMode="relative" rAng="0" ptsTypes="AA">
                                      <p:cBhvr>
                                        <p:cTn id="20" dur="2000" fill="hold"/>
                                        <p:tgtEl>
                                          <p:spTgt spid="116"/>
                                        </p:tgtEl>
                                        <p:attrNameLst>
                                          <p:attrName>ppt_x</p:attrName>
                                          <p:attrName>ppt_y</p:attrName>
                                        </p:attrNameLst>
                                      </p:cBhvr>
                                      <p:rCtr x="-9288" y="8009"/>
                                    </p:animMotion>
                                  </p:childTnLst>
                                </p:cTn>
                              </p:par>
                              <p:par>
                                <p:cTn id="21" presetID="42" presetClass="path" presetSubtype="0" accel="50000" decel="50000" fill="hold" nodeType="withEffect">
                                  <p:stCondLst>
                                    <p:cond delay="0"/>
                                  </p:stCondLst>
                                  <p:childTnLst>
                                    <p:animMotion origin="layout" path="M -3.61111E-6 3.7037E-6 L -0.16441 0.30162 " pathEditMode="relative" rAng="0" ptsTypes="AA">
                                      <p:cBhvr>
                                        <p:cTn id="22" dur="2000" fill="hold"/>
                                        <p:tgtEl>
                                          <p:spTgt spid="117"/>
                                        </p:tgtEl>
                                        <p:attrNameLst>
                                          <p:attrName>ppt_x</p:attrName>
                                          <p:attrName>ppt_y</p:attrName>
                                        </p:attrNameLst>
                                      </p:cBhvr>
                                      <p:rCtr x="-8229" y="15069"/>
                                    </p:animMotion>
                                  </p:childTnLst>
                                </p:cTn>
                              </p:par>
                              <p:par>
                                <p:cTn id="23" presetID="42" presetClass="path" presetSubtype="0" accel="50000" decel="50000" fill="hold" nodeType="withEffect">
                                  <p:stCondLst>
                                    <p:cond delay="0"/>
                                  </p:stCondLst>
                                  <p:childTnLst>
                                    <p:animMotion origin="layout" path="M -3.61111E-6 -3.7037E-6 L -0.18975 0.37755 " pathEditMode="relative" rAng="0" ptsTypes="AA">
                                      <p:cBhvr>
                                        <p:cTn id="24" dur="2000" fill="hold"/>
                                        <p:tgtEl>
                                          <p:spTgt spid="118"/>
                                        </p:tgtEl>
                                        <p:attrNameLst>
                                          <p:attrName>ppt_x</p:attrName>
                                          <p:attrName>ppt_y</p:attrName>
                                        </p:attrNameLst>
                                      </p:cBhvr>
                                      <p:rCtr x="-9497" y="18866"/>
                                    </p:animMotion>
                                  </p:childTnLst>
                                </p:cTn>
                              </p:par>
                              <p:par>
                                <p:cTn id="25" presetID="42" presetClass="path" presetSubtype="0" accel="50000" decel="50000" fill="hold" nodeType="withEffect">
                                  <p:stCondLst>
                                    <p:cond delay="0"/>
                                  </p:stCondLst>
                                  <p:childTnLst>
                                    <p:animMotion origin="layout" path="M -1.38889E-6 -1.48148E-6 L -0.25503 0.25671 " pathEditMode="relative" rAng="0" ptsTypes="AA">
                                      <p:cBhvr>
                                        <p:cTn id="26" dur="2000" fill="hold"/>
                                        <p:tgtEl>
                                          <p:spTgt spid="119"/>
                                        </p:tgtEl>
                                        <p:attrNameLst>
                                          <p:attrName>ppt_x</p:attrName>
                                          <p:attrName>ppt_y</p:attrName>
                                        </p:attrNameLst>
                                      </p:cBhvr>
                                      <p:rCtr x="-12760" y="12824"/>
                                    </p:animMotion>
                                  </p:childTnLst>
                                </p:cTn>
                              </p:par>
                              <p:par>
                                <p:cTn id="27" presetID="42" presetClass="path" presetSubtype="0" accel="50000" decel="50000" fill="hold" nodeType="withEffect">
                                  <p:stCondLst>
                                    <p:cond delay="0"/>
                                  </p:stCondLst>
                                  <p:childTnLst>
                                    <p:animMotion origin="layout" path="M 1.11111E-6 4.44444E-6 L 0.00312 0.31458 " pathEditMode="relative" rAng="0" ptsTypes="AA">
                                      <p:cBhvr>
                                        <p:cTn id="28" dur="2000" fill="hold"/>
                                        <p:tgtEl>
                                          <p:spTgt spid="121"/>
                                        </p:tgtEl>
                                        <p:attrNameLst>
                                          <p:attrName>ppt_x</p:attrName>
                                          <p:attrName>ppt_y</p:attrName>
                                        </p:attrNameLst>
                                      </p:cBhvr>
                                      <p:rCtr x="156" y="15718"/>
                                    </p:animMotion>
                                  </p:childTnLst>
                                </p:cTn>
                              </p:par>
                              <p:par>
                                <p:cTn id="29" presetID="22" presetClass="entr" presetSubtype="1" fill="hold" nodeType="withEffect">
                                  <p:stCondLst>
                                    <p:cond delay="0"/>
                                  </p:stCondLst>
                                  <p:childTnLst>
                                    <p:set>
                                      <p:cBhvr>
                                        <p:cTn id="30" dur="1" fill="hold">
                                          <p:stCondLst>
                                            <p:cond delay="0"/>
                                          </p:stCondLst>
                                        </p:cTn>
                                        <p:tgtEl>
                                          <p:spTgt spid="77"/>
                                        </p:tgtEl>
                                        <p:attrNameLst>
                                          <p:attrName>style.visibility</p:attrName>
                                        </p:attrNameLst>
                                      </p:cBhvr>
                                      <p:to>
                                        <p:strVal val="visible"/>
                                      </p:to>
                                    </p:set>
                                    <p:animEffect transition="in" filter="wipe(up)">
                                      <p:cBhvr>
                                        <p:cTn id="31" dur="2000"/>
                                        <p:tgtEl>
                                          <p:spTgt spid="77"/>
                                        </p:tgtEl>
                                      </p:cBhvr>
                                    </p:animEffect>
                                  </p:childTnLst>
                                </p:cTn>
                              </p:par>
                              <p:par>
                                <p:cTn id="32" presetID="22" presetClass="entr" presetSubtype="1" fill="hold" nodeType="with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wipe(up)">
                                      <p:cBhvr>
                                        <p:cTn id="34" dur="2000"/>
                                        <p:tgtEl>
                                          <p:spTgt spid="7"/>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3"/>
                                        </p:tgtEl>
                                        <p:attrNameLst>
                                          <p:attrName>style.visibility</p:attrName>
                                        </p:attrNameLst>
                                      </p:cBhvr>
                                      <p:to>
                                        <p:strVal val="visible"/>
                                      </p:to>
                                    </p:set>
                                    <p:animEffect transition="in" filter="fade">
                                      <p:cBhvr>
                                        <p:cTn id="39" dur="500"/>
                                        <p:tgtEl>
                                          <p:spTgt spid="3"/>
                                        </p:tgtEl>
                                      </p:cBhvr>
                                    </p:animEffect>
                                  </p:childTnLst>
                                </p:cTn>
                              </p:par>
                              <p:par>
                                <p:cTn id="40" presetID="10" presetClass="entr" presetSubtype="0" fill="hold" nodeType="withEffect">
                                  <p:stCondLst>
                                    <p:cond delay="0"/>
                                  </p:stCondLst>
                                  <p:childTnLst>
                                    <p:set>
                                      <p:cBhvr>
                                        <p:cTn id="41" dur="1" fill="hold">
                                          <p:stCondLst>
                                            <p:cond delay="0"/>
                                          </p:stCondLst>
                                        </p:cTn>
                                        <p:tgtEl>
                                          <p:spTgt spid="6"/>
                                        </p:tgtEl>
                                        <p:attrNameLst>
                                          <p:attrName>style.visibility</p:attrName>
                                        </p:attrNameLst>
                                      </p:cBhvr>
                                      <p:to>
                                        <p:strVal val="visible"/>
                                      </p:to>
                                    </p:set>
                                    <p:animEffect transition="in" filter="fade">
                                      <p:cBhvr>
                                        <p:cTn id="42" dur="500"/>
                                        <p:tgtEl>
                                          <p:spTgt spid="6"/>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grpId="0" nodeType="clickEffect">
                                  <p:stCondLst>
                                    <p:cond delay="0"/>
                                  </p:stCondLst>
                                  <p:childTnLst>
                                    <p:set>
                                      <p:cBhvr>
                                        <p:cTn id="46" dur="1" fill="hold">
                                          <p:stCondLst>
                                            <p:cond delay="0"/>
                                          </p:stCondLst>
                                        </p:cTn>
                                        <p:tgtEl>
                                          <p:spTgt spid="126"/>
                                        </p:tgtEl>
                                        <p:attrNameLst>
                                          <p:attrName>style.visibility</p:attrName>
                                        </p:attrNameLst>
                                      </p:cBhvr>
                                      <p:to>
                                        <p:strVal val="visible"/>
                                      </p:to>
                                    </p:set>
                                    <p:animEffect transition="in" filter="wipe(up)">
                                      <p:cBhvr>
                                        <p:cTn id="47" dur="500"/>
                                        <p:tgtEl>
                                          <p:spTgt spid="126"/>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1" fill="hold" grpId="0" nodeType="clickEffect">
                                  <p:stCondLst>
                                    <p:cond delay="0"/>
                                  </p:stCondLst>
                                  <p:childTnLst>
                                    <p:set>
                                      <p:cBhvr>
                                        <p:cTn id="51" dur="1" fill="hold">
                                          <p:stCondLst>
                                            <p:cond delay="0"/>
                                          </p:stCondLst>
                                        </p:cTn>
                                        <p:tgtEl>
                                          <p:spTgt spid="125"/>
                                        </p:tgtEl>
                                        <p:attrNameLst>
                                          <p:attrName>style.visibility</p:attrName>
                                        </p:attrNameLst>
                                      </p:cBhvr>
                                      <p:to>
                                        <p:strVal val="visible"/>
                                      </p:to>
                                    </p:set>
                                    <p:animEffect transition="in" filter="wipe(up)">
                                      <p:cBhvr>
                                        <p:cTn id="52" dur="500"/>
                                        <p:tgtEl>
                                          <p:spTgt spid="1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25" grpId="0"/>
      <p:bldP spid="126"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00200" y="152400"/>
            <a:ext cx="5791200" cy="1077218"/>
          </a:xfrm>
          <a:prstGeom prst="rect">
            <a:avLst/>
          </a:prstGeom>
          <a:noFill/>
        </p:spPr>
        <p:txBody>
          <a:bodyPr wrap="square" rtlCol="0">
            <a:spAutoFit/>
          </a:bodyPr>
          <a:lstStyle/>
          <a:p>
            <a:pPr algn="ctr"/>
            <a:r>
              <a:rPr lang="en-US" sz="3200" b="1" dirty="0">
                <a:solidFill>
                  <a:srgbClr val="0000FF"/>
                </a:solidFill>
              </a:rPr>
              <a:t>Study design </a:t>
            </a:r>
            <a:br>
              <a:rPr lang="en-US" sz="3200" b="1" dirty="0">
                <a:solidFill>
                  <a:srgbClr val="0000FF"/>
                </a:solidFill>
              </a:rPr>
            </a:br>
            <a:r>
              <a:rPr lang="en-US" sz="3200" b="1" dirty="0">
                <a:solidFill>
                  <a:srgbClr val="0000FF"/>
                </a:solidFill>
              </a:rPr>
              <a:t>and corresponding tests</a:t>
            </a:r>
          </a:p>
        </p:txBody>
      </p:sp>
      <p:sp>
        <p:nvSpPr>
          <p:cNvPr id="3" name="Rectangle 2"/>
          <p:cNvSpPr/>
          <p:nvPr/>
        </p:nvSpPr>
        <p:spPr>
          <a:xfrm>
            <a:off x="2362200" y="1066800"/>
            <a:ext cx="4648200" cy="762000"/>
          </a:xfrm>
          <a:prstGeom prst="rect">
            <a:avLst/>
          </a:prstGeom>
          <a:noFill/>
          <a:ln>
            <a:noFill/>
          </a:ln>
        </p:spPr>
        <p:style>
          <a:lnRef idx="0">
            <a:scrgbClr r="0" g="0" b="0"/>
          </a:lnRef>
          <a:fillRef idx="0">
            <a:scrgbClr r="0" g="0" b="0"/>
          </a:fillRef>
          <a:effectRef idx="0">
            <a:scrgbClr r="0" g="0" b="0"/>
          </a:effectRef>
          <a:fontRef idx="minor">
            <a:schemeClr val="accent1"/>
          </a:fontRef>
        </p:style>
        <p:txBody>
          <a:bodyPr rtlCol="0" anchor="ctr"/>
          <a:lstStyle/>
          <a:p>
            <a:pPr algn="ctr"/>
            <a:r>
              <a:rPr lang="en-US" b="1" dirty="0"/>
              <a:t>multiple independent groups</a:t>
            </a:r>
          </a:p>
        </p:txBody>
      </p:sp>
      <p:pic>
        <p:nvPicPr>
          <p:cNvPr id="8" name="Picture 7"/>
          <p:cNvPicPr>
            <a:picLocks noChangeAspect="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1048519" y="2105425"/>
            <a:ext cx="381000" cy="381000"/>
          </a:xfrm>
          <a:prstGeom prst="rect">
            <a:avLst/>
          </a:prstGeom>
        </p:spPr>
      </p:pic>
      <p:pic>
        <p:nvPicPr>
          <p:cNvPr id="11" name="Picture 10"/>
          <p:cNvPicPr>
            <a:picLocks noChangeAspect="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848004" y="2578575"/>
            <a:ext cx="381000" cy="381000"/>
          </a:xfrm>
          <a:prstGeom prst="rect">
            <a:avLst/>
          </a:prstGeom>
        </p:spPr>
      </p:pic>
      <p:pic>
        <p:nvPicPr>
          <p:cNvPr id="12" name="Picture 11"/>
          <p:cNvPicPr>
            <a:picLocks noChangeAspect="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1050489" y="2859822"/>
            <a:ext cx="381000" cy="381000"/>
          </a:xfrm>
          <a:prstGeom prst="rect">
            <a:avLst/>
          </a:prstGeom>
        </p:spPr>
      </p:pic>
      <p:pic>
        <p:nvPicPr>
          <p:cNvPr id="13" name="Picture 12"/>
          <p:cNvPicPr>
            <a:picLocks noChangeAspect="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1022367" y="2498877"/>
            <a:ext cx="381000" cy="381000"/>
          </a:xfrm>
          <a:prstGeom prst="rect">
            <a:avLst/>
          </a:prstGeom>
        </p:spPr>
      </p:pic>
      <p:pic>
        <p:nvPicPr>
          <p:cNvPr id="14" name="Picture 13"/>
          <p:cNvPicPr>
            <a:picLocks noChangeAspect="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1706402" y="2440197"/>
            <a:ext cx="381000" cy="381000"/>
          </a:xfrm>
          <a:prstGeom prst="rect">
            <a:avLst/>
          </a:prstGeom>
        </p:spPr>
      </p:pic>
      <p:pic>
        <p:nvPicPr>
          <p:cNvPr id="15" name="Picture 14"/>
          <p:cNvPicPr>
            <a:picLocks noChangeAspect="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1442131" y="3003226"/>
            <a:ext cx="381000" cy="381000"/>
          </a:xfrm>
          <a:prstGeom prst="rect">
            <a:avLst/>
          </a:prstGeom>
        </p:spPr>
      </p:pic>
      <p:pic>
        <p:nvPicPr>
          <p:cNvPr id="16" name="Picture 15"/>
          <p:cNvPicPr>
            <a:picLocks noChangeAspect="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1339367" y="2647944"/>
            <a:ext cx="381000" cy="381000"/>
          </a:xfrm>
          <a:prstGeom prst="rect">
            <a:avLst/>
          </a:prstGeom>
        </p:spPr>
      </p:pic>
      <p:pic>
        <p:nvPicPr>
          <p:cNvPr id="17" name="Picture 16"/>
          <p:cNvPicPr>
            <a:picLocks noChangeAspect="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2134161" y="2835646"/>
            <a:ext cx="381000" cy="381000"/>
          </a:xfrm>
          <a:prstGeom prst="rect">
            <a:avLst/>
          </a:prstGeom>
        </p:spPr>
      </p:pic>
      <p:pic>
        <p:nvPicPr>
          <p:cNvPr id="18" name="Picture 17"/>
          <p:cNvPicPr>
            <a:picLocks noChangeAspect="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1860089" y="2943826"/>
            <a:ext cx="381000" cy="381000"/>
          </a:xfrm>
          <a:prstGeom prst="rect">
            <a:avLst/>
          </a:prstGeom>
        </p:spPr>
      </p:pic>
      <p:pic>
        <p:nvPicPr>
          <p:cNvPr id="19" name="Picture 18"/>
          <p:cNvPicPr>
            <a:picLocks noChangeAspect="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1822396" y="3316355"/>
            <a:ext cx="381000" cy="381000"/>
          </a:xfrm>
          <a:prstGeom prst="rect">
            <a:avLst/>
          </a:prstGeom>
        </p:spPr>
      </p:pic>
      <p:pic>
        <p:nvPicPr>
          <p:cNvPr id="20" name="Picture 19"/>
          <p:cNvPicPr>
            <a:picLocks noChangeAspect="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1787067" y="2042430"/>
            <a:ext cx="381000" cy="381000"/>
          </a:xfrm>
          <a:prstGeom prst="rect">
            <a:avLst/>
          </a:prstGeom>
        </p:spPr>
      </p:pic>
      <p:pic>
        <p:nvPicPr>
          <p:cNvPr id="21" name="Picture 20"/>
          <p:cNvPicPr>
            <a:picLocks noChangeAspect="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1606424" y="1901457"/>
            <a:ext cx="381000" cy="381000"/>
          </a:xfrm>
          <a:prstGeom prst="rect">
            <a:avLst/>
          </a:prstGeom>
        </p:spPr>
      </p:pic>
      <p:pic>
        <p:nvPicPr>
          <p:cNvPr id="22" name="Picture 21"/>
          <p:cNvPicPr>
            <a:picLocks noChangeAspect="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1425545" y="2276651"/>
            <a:ext cx="381000" cy="381000"/>
          </a:xfrm>
          <a:prstGeom prst="rect">
            <a:avLst/>
          </a:prstGeom>
        </p:spPr>
      </p:pic>
      <p:pic>
        <p:nvPicPr>
          <p:cNvPr id="23" name="Picture 22"/>
          <p:cNvPicPr>
            <a:picLocks noChangeAspect="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1921565" y="2518483"/>
            <a:ext cx="381000" cy="381000"/>
          </a:xfrm>
          <a:prstGeom prst="rect">
            <a:avLst/>
          </a:prstGeom>
        </p:spPr>
      </p:pic>
      <p:pic>
        <p:nvPicPr>
          <p:cNvPr id="24" name="Picture 23"/>
          <p:cNvPicPr>
            <a:picLocks noChangeAspect="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2194382" y="2065316"/>
            <a:ext cx="381000" cy="381000"/>
          </a:xfrm>
          <a:prstGeom prst="rect">
            <a:avLst/>
          </a:prstGeom>
        </p:spPr>
      </p:pic>
      <p:pic>
        <p:nvPicPr>
          <p:cNvPr id="25" name="Picture 24"/>
          <p:cNvPicPr>
            <a:picLocks noChangeAspect="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1602560" y="3001857"/>
            <a:ext cx="381000" cy="381000"/>
          </a:xfrm>
          <a:prstGeom prst="rect">
            <a:avLst/>
          </a:prstGeom>
        </p:spPr>
      </p:pic>
      <p:pic>
        <p:nvPicPr>
          <p:cNvPr id="26" name="Picture 25"/>
          <p:cNvPicPr>
            <a:picLocks noChangeAspect="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2106985" y="2452986"/>
            <a:ext cx="381000" cy="381000"/>
          </a:xfrm>
          <a:prstGeom prst="rect">
            <a:avLst/>
          </a:prstGeom>
        </p:spPr>
      </p:pic>
      <p:pic>
        <p:nvPicPr>
          <p:cNvPr id="27" name="Picture 26"/>
          <p:cNvPicPr>
            <a:picLocks noChangeAspect="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2583637" y="2708842"/>
            <a:ext cx="381000" cy="381000"/>
          </a:xfrm>
          <a:prstGeom prst="rect">
            <a:avLst/>
          </a:prstGeom>
        </p:spPr>
      </p:pic>
      <p:pic>
        <p:nvPicPr>
          <p:cNvPr id="28" name="Picture 27"/>
          <p:cNvPicPr>
            <a:picLocks noChangeAspect="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2364668" y="2482329"/>
            <a:ext cx="381000" cy="381000"/>
          </a:xfrm>
          <a:prstGeom prst="rect">
            <a:avLst/>
          </a:prstGeom>
        </p:spPr>
      </p:pic>
      <p:pic>
        <p:nvPicPr>
          <p:cNvPr id="29" name="Picture 28"/>
          <p:cNvPicPr>
            <a:picLocks noChangeAspect="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2313782" y="3089842"/>
            <a:ext cx="381000" cy="381000"/>
          </a:xfrm>
          <a:prstGeom prst="rect">
            <a:avLst/>
          </a:prstGeom>
        </p:spPr>
      </p:pic>
      <p:pic>
        <p:nvPicPr>
          <p:cNvPr id="30" name="Picture 29"/>
          <p:cNvPicPr>
            <a:picLocks noChangeAspect="1"/>
          </p:cNvPicPr>
          <p:nvPr/>
        </p:nvPicPr>
        <p:blipFill>
          <a:blip r:embed="rId2"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621933" y="2120913"/>
            <a:ext cx="381000" cy="381000"/>
          </a:xfrm>
          <a:prstGeom prst="rect">
            <a:avLst/>
          </a:prstGeom>
        </p:spPr>
      </p:pic>
      <p:pic>
        <p:nvPicPr>
          <p:cNvPr id="31" name="Picture 30"/>
          <p:cNvPicPr>
            <a:picLocks noChangeAspect="1"/>
          </p:cNvPicPr>
          <p:nvPr/>
        </p:nvPicPr>
        <p:blipFill>
          <a:blip r:embed="rId2"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576148" y="2485952"/>
            <a:ext cx="381000" cy="381000"/>
          </a:xfrm>
          <a:prstGeom prst="rect">
            <a:avLst/>
          </a:prstGeom>
        </p:spPr>
      </p:pic>
      <p:pic>
        <p:nvPicPr>
          <p:cNvPr id="32" name="Picture 31"/>
          <p:cNvPicPr>
            <a:picLocks noChangeAspect="1"/>
          </p:cNvPicPr>
          <p:nvPr/>
        </p:nvPicPr>
        <p:blipFill>
          <a:blip r:embed="rId2"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083240" y="2733411"/>
            <a:ext cx="381000" cy="381000"/>
          </a:xfrm>
          <a:prstGeom prst="rect">
            <a:avLst/>
          </a:prstGeom>
        </p:spPr>
      </p:pic>
      <p:pic>
        <p:nvPicPr>
          <p:cNvPr id="33" name="Picture 32"/>
          <p:cNvPicPr>
            <a:picLocks noChangeAspect="1"/>
          </p:cNvPicPr>
          <p:nvPr/>
        </p:nvPicPr>
        <p:blipFill>
          <a:blip r:embed="rId2"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860607" y="2904694"/>
            <a:ext cx="381000" cy="381000"/>
          </a:xfrm>
          <a:prstGeom prst="rect">
            <a:avLst/>
          </a:prstGeom>
        </p:spPr>
      </p:pic>
      <p:pic>
        <p:nvPicPr>
          <p:cNvPr id="34" name="Picture 33"/>
          <p:cNvPicPr>
            <a:picLocks noChangeAspect="1"/>
          </p:cNvPicPr>
          <p:nvPr/>
        </p:nvPicPr>
        <p:blipFill>
          <a:blip r:embed="rId2"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132917" y="2323458"/>
            <a:ext cx="381000" cy="381000"/>
          </a:xfrm>
          <a:prstGeom prst="rect">
            <a:avLst/>
          </a:prstGeom>
        </p:spPr>
      </p:pic>
      <p:pic>
        <p:nvPicPr>
          <p:cNvPr id="35" name="Picture 34"/>
          <p:cNvPicPr>
            <a:picLocks noChangeAspect="1"/>
          </p:cNvPicPr>
          <p:nvPr/>
        </p:nvPicPr>
        <p:blipFill>
          <a:blip r:embed="rId2"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184395" y="3244134"/>
            <a:ext cx="381000" cy="381000"/>
          </a:xfrm>
          <a:prstGeom prst="rect">
            <a:avLst/>
          </a:prstGeom>
        </p:spPr>
      </p:pic>
      <p:pic>
        <p:nvPicPr>
          <p:cNvPr id="36" name="Picture 35"/>
          <p:cNvPicPr>
            <a:picLocks noChangeAspect="1"/>
          </p:cNvPicPr>
          <p:nvPr/>
        </p:nvPicPr>
        <p:blipFill>
          <a:blip r:embed="rId2"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312276" y="2602899"/>
            <a:ext cx="381000" cy="381000"/>
          </a:xfrm>
          <a:prstGeom prst="rect">
            <a:avLst/>
          </a:prstGeom>
        </p:spPr>
      </p:pic>
      <p:pic>
        <p:nvPicPr>
          <p:cNvPr id="37" name="Picture 36"/>
          <p:cNvPicPr>
            <a:picLocks noChangeAspect="1"/>
          </p:cNvPicPr>
          <p:nvPr/>
        </p:nvPicPr>
        <p:blipFill>
          <a:blip r:embed="rId2"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695979" y="3042893"/>
            <a:ext cx="381000" cy="381000"/>
          </a:xfrm>
          <a:prstGeom prst="rect">
            <a:avLst/>
          </a:prstGeom>
        </p:spPr>
      </p:pic>
      <p:pic>
        <p:nvPicPr>
          <p:cNvPr id="38" name="Picture 37"/>
          <p:cNvPicPr>
            <a:picLocks noChangeAspect="1"/>
          </p:cNvPicPr>
          <p:nvPr/>
        </p:nvPicPr>
        <p:blipFill>
          <a:blip r:embed="rId2"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906432" y="2932682"/>
            <a:ext cx="381000" cy="381000"/>
          </a:xfrm>
          <a:prstGeom prst="rect">
            <a:avLst/>
          </a:prstGeom>
        </p:spPr>
      </p:pic>
      <p:pic>
        <p:nvPicPr>
          <p:cNvPr id="39" name="Picture 38"/>
          <p:cNvPicPr>
            <a:picLocks noChangeAspect="1"/>
          </p:cNvPicPr>
          <p:nvPr/>
        </p:nvPicPr>
        <p:blipFill>
          <a:blip r:embed="rId2"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434810" y="3018604"/>
            <a:ext cx="381000" cy="381000"/>
          </a:xfrm>
          <a:prstGeom prst="rect">
            <a:avLst/>
          </a:prstGeom>
        </p:spPr>
      </p:pic>
      <p:pic>
        <p:nvPicPr>
          <p:cNvPr id="40" name="Picture 39"/>
          <p:cNvPicPr>
            <a:picLocks noChangeAspect="1"/>
          </p:cNvPicPr>
          <p:nvPr/>
        </p:nvPicPr>
        <p:blipFill>
          <a:blip r:embed="rId2"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783446" y="1906080"/>
            <a:ext cx="381000" cy="381000"/>
          </a:xfrm>
          <a:prstGeom prst="rect">
            <a:avLst/>
          </a:prstGeom>
        </p:spPr>
      </p:pic>
      <p:pic>
        <p:nvPicPr>
          <p:cNvPr id="41" name="Picture 40"/>
          <p:cNvPicPr>
            <a:picLocks noChangeAspect="1"/>
          </p:cNvPicPr>
          <p:nvPr/>
        </p:nvPicPr>
        <p:blipFill>
          <a:blip r:embed="rId2"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845797" y="2086151"/>
            <a:ext cx="381000" cy="381000"/>
          </a:xfrm>
          <a:prstGeom prst="rect">
            <a:avLst/>
          </a:prstGeom>
        </p:spPr>
      </p:pic>
      <p:pic>
        <p:nvPicPr>
          <p:cNvPr id="42" name="Picture 41"/>
          <p:cNvPicPr>
            <a:picLocks noChangeAspect="1"/>
          </p:cNvPicPr>
          <p:nvPr/>
        </p:nvPicPr>
        <p:blipFill>
          <a:blip r:embed="rId2"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249856" y="1961207"/>
            <a:ext cx="381000" cy="381000"/>
          </a:xfrm>
          <a:prstGeom prst="rect">
            <a:avLst/>
          </a:prstGeom>
        </p:spPr>
      </p:pic>
      <p:pic>
        <p:nvPicPr>
          <p:cNvPr id="43" name="Picture 42"/>
          <p:cNvPicPr>
            <a:picLocks noChangeAspect="1"/>
          </p:cNvPicPr>
          <p:nvPr/>
        </p:nvPicPr>
        <p:blipFill>
          <a:blip r:embed="rId2"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886479" y="2518342"/>
            <a:ext cx="381000" cy="381000"/>
          </a:xfrm>
          <a:prstGeom prst="rect">
            <a:avLst/>
          </a:prstGeom>
        </p:spPr>
      </p:pic>
      <p:pic>
        <p:nvPicPr>
          <p:cNvPr id="44" name="Picture 43"/>
          <p:cNvPicPr>
            <a:picLocks noChangeAspect="1"/>
          </p:cNvPicPr>
          <p:nvPr/>
        </p:nvPicPr>
        <p:blipFill>
          <a:blip r:embed="rId2"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936036" y="2171185"/>
            <a:ext cx="381000" cy="381000"/>
          </a:xfrm>
          <a:prstGeom prst="rect">
            <a:avLst/>
          </a:prstGeom>
        </p:spPr>
      </p:pic>
      <p:pic>
        <p:nvPicPr>
          <p:cNvPr id="45" name="Picture 44"/>
          <p:cNvPicPr>
            <a:picLocks noChangeAspect="1"/>
          </p:cNvPicPr>
          <p:nvPr/>
        </p:nvPicPr>
        <p:blipFill>
          <a:blip r:embed="rId2"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888680" y="2558062"/>
            <a:ext cx="381000" cy="381000"/>
          </a:xfrm>
          <a:prstGeom prst="rect">
            <a:avLst/>
          </a:prstGeom>
        </p:spPr>
      </p:pic>
      <p:pic>
        <p:nvPicPr>
          <p:cNvPr id="46" name="Picture 45"/>
          <p:cNvPicPr>
            <a:picLocks noChangeAspect="1"/>
          </p:cNvPicPr>
          <p:nvPr/>
        </p:nvPicPr>
        <p:blipFill>
          <a:blip r:embed="rId2"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464532" y="2065316"/>
            <a:ext cx="381000" cy="381000"/>
          </a:xfrm>
          <a:prstGeom prst="rect">
            <a:avLst/>
          </a:prstGeom>
        </p:spPr>
      </p:pic>
      <p:pic>
        <p:nvPicPr>
          <p:cNvPr id="47" name="Picture 46"/>
          <p:cNvPicPr>
            <a:picLocks noChangeAspect="1"/>
          </p:cNvPicPr>
          <p:nvPr/>
        </p:nvPicPr>
        <p:blipFill>
          <a:blip r:embed="rId2"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5210067" y="2931732"/>
            <a:ext cx="381000" cy="381000"/>
          </a:xfrm>
          <a:prstGeom prst="rect">
            <a:avLst/>
          </a:prstGeom>
        </p:spPr>
      </p:pic>
      <p:pic>
        <p:nvPicPr>
          <p:cNvPr id="48" name="Picture 47"/>
          <p:cNvPicPr>
            <a:picLocks noChangeAspect="1"/>
          </p:cNvPicPr>
          <p:nvPr/>
        </p:nvPicPr>
        <p:blipFill>
          <a:blip r:embed="rId2"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5163029" y="2467151"/>
            <a:ext cx="381000" cy="381000"/>
          </a:xfrm>
          <a:prstGeom prst="rect">
            <a:avLst/>
          </a:prstGeom>
        </p:spPr>
      </p:pic>
      <p:pic>
        <p:nvPicPr>
          <p:cNvPr id="49" name="Picture 48"/>
          <p:cNvPicPr>
            <a:picLocks noChangeAspect="1"/>
          </p:cNvPicPr>
          <p:nvPr/>
        </p:nvPicPr>
        <p:blipFill>
          <a:blip r:embed="rId2"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704957" y="2672092"/>
            <a:ext cx="381000" cy="381000"/>
          </a:xfrm>
          <a:prstGeom prst="rect">
            <a:avLst/>
          </a:prstGeom>
        </p:spPr>
      </p:pic>
      <p:sp>
        <p:nvSpPr>
          <p:cNvPr id="7" name="Rounded Rectangle 6"/>
          <p:cNvSpPr/>
          <p:nvPr/>
        </p:nvSpPr>
        <p:spPr>
          <a:xfrm>
            <a:off x="2877544" y="1388321"/>
            <a:ext cx="3662399" cy="565552"/>
          </a:xfrm>
          <a:prstGeom prst="roundRect">
            <a:avLst/>
          </a:prstGeom>
          <a:noFill/>
          <a:ln>
            <a:noFill/>
          </a:ln>
        </p:spPr>
        <p:style>
          <a:lnRef idx="0">
            <a:scrgbClr r="0" g="0" b="0"/>
          </a:lnRef>
          <a:fillRef idx="0">
            <a:scrgbClr r="0" g="0" b="0"/>
          </a:fillRef>
          <a:effectRef idx="0">
            <a:scrgbClr r="0" g="0" b="0"/>
          </a:effectRef>
          <a:fontRef idx="minor">
            <a:schemeClr val="accent1"/>
          </a:fontRef>
        </p:style>
        <p:txBody>
          <a:bodyPr rtlCol="0" anchor="ctr"/>
          <a:lstStyle/>
          <a:p>
            <a:pPr algn="ctr"/>
            <a:r>
              <a:rPr lang="en-US" sz="1400" dirty="0"/>
              <a:t>subjects are </a:t>
            </a:r>
            <a:r>
              <a:rPr lang="en-US" sz="1600" b="1" dirty="0">
                <a:solidFill>
                  <a:schemeClr val="accent1">
                    <a:lumMod val="50000"/>
                  </a:schemeClr>
                </a:solidFill>
              </a:rPr>
              <a:t>different</a:t>
            </a:r>
            <a:r>
              <a:rPr lang="en-US" sz="1400" dirty="0"/>
              <a:t> among groups</a:t>
            </a:r>
          </a:p>
        </p:txBody>
      </p:sp>
      <p:sp>
        <p:nvSpPr>
          <p:cNvPr id="57" name="Rectangle 56"/>
          <p:cNvSpPr/>
          <p:nvPr/>
        </p:nvSpPr>
        <p:spPr>
          <a:xfrm>
            <a:off x="7138926" y="6562903"/>
            <a:ext cx="2151004" cy="146856"/>
          </a:xfrm>
          <a:prstGeom prst="rect">
            <a:avLst/>
          </a:prstGeom>
          <a:noFill/>
          <a:ln>
            <a:noFill/>
          </a:ln>
        </p:spPr>
        <p:style>
          <a:lnRef idx="0">
            <a:scrgbClr r="0" g="0" b="0"/>
          </a:lnRef>
          <a:fillRef idx="0">
            <a:scrgbClr r="0" g="0" b="0"/>
          </a:fillRef>
          <a:effectRef idx="0">
            <a:scrgbClr r="0" g="0" b="0"/>
          </a:effectRef>
          <a:fontRef idx="minor">
            <a:schemeClr val="accent2"/>
          </a:fontRef>
        </p:style>
        <p:txBody>
          <a:bodyPr rtlCol="0" anchor="ctr"/>
          <a:lstStyle/>
          <a:p>
            <a:pPr algn="ctr"/>
            <a:r>
              <a:rPr lang="en-US" sz="1050" dirty="0">
                <a:solidFill>
                  <a:srgbClr val="FF0000"/>
                </a:solidFill>
              </a:rPr>
              <a:t>Parametric</a:t>
            </a:r>
          </a:p>
        </p:txBody>
      </p:sp>
      <p:sp>
        <p:nvSpPr>
          <p:cNvPr id="58" name="Rectangle 57"/>
          <p:cNvSpPr/>
          <p:nvPr/>
        </p:nvSpPr>
        <p:spPr>
          <a:xfrm>
            <a:off x="7180672" y="6709759"/>
            <a:ext cx="2151004" cy="146856"/>
          </a:xfrm>
          <a:prstGeom prst="rect">
            <a:avLst/>
          </a:prstGeom>
          <a:noFill/>
          <a:ln>
            <a:noFill/>
          </a:ln>
        </p:spPr>
        <p:style>
          <a:lnRef idx="0">
            <a:scrgbClr r="0" g="0" b="0"/>
          </a:lnRef>
          <a:fillRef idx="0">
            <a:scrgbClr r="0" g="0" b="0"/>
          </a:fillRef>
          <a:effectRef idx="0">
            <a:scrgbClr r="0" g="0" b="0"/>
          </a:effectRef>
          <a:fontRef idx="minor">
            <a:schemeClr val="accent3"/>
          </a:fontRef>
        </p:style>
        <p:txBody>
          <a:bodyPr rtlCol="0" anchor="ctr"/>
          <a:lstStyle/>
          <a:p>
            <a:pPr algn="ctr"/>
            <a:r>
              <a:rPr lang="en-US" sz="1050" dirty="0">
                <a:solidFill>
                  <a:srgbClr val="92D050"/>
                </a:solidFill>
              </a:rPr>
              <a:t>Non-parametric</a:t>
            </a:r>
          </a:p>
        </p:txBody>
      </p:sp>
      <p:sp>
        <p:nvSpPr>
          <p:cNvPr id="59" name="Rectangle 58"/>
          <p:cNvSpPr/>
          <p:nvPr/>
        </p:nvSpPr>
        <p:spPr>
          <a:xfrm>
            <a:off x="8330556" y="6533440"/>
            <a:ext cx="995396" cy="205781"/>
          </a:xfrm>
          <a:prstGeom prst="rect">
            <a:avLst/>
          </a:prstGeom>
          <a:noFill/>
          <a:ln>
            <a:noFill/>
          </a:ln>
        </p:spPr>
        <p:style>
          <a:lnRef idx="0">
            <a:scrgbClr r="0" g="0" b="0"/>
          </a:lnRef>
          <a:fillRef idx="0">
            <a:scrgbClr r="0" g="0" b="0"/>
          </a:fillRef>
          <a:effectRef idx="0">
            <a:scrgbClr r="0" g="0" b="0"/>
          </a:effectRef>
          <a:fontRef idx="minor">
            <a:schemeClr val="accent5"/>
          </a:fontRef>
        </p:style>
        <p:txBody>
          <a:bodyPr rtlCol="0" anchor="ctr"/>
          <a:lstStyle/>
          <a:p>
            <a:pPr algn="ctr"/>
            <a:r>
              <a:rPr lang="en-US" sz="800" i="1" dirty="0"/>
              <a:t>assumptions;</a:t>
            </a:r>
          </a:p>
        </p:txBody>
      </p:sp>
      <p:pic>
        <p:nvPicPr>
          <p:cNvPr id="77" name="Picture 76"/>
          <p:cNvPicPr>
            <a:picLocks noChangeAspect="1"/>
          </p:cNvPicPr>
          <p:nvPr/>
        </p:nvPicPr>
        <p:blipFill>
          <a:blip r:embed="rId2"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6618949" y="2105544"/>
            <a:ext cx="381000" cy="381000"/>
          </a:xfrm>
          <a:prstGeom prst="rect">
            <a:avLst/>
          </a:prstGeom>
        </p:spPr>
      </p:pic>
      <p:pic>
        <p:nvPicPr>
          <p:cNvPr id="78" name="Picture 77"/>
          <p:cNvPicPr>
            <a:picLocks noChangeAspect="1"/>
          </p:cNvPicPr>
          <p:nvPr/>
        </p:nvPicPr>
        <p:blipFill>
          <a:blip r:embed="rId2"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6418434" y="2578694"/>
            <a:ext cx="381000" cy="381000"/>
          </a:xfrm>
          <a:prstGeom prst="rect">
            <a:avLst/>
          </a:prstGeom>
        </p:spPr>
      </p:pic>
      <p:pic>
        <p:nvPicPr>
          <p:cNvPr id="79" name="Picture 78"/>
          <p:cNvPicPr>
            <a:picLocks noChangeAspect="1"/>
          </p:cNvPicPr>
          <p:nvPr/>
        </p:nvPicPr>
        <p:blipFill>
          <a:blip r:embed="rId2"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6791795" y="2948370"/>
            <a:ext cx="381000" cy="381000"/>
          </a:xfrm>
          <a:prstGeom prst="rect">
            <a:avLst/>
          </a:prstGeom>
        </p:spPr>
      </p:pic>
      <p:pic>
        <p:nvPicPr>
          <p:cNvPr id="80" name="Picture 79"/>
          <p:cNvPicPr>
            <a:picLocks noChangeAspect="1"/>
          </p:cNvPicPr>
          <p:nvPr/>
        </p:nvPicPr>
        <p:blipFill>
          <a:blip r:embed="rId2"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6592797" y="2498996"/>
            <a:ext cx="381000" cy="381000"/>
          </a:xfrm>
          <a:prstGeom prst="rect">
            <a:avLst/>
          </a:prstGeom>
        </p:spPr>
      </p:pic>
      <p:pic>
        <p:nvPicPr>
          <p:cNvPr id="81" name="Picture 80"/>
          <p:cNvPicPr>
            <a:picLocks noChangeAspect="1"/>
          </p:cNvPicPr>
          <p:nvPr/>
        </p:nvPicPr>
        <p:blipFill>
          <a:blip r:embed="rId2"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6773258" y="2057019"/>
            <a:ext cx="381000" cy="381000"/>
          </a:xfrm>
          <a:prstGeom prst="rect">
            <a:avLst/>
          </a:prstGeom>
        </p:spPr>
      </p:pic>
      <p:pic>
        <p:nvPicPr>
          <p:cNvPr id="82" name="Picture 81"/>
          <p:cNvPicPr>
            <a:picLocks noChangeAspect="1"/>
          </p:cNvPicPr>
          <p:nvPr/>
        </p:nvPicPr>
        <p:blipFill>
          <a:blip r:embed="rId2"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7066804" y="2757870"/>
            <a:ext cx="381000" cy="381000"/>
          </a:xfrm>
          <a:prstGeom prst="rect">
            <a:avLst/>
          </a:prstGeom>
        </p:spPr>
      </p:pic>
      <p:pic>
        <p:nvPicPr>
          <p:cNvPr id="83" name="Picture 82"/>
          <p:cNvPicPr>
            <a:picLocks noChangeAspect="1"/>
          </p:cNvPicPr>
          <p:nvPr/>
        </p:nvPicPr>
        <p:blipFill>
          <a:blip r:embed="rId2"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6826610" y="2591961"/>
            <a:ext cx="381000" cy="381000"/>
          </a:xfrm>
          <a:prstGeom prst="rect">
            <a:avLst/>
          </a:prstGeom>
        </p:spPr>
      </p:pic>
      <p:pic>
        <p:nvPicPr>
          <p:cNvPr id="84" name="Picture 83"/>
          <p:cNvPicPr>
            <a:picLocks noChangeAspect="1"/>
          </p:cNvPicPr>
          <p:nvPr/>
        </p:nvPicPr>
        <p:blipFill>
          <a:blip r:embed="rId2"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7619073" y="2959593"/>
            <a:ext cx="381000" cy="381000"/>
          </a:xfrm>
          <a:prstGeom prst="rect">
            <a:avLst/>
          </a:prstGeom>
        </p:spPr>
      </p:pic>
      <p:pic>
        <p:nvPicPr>
          <p:cNvPr id="85" name="Picture 84"/>
          <p:cNvPicPr>
            <a:picLocks noChangeAspect="1"/>
          </p:cNvPicPr>
          <p:nvPr/>
        </p:nvPicPr>
        <p:blipFill>
          <a:blip r:embed="rId2"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7217293" y="2811106"/>
            <a:ext cx="381000" cy="381000"/>
          </a:xfrm>
          <a:prstGeom prst="rect">
            <a:avLst/>
          </a:prstGeom>
        </p:spPr>
      </p:pic>
      <p:pic>
        <p:nvPicPr>
          <p:cNvPr id="86" name="Picture 85"/>
          <p:cNvPicPr>
            <a:picLocks noChangeAspect="1"/>
          </p:cNvPicPr>
          <p:nvPr/>
        </p:nvPicPr>
        <p:blipFill>
          <a:blip r:embed="rId2"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7003075" y="3175721"/>
            <a:ext cx="381000" cy="381000"/>
          </a:xfrm>
          <a:prstGeom prst="rect">
            <a:avLst/>
          </a:prstGeom>
        </p:spPr>
      </p:pic>
      <p:pic>
        <p:nvPicPr>
          <p:cNvPr id="87" name="Picture 86"/>
          <p:cNvPicPr>
            <a:picLocks noChangeAspect="1"/>
          </p:cNvPicPr>
          <p:nvPr/>
        </p:nvPicPr>
        <p:blipFill>
          <a:blip r:embed="rId2"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7345116" y="2533237"/>
            <a:ext cx="381000" cy="381000"/>
          </a:xfrm>
          <a:prstGeom prst="rect">
            <a:avLst/>
          </a:prstGeom>
        </p:spPr>
      </p:pic>
      <p:pic>
        <p:nvPicPr>
          <p:cNvPr id="88" name="Picture 87"/>
          <p:cNvPicPr>
            <a:picLocks noChangeAspect="1"/>
          </p:cNvPicPr>
          <p:nvPr/>
        </p:nvPicPr>
        <p:blipFill>
          <a:blip r:embed="rId2"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7229844" y="2147168"/>
            <a:ext cx="381000" cy="381000"/>
          </a:xfrm>
          <a:prstGeom prst="rect">
            <a:avLst/>
          </a:prstGeom>
        </p:spPr>
      </p:pic>
      <p:pic>
        <p:nvPicPr>
          <p:cNvPr id="89" name="Picture 88"/>
          <p:cNvPicPr>
            <a:picLocks noChangeAspect="1"/>
          </p:cNvPicPr>
          <p:nvPr/>
        </p:nvPicPr>
        <p:blipFill>
          <a:blip r:embed="rId2"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7024518" y="2432770"/>
            <a:ext cx="381000" cy="381000"/>
          </a:xfrm>
          <a:prstGeom prst="rect">
            <a:avLst/>
          </a:prstGeom>
        </p:spPr>
      </p:pic>
      <p:pic>
        <p:nvPicPr>
          <p:cNvPr id="90" name="Picture 89"/>
          <p:cNvPicPr>
            <a:picLocks noChangeAspect="1"/>
          </p:cNvPicPr>
          <p:nvPr/>
        </p:nvPicPr>
        <p:blipFill>
          <a:blip r:embed="rId2"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7528941" y="2518461"/>
            <a:ext cx="381000" cy="381000"/>
          </a:xfrm>
          <a:prstGeom prst="rect">
            <a:avLst/>
          </a:prstGeom>
        </p:spPr>
      </p:pic>
      <p:pic>
        <p:nvPicPr>
          <p:cNvPr id="91" name="Picture 90"/>
          <p:cNvPicPr>
            <a:picLocks noChangeAspect="1"/>
          </p:cNvPicPr>
          <p:nvPr/>
        </p:nvPicPr>
        <p:blipFill>
          <a:blip r:embed="rId2"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7382560" y="1931873"/>
            <a:ext cx="381000" cy="381000"/>
          </a:xfrm>
          <a:prstGeom prst="rect">
            <a:avLst/>
          </a:prstGeom>
        </p:spPr>
      </p:pic>
      <p:pic>
        <p:nvPicPr>
          <p:cNvPr id="92" name="Picture 91"/>
          <p:cNvPicPr>
            <a:picLocks noChangeAspect="1"/>
          </p:cNvPicPr>
          <p:nvPr/>
        </p:nvPicPr>
        <p:blipFill>
          <a:blip r:embed="rId2"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7348612" y="2963827"/>
            <a:ext cx="381000" cy="381000"/>
          </a:xfrm>
          <a:prstGeom prst="rect">
            <a:avLst/>
          </a:prstGeom>
        </p:spPr>
      </p:pic>
      <p:pic>
        <p:nvPicPr>
          <p:cNvPr id="93" name="Picture 92"/>
          <p:cNvPicPr>
            <a:picLocks noChangeAspect="1"/>
          </p:cNvPicPr>
          <p:nvPr/>
        </p:nvPicPr>
        <p:blipFill>
          <a:blip r:embed="rId2"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7650239" y="2071986"/>
            <a:ext cx="381000" cy="381000"/>
          </a:xfrm>
          <a:prstGeom prst="rect">
            <a:avLst/>
          </a:prstGeom>
        </p:spPr>
      </p:pic>
      <p:pic>
        <p:nvPicPr>
          <p:cNvPr id="94" name="Picture 93"/>
          <p:cNvPicPr>
            <a:picLocks noChangeAspect="1"/>
          </p:cNvPicPr>
          <p:nvPr/>
        </p:nvPicPr>
        <p:blipFill>
          <a:blip r:embed="rId2"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8066361" y="2927969"/>
            <a:ext cx="381000" cy="381000"/>
          </a:xfrm>
          <a:prstGeom prst="rect">
            <a:avLst/>
          </a:prstGeom>
        </p:spPr>
      </p:pic>
      <p:pic>
        <p:nvPicPr>
          <p:cNvPr id="95" name="Picture 94"/>
          <p:cNvPicPr>
            <a:picLocks noChangeAspect="1"/>
          </p:cNvPicPr>
          <p:nvPr/>
        </p:nvPicPr>
        <p:blipFill>
          <a:blip r:embed="rId2"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7735799" y="2473416"/>
            <a:ext cx="381000" cy="381000"/>
          </a:xfrm>
          <a:prstGeom prst="rect">
            <a:avLst/>
          </a:prstGeom>
        </p:spPr>
      </p:pic>
      <p:pic>
        <p:nvPicPr>
          <p:cNvPr id="96" name="Picture 95"/>
          <p:cNvPicPr>
            <a:picLocks noChangeAspect="1"/>
          </p:cNvPicPr>
          <p:nvPr/>
        </p:nvPicPr>
        <p:blipFill>
          <a:blip r:embed="rId2"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7823018" y="3201655"/>
            <a:ext cx="381000" cy="381000"/>
          </a:xfrm>
          <a:prstGeom prst="rect">
            <a:avLst/>
          </a:prstGeom>
        </p:spPr>
      </p:pic>
      <p:sp>
        <p:nvSpPr>
          <p:cNvPr id="4" name="Rectangle 3"/>
          <p:cNvSpPr/>
          <p:nvPr/>
        </p:nvSpPr>
        <p:spPr>
          <a:xfrm>
            <a:off x="848004" y="3711171"/>
            <a:ext cx="8379287" cy="430887"/>
          </a:xfrm>
          <a:prstGeom prst="rect">
            <a:avLst/>
          </a:prstGeom>
        </p:spPr>
        <p:txBody>
          <a:bodyPr wrap="square">
            <a:spAutoFit/>
          </a:bodyPr>
          <a:lstStyle/>
          <a:p>
            <a:r>
              <a:rPr lang="en-US" sz="1100" dirty="0">
                <a:latin typeface="proxima-nova"/>
              </a:rPr>
              <a:t> For example, to determine whether exam performance differed based on test anxiety levels, low, medium and high, amongst students</a:t>
            </a:r>
          </a:p>
        </p:txBody>
      </p:sp>
      <p:sp>
        <p:nvSpPr>
          <p:cNvPr id="97" name="Rectangle 96"/>
          <p:cNvSpPr/>
          <p:nvPr/>
        </p:nvSpPr>
        <p:spPr>
          <a:xfrm>
            <a:off x="2877544" y="4035052"/>
            <a:ext cx="3638460" cy="609600"/>
          </a:xfrm>
          <a:prstGeom prst="rect">
            <a:avLst/>
          </a:prstGeom>
          <a:noFill/>
          <a:ln>
            <a:noFill/>
          </a:ln>
        </p:spPr>
        <p:style>
          <a:lnRef idx="0">
            <a:scrgbClr r="0" g="0" b="0"/>
          </a:lnRef>
          <a:fillRef idx="0">
            <a:scrgbClr r="0" g="0" b="0"/>
          </a:fillRef>
          <a:effectRef idx="0">
            <a:scrgbClr r="0" g="0" b="0"/>
          </a:effectRef>
          <a:fontRef idx="minor">
            <a:schemeClr val="accent2"/>
          </a:fontRef>
        </p:style>
        <p:txBody>
          <a:bodyPr rtlCol="0" anchor="ctr"/>
          <a:lstStyle/>
          <a:p>
            <a:pPr algn="ctr"/>
            <a:r>
              <a:rPr lang="en-US" dirty="0">
                <a:solidFill>
                  <a:srgbClr val="FF0000"/>
                </a:solidFill>
              </a:rPr>
              <a:t>Welch ANOVA</a:t>
            </a:r>
          </a:p>
        </p:txBody>
      </p:sp>
      <p:sp>
        <p:nvSpPr>
          <p:cNvPr id="98" name="Rectangle 97"/>
          <p:cNvSpPr/>
          <p:nvPr/>
        </p:nvSpPr>
        <p:spPr>
          <a:xfrm>
            <a:off x="2973198" y="4327299"/>
            <a:ext cx="3638460" cy="609600"/>
          </a:xfrm>
          <a:prstGeom prst="rect">
            <a:avLst/>
          </a:prstGeom>
          <a:noFill/>
          <a:ln>
            <a:noFill/>
          </a:ln>
        </p:spPr>
        <p:style>
          <a:lnRef idx="0">
            <a:scrgbClr r="0" g="0" b="0"/>
          </a:lnRef>
          <a:fillRef idx="0">
            <a:scrgbClr r="0" g="0" b="0"/>
          </a:fillRef>
          <a:effectRef idx="0">
            <a:scrgbClr r="0" g="0" b="0"/>
          </a:effectRef>
          <a:fontRef idx="minor">
            <a:schemeClr val="accent3"/>
          </a:fontRef>
        </p:style>
        <p:txBody>
          <a:bodyPr rtlCol="0" anchor="ctr"/>
          <a:lstStyle/>
          <a:p>
            <a:pPr algn="ctr"/>
            <a:r>
              <a:rPr lang="en-US" dirty="0" err="1">
                <a:solidFill>
                  <a:srgbClr val="92D050"/>
                </a:solidFill>
              </a:rPr>
              <a:t>Kruskal</a:t>
            </a:r>
            <a:r>
              <a:rPr lang="en-US" dirty="0">
                <a:solidFill>
                  <a:srgbClr val="92D050"/>
                </a:solidFill>
              </a:rPr>
              <a:t>-Wallis H test</a:t>
            </a:r>
          </a:p>
        </p:txBody>
      </p:sp>
      <p:sp>
        <p:nvSpPr>
          <p:cNvPr id="99" name="Rectangle 98"/>
          <p:cNvSpPr/>
          <p:nvPr/>
        </p:nvSpPr>
        <p:spPr>
          <a:xfrm>
            <a:off x="4906432" y="4214566"/>
            <a:ext cx="1683730" cy="304800"/>
          </a:xfrm>
          <a:prstGeom prst="rect">
            <a:avLst/>
          </a:prstGeom>
          <a:noFill/>
          <a:ln>
            <a:noFill/>
          </a:ln>
        </p:spPr>
        <p:style>
          <a:lnRef idx="0">
            <a:scrgbClr r="0" g="0" b="0"/>
          </a:lnRef>
          <a:fillRef idx="0">
            <a:scrgbClr r="0" g="0" b="0"/>
          </a:fillRef>
          <a:effectRef idx="0">
            <a:scrgbClr r="0" g="0" b="0"/>
          </a:effectRef>
          <a:fontRef idx="minor">
            <a:schemeClr val="accent5"/>
          </a:fontRef>
        </p:style>
        <p:txBody>
          <a:bodyPr rtlCol="0" anchor="ctr"/>
          <a:lstStyle/>
          <a:p>
            <a:pPr algn="ctr"/>
            <a:r>
              <a:rPr lang="en-US" sz="1200" i="1" dirty="0"/>
              <a:t>normality;</a:t>
            </a:r>
          </a:p>
        </p:txBody>
      </p:sp>
      <p:sp>
        <p:nvSpPr>
          <p:cNvPr id="5" name="TextBox 4"/>
          <p:cNvSpPr txBox="1"/>
          <p:nvPr/>
        </p:nvSpPr>
        <p:spPr>
          <a:xfrm>
            <a:off x="1467329" y="4812429"/>
            <a:ext cx="7772400" cy="646331"/>
          </a:xfrm>
          <a:prstGeom prst="rect">
            <a:avLst/>
          </a:prstGeom>
          <a:noFill/>
        </p:spPr>
        <p:txBody>
          <a:bodyPr wrap="square" rtlCol="0">
            <a:spAutoFit/>
          </a:bodyPr>
          <a:lstStyle/>
          <a:p>
            <a:r>
              <a:rPr lang="en-US" dirty="0">
                <a:solidFill>
                  <a:srgbClr val="002060"/>
                </a:solidFill>
              </a:rPr>
              <a:t>ANOVA would tell use there is at least one group that is different from others.</a:t>
            </a:r>
          </a:p>
          <a:p>
            <a:r>
              <a:rPr lang="en-US" dirty="0">
                <a:solidFill>
                  <a:srgbClr val="002060"/>
                </a:solidFill>
              </a:rPr>
              <a:t>But which group exactly?</a:t>
            </a:r>
          </a:p>
        </p:txBody>
      </p:sp>
      <p:sp>
        <p:nvSpPr>
          <p:cNvPr id="6" name="Flowchart: Process 5"/>
          <p:cNvSpPr/>
          <p:nvPr/>
        </p:nvSpPr>
        <p:spPr>
          <a:xfrm>
            <a:off x="1469648" y="5566519"/>
            <a:ext cx="2264152" cy="605681"/>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Post Hoc Analysis</a:t>
            </a:r>
          </a:p>
        </p:txBody>
      </p:sp>
      <p:sp>
        <p:nvSpPr>
          <p:cNvPr id="107" name="Rectangle 106"/>
          <p:cNvSpPr/>
          <p:nvPr/>
        </p:nvSpPr>
        <p:spPr>
          <a:xfrm>
            <a:off x="2930648" y="5395270"/>
            <a:ext cx="3638460" cy="609600"/>
          </a:xfrm>
          <a:prstGeom prst="rect">
            <a:avLst/>
          </a:prstGeom>
          <a:noFill/>
          <a:ln>
            <a:noFill/>
          </a:ln>
        </p:spPr>
        <p:style>
          <a:lnRef idx="0">
            <a:scrgbClr r="0" g="0" b="0"/>
          </a:lnRef>
          <a:fillRef idx="0">
            <a:scrgbClr r="0" g="0" b="0"/>
          </a:fillRef>
          <a:effectRef idx="0">
            <a:scrgbClr r="0" g="0" b="0"/>
          </a:effectRef>
          <a:fontRef idx="minor">
            <a:schemeClr val="accent2"/>
          </a:fontRef>
        </p:style>
        <p:txBody>
          <a:bodyPr rtlCol="0" anchor="ctr"/>
          <a:lstStyle/>
          <a:p>
            <a:pPr algn="ctr"/>
            <a:r>
              <a:rPr lang="en-US" dirty="0">
                <a:solidFill>
                  <a:srgbClr val="FF0000"/>
                </a:solidFill>
              </a:rPr>
              <a:t>Games-Howell test</a:t>
            </a:r>
          </a:p>
        </p:txBody>
      </p:sp>
      <p:sp>
        <p:nvSpPr>
          <p:cNvPr id="108" name="Rectangle 107"/>
          <p:cNvSpPr/>
          <p:nvPr/>
        </p:nvSpPr>
        <p:spPr>
          <a:xfrm>
            <a:off x="3277702" y="5655188"/>
            <a:ext cx="3638460" cy="609600"/>
          </a:xfrm>
          <a:prstGeom prst="rect">
            <a:avLst/>
          </a:prstGeom>
          <a:noFill/>
          <a:ln>
            <a:noFill/>
          </a:ln>
        </p:spPr>
        <p:style>
          <a:lnRef idx="0">
            <a:scrgbClr r="0" g="0" b="0"/>
          </a:lnRef>
          <a:fillRef idx="0">
            <a:scrgbClr r="0" g="0" b="0"/>
          </a:fillRef>
          <a:effectRef idx="0">
            <a:scrgbClr r="0" g="0" b="0"/>
          </a:effectRef>
          <a:fontRef idx="minor">
            <a:schemeClr val="accent3"/>
          </a:fontRef>
        </p:style>
        <p:txBody>
          <a:bodyPr rtlCol="0" anchor="ctr"/>
          <a:lstStyle/>
          <a:p>
            <a:pPr algn="ctr"/>
            <a:r>
              <a:rPr lang="en-US" dirty="0">
                <a:solidFill>
                  <a:srgbClr val="92D050"/>
                </a:solidFill>
              </a:rPr>
              <a:t>Mann Whitney U test </a:t>
            </a:r>
          </a:p>
          <a:p>
            <a:pPr algn="ctr"/>
            <a:r>
              <a:rPr lang="en-US" sz="800" dirty="0">
                <a:solidFill>
                  <a:srgbClr val="92D050"/>
                </a:solidFill>
              </a:rPr>
              <a:t>with Holm–Bonferroni correction</a:t>
            </a:r>
            <a:endParaRPr lang="en-US" dirty="0">
              <a:solidFill>
                <a:srgbClr val="92D050"/>
              </a:solidFill>
            </a:endParaRPr>
          </a:p>
        </p:txBody>
      </p:sp>
      <p:sp>
        <p:nvSpPr>
          <p:cNvPr id="109" name="Rectangle 108"/>
          <p:cNvSpPr/>
          <p:nvPr/>
        </p:nvSpPr>
        <p:spPr>
          <a:xfrm>
            <a:off x="5162780" y="5558502"/>
            <a:ext cx="1683730" cy="304800"/>
          </a:xfrm>
          <a:prstGeom prst="rect">
            <a:avLst/>
          </a:prstGeom>
          <a:noFill/>
          <a:ln>
            <a:noFill/>
          </a:ln>
        </p:spPr>
        <p:style>
          <a:lnRef idx="0">
            <a:scrgbClr r="0" g="0" b="0"/>
          </a:lnRef>
          <a:fillRef idx="0">
            <a:scrgbClr r="0" g="0" b="0"/>
          </a:fillRef>
          <a:effectRef idx="0">
            <a:scrgbClr r="0" g="0" b="0"/>
          </a:effectRef>
          <a:fontRef idx="minor">
            <a:schemeClr val="accent5"/>
          </a:fontRef>
        </p:style>
        <p:txBody>
          <a:bodyPr rtlCol="0" anchor="ctr"/>
          <a:lstStyle/>
          <a:p>
            <a:pPr algn="ctr"/>
            <a:r>
              <a:rPr lang="en-US" sz="1200" i="1" dirty="0"/>
              <a:t>normality;</a:t>
            </a: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90881" y="5130183"/>
            <a:ext cx="2427075" cy="1761297"/>
          </a:xfrm>
          <a:prstGeom prst="rect">
            <a:avLst/>
          </a:prstGeom>
        </p:spPr>
      </p:pic>
    </p:spTree>
    <p:extLst>
      <p:ext uri="{BB962C8B-B14F-4D97-AF65-F5344CB8AC3E}">
        <p14:creationId xmlns:p14="http://schemas.microsoft.com/office/powerpoint/2010/main" val="2657248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par>
                                <p:cTn id="14" presetID="10" presetClass="entr" presetSubtype="0" fill="hold"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500"/>
                                        <p:tgtEl>
                                          <p:spTgt spid="13"/>
                                        </p:tgtEl>
                                      </p:cBhvr>
                                    </p:animEffect>
                                  </p:childTnLst>
                                </p:cTn>
                              </p:par>
                              <p:par>
                                <p:cTn id="17" presetID="10"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par>
                                <p:cTn id="20" presetID="10" presetClass="entr" presetSubtype="0" fill="hold" nodeType="with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par>
                                <p:cTn id="23" presetID="10" presetClass="entr" presetSubtype="0" fill="hold"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par>
                                <p:cTn id="26" presetID="10" presetClass="entr" presetSubtype="0" fill="hold" nodeType="with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fade">
                                      <p:cBhvr>
                                        <p:cTn id="28" dur="500"/>
                                        <p:tgtEl>
                                          <p:spTgt spid="17"/>
                                        </p:tgtEl>
                                      </p:cBhvr>
                                    </p:animEffect>
                                  </p:childTnLst>
                                </p:cTn>
                              </p:par>
                              <p:par>
                                <p:cTn id="29" presetID="10" presetClass="entr" presetSubtype="0" fill="hold" nodeType="with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fade">
                                      <p:cBhvr>
                                        <p:cTn id="31" dur="500"/>
                                        <p:tgtEl>
                                          <p:spTgt spid="18"/>
                                        </p:tgtEl>
                                      </p:cBhvr>
                                    </p:animEffect>
                                  </p:childTnLst>
                                </p:cTn>
                              </p:par>
                              <p:par>
                                <p:cTn id="32" presetID="10" presetClass="entr" presetSubtype="0" fill="hold" nodeType="with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fade">
                                      <p:cBhvr>
                                        <p:cTn id="34" dur="500"/>
                                        <p:tgtEl>
                                          <p:spTgt spid="20"/>
                                        </p:tgtEl>
                                      </p:cBhvr>
                                    </p:animEffect>
                                  </p:childTnLst>
                                </p:cTn>
                              </p:par>
                              <p:par>
                                <p:cTn id="35" presetID="10" presetClass="entr" presetSubtype="0" fill="hold" nodeType="with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fade">
                                      <p:cBhvr>
                                        <p:cTn id="37" dur="500"/>
                                        <p:tgtEl>
                                          <p:spTgt spid="21"/>
                                        </p:tgtEl>
                                      </p:cBhvr>
                                    </p:animEffect>
                                  </p:childTnLst>
                                </p:cTn>
                              </p:par>
                              <p:par>
                                <p:cTn id="38" presetID="10" presetClass="entr" presetSubtype="0" fill="hold" nodeType="withEffect">
                                  <p:stCondLst>
                                    <p:cond delay="0"/>
                                  </p:stCondLst>
                                  <p:childTnLst>
                                    <p:set>
                                      <p:cBhvr>
                                        <p:cTn id="39" dur="1" fill="hold">
                                          <p:stCondLst>
                                            <p:cond delay="0"/>
                                          </p:stCondLst>
                                        </p:cTn>
                                        <p:tgtEl>
                                          <p:spTgt spid="22"/>
                                        </p:tgtEl>
                                        <p:attrNameLst>
                                          <p:attrName>style.visibility</p:attrName>
                                        </p:attrNameLst>
                                      </p:cBhvr>
                                      <p:to>
                                        <p:strVal val="visible"/>
                                      </p:to>
                                    </p:set>
                                    <p:animEffect transition="in" filter="fade">
                                      <p:cBhvr>
                                        <p:cTn id="40" dur="500"/>
                                        <p:tgtEl>
                                          <p:spTgt spid="22"/>
                                        </p:tgtEl>
                                      </p:cBhvr>
                                    </p:animEffect>
                                  </p:childTnLst>
                                </p:cTn>
                              </p:par>
                              <p:par>
                                <p:cTn id="41" presetID="10" presetClass="entr" presetSubtype="0" fill="hold" nodeType="withEffect">
                                  <p:stCondLst>
                                    <p:cond delay="0"/>
                                  </p:stCondLst>
                                  <p:childTnLst>
                                    <p:set>
                                      <p:cBhvr>
                                        <p:cTn id="42" dur="1" fill="hold">
                                          <p:stCondLst>
                                            <p:cond delay="0"/>
                                          </p:stCondLst>
                                        </p:cTn>
                                        <p:tgtEl>
                                          <p:spTgt spid="23"/>
                                        </p:tgtEl>
                                        <p:attrNameLst>
                                          <p:attrName>style.visibility</p:attrName>
                                        </p:attrNameLst>
                                      </p:cBhvr>
                                      <p:to>
                                        <p:strVal val="visible"/>
                                      </p:to>
                                    </p:set>
                                    <p:animEffect transition="in" filter="fade">
                                      <p:cBhvr>
                                        <p:cTn id="43" dur="500"/>
                                        <p:tgtEl>
                                          <p:spTgt spid="23"/>
                                        </p:tgtEl>
                                      </p:cBhvr>
                                    </p:animEffect>
                                  </p:childTnLst>
                                </p:cTn>
                              </p:par>
                              <p:par>
                                <p:cTn id="44" presetID="10" presetClass="entr" presetSubtype="0" fill="hold" nodeType="withEffect">
                                  <p:stCondLst>
                                    <p:cond delay="0"/>
                                  </p:stCondLst>
                                  <p:childTnLst>
                                    <p:set>
                                      <p:cBhvr>
                                        <p:cTn id="45" dur="1" fill="hold">
                                          <p:stCondLst>
                                            <p:cond delay="0"/>
                                          </p:stCondLst>
                                        </p:cTn>
                                        <p:tgtEl>
                                          <p:spTgt spid="24"/>
                                        </p:tgtEl>
                                        <p:attrNameLst>
                                          <p:attrName>style.visibility</p:attrName>
                                        </p:attrNameLst>
                                      </p:cBhvr>
                                      <p:to>
                                        <p:strVal val="visible"/>
                                      </p:to>
                                    </p:set>
                                    <p:animEffect transition="in" filter="fade">
                                      <p:cBhvr>
                                        <p:cTn id="46" dur="500"/>
                                        <p:tgtEl>
                                          <p:spTgt spid="24"/>
                                        </p:tgtEl>
                                      </p:cBhvr>
                                    </p:animEffect>
                                  </p:childTnLst>
                                </p:cTn>
                              </p:par>
                              <p:par>
                                <p:cTn id="47" presetID="10" presetClass="entr" presetSubtype="0" fill="hold" nodeType="withEffect">
                                  <p:stCondLst>
                                    <p:cond delay="0"/>
                                  </p:stCondLst>
                                  <p:childTnLst>
                                    <p:set>
                                      <p:cBhvr>
                                        <p:cTn id="48" dur="1" fill="hold">
                                          <p:stCondLst>
                                            <p:cond delay="0"/>
                                          </p:stCondLst>
                                        </p:cTn>
                                        <p:tgtEl>
                                          <p:spTgt spid="25"/>
                                        </p:tgtEl>
                                        <p:attrNameLst>
                                          <p:attrName>style.visibility</p:attrName>
                                        </p:attrNameLst>
                                      </p:cBhvr>
                                      <p:to>
                                        <p:strVal val="visible"/>
                                      </p:to>
                                    </p:set>
                                    <p:animEffect transition="in" filter="fade">
                                      <p:cBhvr>
                                        <p:cTn id="49" dur="500"/>
                                        <p:tgtEl>
                                          <p:spTgt spid="25"/>
                                        </p:tgtEl>
                                      </p:cBhvr>
                                    </p:animEffect>
                                  </p:childTnLst>
                                </p:cTn>
                              </p:par>
                              <p:par>
                                <p:cTn id="50" presetID="10" presetClass="entr" presetSubtype="0" fill="hold" nodeType="withEffect">
                                  <p:stCondLst>
                                    <p:cond delay="0"/>
                                  </p:stCondLst>
                                  <p:childTnLst>
                                    <p:set>
                                      <p:cBhvr>
                                        <p:cTn id="51" dur="1" fill="hold">
                                          <p:stCondLst>
                                            <p:cond delay="0"/>
                                          </p:stCondLst>
                                        </p:cTn>
                                        <p:tgtEl>
                                          <p:spTgt spid="26"/>
                                        </p:tgtEl>
                                        <p:attrNameLst>
                                          <p:attrName>style.visibility</p:attrName>
                                        </p:attrNameLst>
                                      </p:cBhvr>
                                      <p:to>
                                        <p:strVal val="visible"/>
                                      </p:to>
                                    </p:set>
                                    <p:animEffect transition="in" filter="fade">
                                      <p:cBhvr>
                                        <p:cTn id="52" dur="500"/>
                                        <p:tgtEl>
                                          <p:spTgt spid="26"/>
                                        </p:tgtEl>
                                      </p:cBhvr>
                                    </p:animEffect>
                                  </p:childTnLst>
                                </p:cTn>
                              </p:par>
                              <p:par>
                                <p:cTn id="53" presetID="10" presetClass="entr" presetSubtype="0" fill="hold" nodeType="withEffect">
                                  <p:stCondLst>
                                    <p:cond delay="0"/>
                                  </p:stCondLst>
                                  <p:childTnLst>
                                    <p:set>
                                      <p:cBhvr>
                                        <p:cTn id="54" dur="1" fill="hold">
                                          <p:stCondLst>
                                            <p:cond delay="0"/>
                                          </p:stCondLst>
                                        </p:cTn>
                                        <p:tgtEl>
                                          <p:spTgt spid="27"/>
                                        </p:tgtEl>
                                        <p:attrNameLst>
                                          <p:attrName>style.visibility</p:attrName>
                                        </p:attrNameLst>
                                      </p:cBhvr>
                                      <p:to>
                                        <p:strVal val="visible"/>
                                      </p:to>
                                    </p:set>
                                    <p:animEffect transition="in" filter="fade">
                                      <p:cBhvr>
                                        <p:cTn id="55" dur="500"/>
                                        <p:tgtEl>
                                          <p:spTgt spid="27"/>
                                        </p:tgtEl>
                                      </p:cBhvr>
                                    </p:animEffect>
                                  </p:childTnLst>
                                </p:cTn>
                              </p:par>
                              <p:par>
                                <p:cTn id="56" presetID="10" presetClass="entr" presetSubtype="0" fill="hold" nodeType="withEffect">
                                  <p:stCondLst>
                                    <p:cond delay="0"/>
                                  </p:stCondLst>
                                  <p:childTnLst>
                                    <p:set>
                                      <p:cBhvr>
                                        <p:cTn id="57" dur="1" fill="hold">
                                          <p:stCondLst>
                                            <p:cond delay="0"/>
                                          </p:stCondLst>
                                        </p:cTn>
                                        <p:tgtEl>
                                          <p:spTgt spid="28"/>
                                        </p:tgtEl>
                                        <p:attrNameLst>
                                          <p:attrName>style.visibility</p:attrName>
                                        </p:attrNameLst>
                                      </p:cBhvr>
                                      <p:to>
                                        <p:strVal val="visible"/>
                                      </p:to>
                                    </p:set>
                                    <p:animEffect transition="in" filter="fade">
                                      <p:cBhvr>
                                        <p:cTn id="58" dur="500"/>
                                        <p:tgtEl>
                                          <p:spTgt spid="28"/>
                                        </p:tgtEl>
                                      </p:cBhvr>
                                    </p:animEffect>
                                  </p:childTnLst>
                                </p:cTn>
                              </p:par>
                              <p:par>
                                <p:cTn id="59" presetID="10" presetClass="entr" presetSubtype="0" fill="hold" nodeType="withEffect">
                                  <p:stCondLst>
                                    <p:cond delay="0"/>
                                  </p:stCondLst>
                                  <p:childTnLst>
                                    <p:set>
                                      <p:cBhvr>
                                        <p:cTn id="60" dur="1" fill="hold">
                                          <p:stCondLst>
                                            <p:cond delay="0"/>
                                          </p:stCondLst>
                                        </p:cTn>
                                        <p:tgtEl>
                                          <p:spTgt spid="29"/>
                                        </p:tgtEl>
                                        <p:attrNameLst>
                                          <p:attrName>style.visibility</p:attrName>
                                        </p:attrNameLst>
                                      </p:cBhvr>
                                      <p:to>
                                        <p:strVal val="visible"/>
                                      </p:to>
                                    </p:set>
                                    <p:animEffect transition="in" filter="fade">
                                      <p:cBhvr>
                                        <p:cTn id="61" dur="500"/>
                                        <p:tgtEl>
                                          <p:spTgt spid="29"/>
                                        </p:tgtEl>
                                      </p:cBhvr>
                                    </p:animEffect>
                                  </p:childTnLst>
                                </p:cTn>
                              </p:par>
                              <p:par>
                                <p:cTn id="62" presetID="10" presetClass="entr" presetSubtype="0" fill="hold" nodeType="withEffect">
                                  <p:stCondLst>
                                    <p:cond delay="0"/>
                                  </p:stCondLst>
                                  <p:childTnLst>
                                    <p:set>
                                      <p:cBhvr>
                                        <p:cTn id="63" dur="1" fill="hold">
                                          <p:stCondLst>
                                            <p:cond delay="0"/>
                                          </p:stCondLst>
                                        </p:cTn>
                                        <p:tgtEl>
                                          <p:spTgt spid="19"/>
                                        </p:tgtEl>
                                        <p:attrNameLst>
                                          <p:attrName>style.visibility</p:attrName>
                                        </p:attrNameLst>
                                      </p:cBhvr>
                                      <p:to>
                                        <p:strVal val="visible"/>
                                      </p:to>
                                    </p:set>
                                    <p:animEffect transition="in" filter="fade">
                                      <p:cBhvr>
                                        <p:cTn id="64" dur="500"/>
                                        <p:tgtEl>
                                          <p:spTgt spid="19"/>
                                        </p:tgtEl>
                                      </p:cBhvr>
                                    </p:animEffect>
                                  </p:childTnLst>
                                </p:cTn>
                              </p:par>
                            </p:childTnLst>
                          </p:cTn>
                        </p:par>
                        <p:par>
                          <p:cTn id="65" fill="hold">
                            <p:stCondLst>
                              <p:cond delay="500"/>
                            </p:stCondLst>
                            <p:childTnLst>
                              <p:par>
                                <p:cTn id="66" presetID="10" presetClass="entr" presetSubtype="0" fill="hold" nodeType="afterEffect">
                                  <p:stCondLst>
                                    <p:cond delay="0"/>
                                  </p:stCondLst>
                                  <p:childTnLst>
                                    <p:set>
                                      <p:cBhvr>
                                        <p:cTn id="67" dur="1" fill="hold">
                                          <p:stCondLst>
                                            <p:cond delay="0"/>
                                          </p:stCondLst>
                                        </p:cTn>
                                        <p:tgtEl>
                                          <p:spTgt spid="30"/>
                                        </p:tgtEl>
                                        <p:attrNameLst>
                                          <p:attrName>style.visibility</p:attrName>
                                        </p:attrNameLst>
                                      </p:cBhvr>
                                      <p:to>
                                        <p:strVal val="visible"/>
                                      </p:to>
                                    </p:set>
                                    <p:animEffect transition="in" filter="fade">
                                      <p:cBhvr>
                                        <p:cTn id="68" dur="500"/>
                                        <p:tgtEl>
                                          <p:spTgt spid="30"/>
                                        </p:tgtEl>
                                      </p:cBhvr>
                                    </p:animEffect>
                                  </p:childTnLst>
                                </p:cTn>
                              </p:par>
                              <p:par>
                                <p:cTn id="69" presetID="10" presetClass="entr" presetSubtype="0" fill="hold" nodeType="withEffect">
                                  <p:stCondLst>
                                    <p:cond delay="0"/>
                                  </p:stCondLst>
                                  <p:childTnLst>
                                    <p:set>
                                      <p:cBhvr>
                                        <p:cTn id="70" dur="1" fill="hold">
                                          <p:stCondLst>
                                            <p:cond delay="0"/>
                                          </p:stCondLst>
                                        </p:cTn>
                                        <p:tgtEl>
                                          <p:spTgt spid="31"/>
                                        </p:tgtEl>
                                        <p:attrNameLst>
                                          <p:attrName>style.visibility</p:attrName>
                                        </p:attrNameLst>
                                      </p:cBhvr>
                                      <p:to>
                                        <p:strVal val="visible"/>
                                      </p:to>
                                    </p:set>
                                    <p:animEffect transition="in" filter="fade">
                                      <p:cBhvr>
                                        <p:cTn id="71" dur="500"/>
                                        <p:tgtEl>
                                          <p:spTgt spid="31"/>
                                        </p:tgtEl>
                                      </p:cBhvr>
                                    </p:animEffect>
                                  </p:childTnLst>
                                </p:cTn>
                              </p:par>
                              <p:par>
                                <p:cTn id="72" presetID="10" presetClass="entr" presetSubtype="0" fill="hold" nodeType="withEffect">
                                  <p:stCondLst>
                                    <p:cond delay="0"/>
                                  </p:stCondLst>
                                  <p:childTnLst>
                                    <p:set>
                                      <p:cBhvr>
                                        <p:cTn id="73" dur="1" fill="hold">
                                          <p:stCondLst>
                                            <p:cond delay="0"/>
                                          </p:stCondLst>
                                        </p:cTn>
                                        <p:tgtEl>
                                          <p:spTgt spid="32"/>
                                        </p:tgtEl>
                                        <p:attrNameLst>
                                          <p:attrName>style.visibility</p:attrName>
                                        </p:attrNameLst>
                                      </p:cBhvr>
                                      <p:to>
                                        <p:strVal val="visible"/>
                                      </p:to>
                                    </p:set>
                                    <p:animEffect transition="in" filter="fade">
                                      <p:cBhvr>
                                        <p:cTn id="74" dur="500"/>
                                        <p:tgtEl>
                                          <p:spTgt spid="32"/>
                                        </p:tgtEl>
                                      </p:cBhvr>
                                    </p:animEffect>
                                  </p:childTnLst>
                                </p:cTn>
                              </p:par>
                              <p:par>
                                <p:cTn id="75" presetID="10" presetClass="entr" presetSubtype="0" fill="hold" nodeType="withEffect">
                                  <p:stCondLst>
                                    <p:cond delay="0"/>
                                  </p:stCondLst>
                                  <p:childTnLst>
                                    <p:set>
                                      <p:cBhvr>
                                        <p:cTn id="76" dur="1" fill="hold">
                                          <p:stCondLst>
                                            <p:cond delay="0"/>
                                          </p:stCondLst>
                                        </p:cTn>
                                        <p:tgtEl>
                                          <p:spTgt spid="33"/>
                                        </p:tgtEl>
                                        <p:attrNameLst>
                                          <p:attrName>style.visibility</p:attrName>
                                        </p:attrNameLst>
                                      </p:cBhvr>
                                      <p:to>
                                        <p:strVal val="visible"/>
                                      </p:to>
                                    </p:set>
                                    <p:animEffect transition="in" filter="fade">
                                      <p:cBhvr>
                                        <p:cTn id="77" dur="500"/>
                                        <p:tgtEl>
                                          <p:spTgt spid="33"/>
                                        </p:tgtEl>
                                      </p:cBhvr>
                                    </p:animEffect>
                                  </p:childTnLst>
                                </p:cTn>
                              </p:par>
                              <p:par>
                                <p:cTn id="78" presetID="10" presetClass="entr" presetSubtype="0" fill="hold" nodeType="withEffect">
                                  <p:stCondLst>
                                    <p:cond delay="0"/>
                                  </p:stCondLst>
                                  <p:childTnLst>
                                    <p:set>
                                      <p:cBhvr>
                                        <p:cTn id="79" dur="1" fill="hold">
                                          <p:stCondLst>
                                            <p:cond delay="0"/>
                                          </p:stCondLst>
                                        </p:cTn>
                                        <p:tgtEl>
                                          <p:spTgt spid="34"/>
                                        </p:tgtEl>
                                        <p:attrNameLst>
                                          <p:attrName>style.visibility</p:attrName>
                                        </p:attrNameLst>
                                      </p:cBhvr>
                                      <p:to>
                                        <p:strVal val="visible"/>
                                      </p:to>
                                    </p:set>
                                    <p:animEffect transition="in" filter="fade">
                                      <p:cBhvr>
                                        <p:cTn id="80" dur="500"/>
                                        <p:tgtEl>
                                          <p:spTgt spid="34"/>
                                        </p:tgtEl>
                                      </p:cBhvr>
                                    </p:animEffect>
                                  </p:childTnLst>
                                </p:cTn>
                              </p:par>
                              <p:par>
                                <p:cTn id="81" presetID="10" presetClass="entr" presetSubtype="0" fill="hold" nodeType="withEffect">
                                  <p:stCondLst>
                                    <p:cond delay="0"/>
                                  </p:stCondLst>
                                  <p:childTnLst>
                                    <p:set>
                                      <p:cBhvr>
                                        <p:cTn id="82" dur="1" fill="hold">
                                          <p:stCondLst>
                                            <p:cond delay="0"/>
                                          </p:stCondLst>
                                        </p:cTn>
                                        <p:tgtEl>
                                          <p:spTgt spid="35"/>
                                        </p:tgtEl>
                                        <p:attrNameLst>
                                          <p:attrName>style.visibility</p:attrName>
                                        </p:attrNameLst>
                                      </p:cBhvr>
                                      <p:to>
                                        <p:strVal val="visible"/>
                                      </p:to>
                                    </p:set>
                                    <p:animEffect transition="in" filter="fade">
                                      <p:cBhvr>
                                        <p:cTn id="83" dur="500"/>
                                        <p:tgtEl>
                                          <p:spTgt spid="35"/>
                                        </p:tgtEl>
                                      </p:cBhvr>
                                    </p:animEffect>
                                  </p:childTnLst>
                                </p:cTn>
                              </p:par>
                              <p:par>
                                <p:cTn id="84" presetID="10" presetClass="entr" presetSubtype="0" fill="hold" nodeType="withEffect">
                                  <p:stCondLst>
                                    <p:cond delay="0"/>
                                  </p:stCondLst>
                                  <p:childTnLst>
                                    <p:set>
                                      <p:cBhvr>
                                        <p:cTn id="85" dur="1" fill="hold">
                                          <p:stCondLst>
                                            <p:cond delay="0"/>
                                          </p:stCondLst>
                                        </p:cTn>
                                        <p:tgtEl>
                                          <p:spTgt spid="36"/>
                                        </p:tgtEl>
                                        <p:attrNameLst>
                                          <p:attrName>style.visibility</p:attrName>
                                        </p:attrNameLst>
                                      </p:cBhvr>
                                      <p:to>
                                        <p:strVal val="visible"/>
                                      </p:to>
                                    </p:set>
                                    <p:animEffect transition="in" filter="fade">
                                      <p:cBhvr>
                                        <p:cTn id="86" dur="500"/>
                                        <p:tgtEl>
                                          <p:spTgt spid="36"/>
                                        </p:tgtEl>
                                      </p:cBhvr>
                                    </p:animEffect>
                                  </p:childTnLst>
                                </p:cTn>
                              </p:par>
                              <p:par>
                                <p:cTn id="87" presetID="10" presetClass="entr" presetSubtype="0" fill="hold" nodeType="withEffect">
                                  <p:stCondLst>
                                    <p:cond delay="0"/>
                                  </p:stCondLst>
                                  <p:childTnLst>
                                    <p:set>
                                      <p:cBhvr>
                                        <p:cTn id="88" dur="1" fill="hold">
                                          <p:stCondLst>
                                            <p:cond delay="0"/>
                                          </p:stCondLst>
                                        </p:cTn>
                                        <p:tgtEl>
                                          <p:spTgt spid="37"/>
                                        </p:tgtEl>
                                        <p:attrNameLst>
                                          <p:attrName>style.visibility</p:attrName>
                                        </p:attrNameLst>
                                      </p:cBhvr>
                                      <p:to>
                                        <p:strVal val="visible"/>
                                      </p:to>
                                    </p:set>
                                    <p:animEffect transition="in" filter="fade">
                                      <p:cBhvr>
                                        <p:cTn id="89" dur="500"/>
                                        <p:tgtEl>
                                          <p:spTgt spid="37"/>
                                        </p:tgtEl>
                                      </p:cBhvr>
                                    </p:animEffect>
                                  </p:childTnLst>
                                </p:cTn>
                              </p:par>
                              <p:par>
                                <p:cTn id="90" presetID="10" presetClass="entr" presetSubtype="0" fill="hold" nodeType="withEffect">
                                  <p:stCondLst>
                                    <p:cond delay="0"/>
                                  </p:stCondLst>
                                  <p:childTnLst>
                                    <p:set>
                                      <p:cBhvr>
                                        <p:cTn id="91" dur="1" fill="hold">
                                          <p:stCondLst>
                                            <p:cond delay="0"/>
                                          </p:stCondLst>
                                        </p:cTn>
                                        <p:tgtEl>
                                          <p:spTgt spid="38"/>
                                        </p:tgtEl>
                                        <p:attrNameLst>
                                          <p:attrName>style.visibility</p:attrName>
                                        </p:attrNameLst>
                                      </p:cBhvr>
                                      <p:to>
                                        <p:strVal val="visible"/>
                                      </p:to>
                                    </p:set>
                                    <p:animEffect transition="in" filter="fade">
                                      <p:cBhvr>
                                        <p:cTn id="92" dur="500"/>
                                        <p:tgtEl>
                                          <p:spTgt spid="38"/>
                                        </p:tgtEl>
                                      </p:cBhvr>
                                    </p:animEffect>
                                  </p:childTnLst>
                                </p:cTn>
                              </p:par>
                              <p:par>
                                <p:cTn id="93" presetID="10" presetClass="entr" presetSubtype="0" fill="hold" nodeType="withEffect">
                                  <p:stCondLst>
                                    <p:cond delay="0"/>
                                  </p:stCondLst>
                                  <p:childTnLst>
                                    <p:set>
                                      <p:cBhvr>
                                        <p:cTn id="94" dur="1" fill="hold">
                                          <p:stCondLst>
                                            <p:cond delay="0"/>
                                          </p:stCondLst>
                                        </p:cTn>
                                        <p:tgtEl>
                                          <p:spTgt spid="39"/>
                                        </p:tgtEl>
                                        <p:attrNameLst>
                                          <p:attrName>style.visibility</p:attrName>
                                        </p:attrNameLst>
                                      </p:cBhvr>
                                      <p:to>
                                        <p:strVal val="visible"/>
                                      </p:to>
                                    </p:set>
                                    <p:animEffect transition="in" filter="fade">
                                      <p:cBhvr>
                                        <p:cTn id="95" dur="500"/>
                                        <p:tgtEl>
                                          <p:spTgt spid="39"/>
                                        </p:tgtEl>
                                      </p:cBhvr>
                                    </p:animEffect>
                                  </p:childTnLst>
                                </p:cTn>
                              </p:par>
                              <p:par>
                                <p:cTn id="96" presetID="10" presetClass="entr" presetSubtype="0" fill="hold" nodeType="withEffect">
                                  <p:stCondLst>
                                    <p:cond delay="0"/>
                                  </p:stCondLst>
                                  <p:childTnLst>
                                    <p:set>
                                      <p:cBhvr>
                                        <p:cTn id="97" dur="1" fill="hold">
                                          <p:stCondLst>
                                            <p:cond delay="0"/>
                                          </p:stCondLst>
                                        </p:cTn>
                                        <p:tgtEl>
                                          <p:spTgt spid="40"/>
                                        </p:tgtEl>
                                        <p:attrNameLst>
                                          <p:attrName>style.visibility</p:attrName>
                                        </p:attrNameLst>
                                      </p:cBhvr>
                                      <p:to>
                                        <p:strVal val="visible"/>
                                      </p:to>
                                    </p:set>
                                    <p:animEffect transition="in" filter="fade">
                                      <p:cBhvr>
                                        <p:cTn id="98" dur="500"/>
                                        <p:tgtEl>
                                          <p:spTgt spid="40"/>
                                        </p:tgtEl>
                                      </p:cBhvr>
                                    </p:animEffect>
                                  </p:childTnLst>
                                </p:cTn>
                              </p:par>
                              <p:par>
                                <p:cTn id="99" presetID="10" presetClass="entr" presetSubtype="0" fill="hold" nodeType="withEffect">
                                  <p:stCondLst>
                                    <p:cond delay="0"/>
                                  </p:stCondLst>
                                  <p:childTnLst>
                                    <p:set>
                                      <p:cBhvr>
                                        <p:cTn id="100" dur="1" fill="hold">
                                          <p:stCondLst>
                                            <p:cond delay="0"/>
                                          </p:stCondLst>
                                        </p:cTn>
                                        <p:tgtEl>
                                          <p:spTgt spid="41"/>
                                        </p:tgtEl>
                                        <p:attrNameLst>
                                          <p:attrName>style.visibility</p:attrName>
                                        </p:attrNameLst>
                                      </p:cBhvr>
                                      <p:to>
                                        <p:strVal val="visible"/>
                                      </p:to>
                                    </p:set>
                                    <p:animEffect transition="in" filter="fade">
                                      <p:cBhvr>
                                        <p:cTn id="101" dur="500"/>
                                        <p:tgtEl>
                                          <p:spTgt spid="41"/>
                                        </p:tgtEl>
                                      </p:cBhvr>
                                    </p:animEffect>
                                  </p:childTnLst>
                                </p:cTn>
                              </p:par>
                              <p:par>
                                <p:cTn id="102" presetID="10" presetClass="entr" presetSubtype="0" fill="hold" nodeType="withEffect">
                                  <p:stCondLst>
                                    <p:cond delay="0"/>
                                  </p:stCondLst>
                                  <p:childTnLst>
                                    <p:set>
                                      <p:cBhvr>
                                        <p:cTn id="103" dur="1" fill="hold">
                                          <p:stCondLst>
                                            <p:cond delay="0"/>
                                          </p:stCondLst>
                                        </p:cTn>
                                        <p:tgtEl>
                                          <p:spTgt spid="42"/>
                                        </p:tgtEl>
                                        <p:attrNameLst>
                                          <p:attrName>style.visibility</p:attrName>
                                        </p:attrNameLst>
                                      </p:cBhvr>
                                      <p:to>
                                        <p:strVal val="visible"/>
                                      </p:to>
                                    </p:set>
                                    <p:animEffect transition="in" filter="fade">
                                      <p:cBhvr>
                                        <p:cTn id="104" dur="500"/>
                                        <p:tgtEl>
                                          <p:spTgt spid="42"/>
                                        </p:tgtEl>
                                      </p:cBhvr>
                                    </p:animEffect>
                                  </p:childTnLst>
                                </p:cTn>
                              </p:par>
                              <p:par>
                                <p:cTn id="105" presetID="10" presetClass="entr" presetSubtype="0" fill="hold" nodeType="withEffect">
                                  <p:stCondLst>
                                    <p:cond delay="0"/>
                                  </p:stCondLst>
                                  <p:childTnLst>
                                    <p:set>
                                      <p:cBhvr>
                                        <p:cTn id="106" dur="1" fill="hold">
                                          <p:stCondLst>
                                            <p:cond delay="0"/>
                                          </p:stCondLst>
                                        </p:cTn>
                                        <p:tgtEl>
                                          <p:spTgt spid="43"/>
                                        </p:tgtEl>
                                        <p:attrNameLst>
                                          <p:attrName>style.visibility</p:attrName>
                                        </p:attrNameLst>
                                      </p:cBhvr>
                                      <p:to>
                                        <p:strVal val="visible"/>
                                      </p:to>
                                    </p:set>
                                    <p:animEffect transition="in" filter="fade">
                                      <p:cBhvr>
                                        <p:cTn id="107" dur="500"/>
                                        <p:tgtEl>
                                          <p:spTgt spid="43"/>
                                        </p:tgtEl>
                                      </p:cBhvr>
                                    </p:animEffect>
                                  </p:childTnLst>
                                </p:cTn>
                              </p:par>
                              <p:par>
                                <p:cTn id="108" presetID="10" presetClass="entr" presetSubtype="0" fill="hold" nodeType="withEffect">
                                  <p:stCondLst>
                                    <p:cond delay="0"/>
                                  </p:stCondLst>
                                  <p:childTnLst>
                                    <p:set>
                                      <p:cBhvr>
                                        <p:cTn id="109" dur="1" fill="hold">
                                          <p:stCondLst>
                                            <p:cond delay="0"/>
                                          </p:stCondLst>
                                        </p:cTn>
                                        <p:tgtEl>
                                          <p:spTgt spid="44"/>
                                        </p:tgtEl>
                                        <p:attrNameLst>
                                          <p:attrName>style.visibility</p:attrName>
                                        </p:attrNameLst>
                                      </p:cBhvr>
                                      <p:to>
                                        <p:strVal val="visible"/>
                                      </p:to>
                                    </p:set>
                                    <p:animEffect transition="in" filter="fade">
                                      <p:cBhvr>
                                        <p:cTn id="110" dur="500"/>
                                        <p:tgtEl>
                                          <p:spTgt spid="44"/>
                                        </p:tgtEl>
                                      </p:cBhvr>
                                    </p:animEffect>
                                  </p:childTnLst>
                                </p:cTn>
                              </p:par>
                              <p:par>
                                <p:cTn id="111" presetID="10" presetClass="entr" presetSubtype="0" fill="hold" nodeType="withEffect">
                                  <p:stCondLst>
                                    <p:cond delay="0"/>
                                  </p:stCondLst>
                                  <p:childTnLst>
                                    <p:set>
                                      <p:cBhvr>
                                        <p:cTn id="112" dur="1" fill="hold">
                                          <p:stCondLst>
                                            <p:cond delay="0"/>
                                          </p:stCondLst>
                                        </p:cTn>
                                        <p:tgtEl>
                                          <p:spTgt spid="45"/>
                                        </p:tgtEl>
                                        <p:attrNameLst>
                                          <p:attrName>style.visibility</p:attrName>
                                        </p:attrNameLst>
                                      </p:cBhvr>
                                      <p:to>
                                        <p:strVal val="visible"/>
                                      </p:to>
                                    </p:set>
                                    <p:animEffect transition="in" filter="fade">
                                      <p:cBhvr>
                                        <p:cTn id="113" dur="500"/>
                                        <p:tgtEl>
                                          <p:spTgt spid="45"/>
                                        </p:tgtEl>
                                      </p:cBhvr>
                                    </p:animEffect>
                                  </p:childTnLst>
                                </p:cTn>
                              </p:par>
                              <p:par>
                                <p:cTn id="114" presetID="10" presetClass="entr" presetSubtype="0" fill="hold" nodeType="withEffect">
                                  <p:stCondLst>
                                    <p:cond delay="0"/>
                                  </p:stCondLst>
                                  <p:childTnLst>
                                    <p:set>
                                      <p:cBhvr>
                                        <p:cTn id="115" dur="1" fill="hold">
                                          <p:stCondLst>
                                            <p:cond delay="0"/>
                                          </p:stCondLst>
                                        </p:cTn>
                                        <p:tgtEl>
                                          <p:spTgt spid="46"/>
                                        </p:tgtEl>
                                        <p:attrNameLst>
                                          <p:attrName>style.visibility</p:attrName>
                                        </p:attrNameLst>
                                      </p:cBhvr>
                                      <p:to>
                                        <p:strVal val="visible"/>
                                      </p:to>
                                    </p:set>
                                    <p:animEffect transition="in" filter="fade">
                                      <p:cBhvr>
                                        <p:cTn id="116" dur="500"/>
                                        <p:tgtEl>
                                          <p:spTgt spid="46"/>
                                        </p:tgtEl>
                                      </p:cBhvr>
                                    </p:animEffect>
                                  </p:childTnLst>
                                </p:cTn>
                              </p:par>
                              <p:par>
                                <p:cTn id="117" presetID="10" presetClass="entr" presetSubtype="0" fill="hold" nodeType="withEffect">
                                  <p:stCondLst>
                                    <p:cond delay="0"/>
                                  </p:stCondLst>
                                  <p:childTnLst>
                                    <p:set>
                                      <p:cBhvr>
                                        <p:cTn id="118" dur="1" fill="hold">
                                          <p:stCondLst>
                                            <p:cond delay="0"/>
                                          </p:stCondLst>
                                        </p:cTn>
                                        <p:tgtEl>
                                          <p:spTgt spid="47"/>
                                        </p:tgtEl>
                                        <p:attrNameLst>
                                          <p:attrName>style.visibility</p:attrName>
                                        </p:attrNameLst>
                                      </p:cBhvr>
                                      <p:to>
                                        <p:strVal val="visible"/>
                                      </p:to>
                                    </p:set>
                                    <p:animEffect transition="in" filter="fade">
                                      <p:cBhvr>
                                        <p:cTn id="119" dur="500"/>
                                        <p:tgtEl>
                                          <p:spTgt spid="47"/>
                                        </p:tgtEl>
                                      </p:cBhvr>
                                    </p:animEffect>
                                  </p:childTnLst>
                                </p:cTn>
                              </p:par>
                              <p:par>
                                <p:cTn id="120" presetID="10" presetClass="entr" presetSubtype="0" fill="hold" nodeType="withEffect">
                                  <p:stCondLst>
                                    <p:cond delay="0"/>
                                  </p:stCondLst>
                                  <p:childTnLst>
                                    <p:set>
                                      <p:cBhvr>
                                        <p:cTn id="121" dur="1" fill="hold">
                                          <p:stCondLst>
                                            <p:cond delay="0"/>
                                          </p:stCondLst>
                                        </p:cTn>
                                        <p:tgtEl>
                                          <p:spTgt spid="48"/>
                                        </p:tgtEl>
                                        <p:attrNameLst>
                                          <p:attrName>style.visibility</p:attrName>
                                        </p:attrNameLst>
                                      </p:cBhvr>
                                      <p:to>
                                        <p:strVal val="visible"/>
                                      </p:to>
                                    </p:set>
                                    <p:animEffect transition="in" filter="fade">
                                      <p:cBhvr>
                                        <p:cTn id="122" dur="500"/>
                                        <p:tgtEl>
                                          <p:spTgt spid="48"/>
                                        </p:tgtEl>
                                      </p:cBhvr>
                                    </p:animEffect>
                                  </p:childTnLst>
                                </p:cTn>
                              </p:par>
                              <p:par>
                                <p:cTn id="123" presetID="10" presetClass="entr" presetSubtype="0" fill="hold" nodeType="withEffect">
                                  <p:stCondLst>
                                    <p:cond delay="0"/>
                                  </p:stCondLst>
                                  <p:childTnLst>
                                    <p:set>
                                      <p:cBhvr>
                                        <p:cTn id="124" dur="1" fill="hold">
                                          <p:stCondLst>
                                            <p:cond delay="0"/>
                                          </p:stCondLst>
                                        </p:cTn>
                                        <p:tgtEl>
                                          <p:spTgt spid="49"/>
                                        </p:tgtEl>
                                        <p:attrNameLst>
                                          <p:attrName>style.visibility</p:attrName>
                                        </p:attrNameLst>
                                      </p:cBhvr>
                                      <p:to>
                                        <p:strVal val="visible"/>
                                      </p:to>
                                    </p:set>
                                    <p:animEffect transition="in" filter="fade">
                                      <p:cBhvr>
                                        <p:cTn id="125" dur="500"/>
                                        <p:tgtEl>
                                          <p:spTgt spid="49"/>
                                        </p:tgtEl>
                                      </p:cBhvr>
                                    </p:animEffect>
                                  </p:childTnLst>
                                </p:cTn>
                              </p:par>
                            </p:childTnLst>
                          </p:cTn>
                        </p:par>
                        <p:par>
                          <p:cTn id="126" fill="hold">
                            <p:stCondLst>
                              <p:cond delay="1000"/>
                            </p:stCondLst>
                            <p:childTnLst>
                              <p:par>
                                <p:cTn id="127" presetID="10" presetClass="entr" presetSubtype="0" fill="hold" nodeType="afterEffect">
                                  <p:stCondLst>
                                    <p:cond delay="0"/>
                                  </p:stCondLst>
                                  <p:childTnLst>
                                    <p:set>
                                      <p:cBhvr>
                                        <p:cTn id="128" dur="1" fill="hold">
                                          <p:stCondLst>
                                            <p:cond delay="0"/>
                                          </p:stCondLst>
                                        </p:cTn>
                                        <p:tgtEl>
                                          <p:spTgt spid="77"/>
                                        </p:tgtEl>
                                        <p:attrNameLst>
                                          <p:attrName>style.visibility</p:attrName>
                                        </p:attrNameLst>
                                      </p:cBhvr>
                                      <p:to>
                                        <p:strVal val="visible"/>
                                      </p:to>
                                    </p:set>
                                    <p:animEffect transition="in" filter="fade">
                                      <p:cBhvr>
                                        <p:cTn id="129" dur="500"/>
                                        <p:tgtEl>
                                          <p:spTgt spid="77"/>
                                        </p:tgtEl>
                                      </p:cBhvr>
                                    </p:animEffect>
                                  </p:childTnLst>
                                </p:cTn>
                              </p:par>
                              <p:par>
                                <p:cTn id="130" presetID="10" presetClass="entr" presetSubtype="0" fill="hold" nodeType="withEffect">
                                  <p:stCondLst>
                                    <p:cond delay="0"/>
                                  </p:stCondLst>
                                  <p:childTnLst>
                                    <p:set>
                                      <p:cBhvr>
                                        <p:cTn id="131" dur="1" fill="hold">
                                          <p:stCondLst>
                                            <p:cond delay="0"/>
                                          </p:stCondLst>
                                        </p:cTn>
                                        <p:tgtEl>
                                          <p:spTgt spid="78"/>
                                        </p:tgtEl>
                                        <p:attrNameLst>
                                          <p:attrName>style.visibility</p:attrName>
                                        </p:attrNameLst>
                                      </p:cBhvr>
                                      <p:to>
                                        <p:strVal val="visible"/>
                                      </p:to>
                                    </p:set>
                                    <p:animEffect transition="in" filter="fade">
                                      <p:cBhvr>
                                        <p:cTn id="132" dur="500"/>
                                        <p:tgtEl>
                                          <p:spTgt spid="78"/>
                                        </p:tgtEl>
                                      </p:cBhvr>
                                    </p:animEffect>
                                  </p:childTnLst>
                                </p:cTn>
                              </p:par>
                              <p:par>
                                <p:cTn id="133" presetID="10" presetClass="entr" presetSubtype="0" fill="hold" nodeType="withEffect">
                                  <p:stCondLst>
                                    <p:cond delay="0"/>
                                  </p:stCondLst>
                                  <p:childTnLst>
                                    <p:set>
                                      <p:cBhvr>
                                        <p:cTn id="134" dur="1" fill="hold">
                                          <p:stCondLst>
                                            <p:cond delay="0"/>
                                          </p:stCondLst>
                                        </p:cTn>
                                        <p:tgtEl>
                                          <p:spTgt spid="79"/>
                                        </p:tgtEl>
                                        <p:attrNameLst>
                                          <p:attrName>style.visibility</p:attrName>
                                        </p:attrNameLst>
                                      </p:cBhvr>
                                      <p:to>
                                        <p:strVal val="visible"/>
                                      </p:to>
                                    </p:set>
                                    <p:animEffect transition="in" filter="fade">
                                      <p:cBhvr>
                                        <p:cTn id="135" dur="500"/>
                                        <p:tgtEl>
                                          <p:spTgt spid="79"/>
                                        </p:tgtEl>
                                      </p:cBhvr>
                                    </p:animEffect>
                                  </p:childTnLst>
                                </p:cTn>
                              </p:par>
                              <p:par>
                                <p:cTn id="136" presetID="10" presetClass="entr" presetSubtype="0" fill="hold" nodeType="withEffect">
                                  <p:stCondLst>
                                    <p:cond delay="0"/>
                                  </p:stCondLst>
                                  <p:childTnLst>
                                    <p:set>
                                      <p:cBhvr>
                                        <p:cTn id="137" dur="1" fill="hold">
                                          <p:stCondLst>
                                            <p:cond delay="0"/>
                                          </p:stCondLst>
                                        </p:cTn>
                                        <p:tgtEl>
                                          <p:spTgt spid="80"/>
                                        </p:tgtEl>
                                        <p:attrNameLst>
                                          <p:attrName>style.visibility</p:attrName>
                                        </p:attrNameLst>
                                      </p:cBhvr>
                                      <p:to>
                                        <p:strVal val="visible"/>
                                      </p:to>
                                    </p:set>
                                    <p:animEffect transition="in" filter="fade">
                                      <p:cBhvr>
                                        <p:cTn id="138" dur="500"/>
                                        <p:tgtEl>
                                          <p:spTgt spid="80"/>
                                        </p:tgtEl>
                                      </p:cBhvr>
                                    </p:animEffect>
                                  </p:childTnLst>
                                </p:cTn>
                              </p:par>
                              <p:par>
                                <p:cTn id="139" presetID="10" presetClass="entr" presetSubtype="0" fill="hold" nodeType="withEffect">
                                  <p:stCondLst>
                                    <p:cond delay="0"/>
                                  </p:stCondLst>
                                  <p:childTnLst>
                                    <p:set>
                                      <p:cBhvr>
                                        <p:cTn id="140" dur="1" fill="hold">
                                          <p:stCondLst>
                                            <p:cond delay="0"/>
                                          </p:stCondLst>
                                        </p:cTn>
                                        <p:tgtEl>
                                          <p:spTgt spid="81"/>
                                        </p:tgtEl>
                                        <p:attrNameLst>
                                          <p:attrName>style.visibility</p:attrName>
                                        </p:attrNameLst>
                                      </p:cBhvr>
                                      <p:to>
                                        <p:strVal val="visible"/>
                                      </p:to>
                                    </p:set>
                                    <p:animEffect transition="in" filter="fade">
                                      <p:cBhvr>
                                        <p:cTn id="141" dur="500"/>
                                        <p:tgtEl>
                                          <p:spTgt spid="81"/>
                                        </p:tgtEl>
                                      </p:cBhvr>
                                    </p:animEffect>
                                  </p:childTnLst>
                                </p:cTn>
                              </p:par>
                              <p:par>
                                <p:cTn id="142" presetID="10" presetClass="entr" presetSubtype="0" fill="hold" nodeType="withEffect">
                                  <p:stCondLst>
                                    <p:cond delay="0"/>
                                  </p:stCondLst>
                                  <p:childTnLst>
                                    <p:set>
                                      <p:cBhvr>
                                        <p:cTn id="143" dur="1" fill="hold">
                                          <p:stCondLst>
                                            <p:cond delay="0"/>
                                          </p:stCondLst>
                                        </p:cTn>
                                        <p:tgtEl>
                                          <p:spTgt spid="82"/>
                                        </p:tgtEl>
                                        <p:attrNameLst>
                                          <p:attrName>style.visibility</p:attrName>
                                        </p:attrNameLst>
                                      </p:cBhvr>
                                      <p:to>
                                        <p:strVal val="visible"/>
                                      </p:to>
                                    </p:set>
                                    <p:animEffect transition="in" filter="fade">
                                      <p:cBhvr>
                                        <p:cTn id="144" dur="500"/>
                                        <p:tgtEl>
                                          <p:spTgt spid="82"/>
                                        </p:tgtEl>
                                      </p:cBhvr>
                                    </p:animEffect>
                                  </p:childTnLst>
                                </p:cTn>
                              </p:par>
                              <p:par>
                                <p:cTn id="145" presetID="10" presetClass="entr" presetSubtype="0" fill="hold" nodeType="withEffect">
                                  <p:stCondLst>
                                    <p:cond delay="0"/>
                                  </p:stCondLst>
                                  <p:childTnLst>
                                    <p:set>
                                      <p:cBhvr>
                                        <p:cTn id="146" dur="1" fill="hold">
                                          <p:stCondLst>
                                            <p:cond delay="0"/>
                                          </p:stCondLst>
                                        </p:cTn>
                                        <p:tgtEl>
                                          <p:spTgt spid="83"/>
                                        </p:tgtEl>
                                        <p:attrNameLst>
                                          <p:attrName>style.visibility</p:attrName>
                                        </p:attrNameLst>
                                      </p:cBhvr>
                                      <p:to>
                                        <p:strVal val="visible"/>
                                      </p:to>
                                    </p:set>
                                    <p:animEffect transition="in" filter="fade">
                                      <p:cBhvr>
                                        <p:cTn id="147" dur="500"/>
                                        <p:tgtEl>
                                          <p:spTgt spid="83"/>
                                        </p:tgtEl>
                                      </p:cBhvr>
                                    </p:animEffect>
                                  </p:childTnLst>
                                </p:cTn>
                              </p:par>
                              <p:par>
                                <p:cTn id="148" presetID="10" presetClass="entr" presetSubtype="0" fill="hold" nodeType="withEffect">
                                  <p:stCondLst>
                                    <p:cond delay="0"/>
                                  </p:stCondLst>
                                  <p:childTnLst>
                                    <p:set>
                                      <p:cBhvr>
                                        <p:cTn id="149" dur="1" fill="hold">
                                          <p:stCondLst>
                                            <p:cond delay="0"/>
                                          </p:stCondLst>
                                        </p:cTn>
                                        <p:tgtEl>
                                          <p:spTgt spid="84"/>
                                        </p:tgtEl>
                                        <p:attrNameLst>
                                          <p:attrName>style.visibility</p:attrName>
                                        </p:attrNameLst>
                                      </p:cBhvr>
                                      <p:to>
                                        <p:strVal val="visible"/>
                                      </p:to>
                                    </p:set>
                                    <p:animEffect transition="in" filter="fade">
                                      <p:cBhvr>
                                        <p:cTn id="150" dur="500"/>
                                        <p:tgtEl>
                                          <p:spTgt spid="84"/>
                                        </p:tgtEl>
                                      </p:cBhvr>
                                    </p:animEffect>
                                  </p:childTnLst>
                                </p:cTn>
                              </p:par>
                              <p:par>
                                <p:cTn id="151" presetID="10" presetClass="entr" presetSubtype="0" fill="hold" nodeType="withEffect">
                                  <p:stCondLst>
                                    <p:cond delay="0"/>
                                  </p:stCondLst>
                                  <p:childTnLst>
                                    <p:set>
                                      <p:cBhvr>
                                        <p:cTn id="152" dur="1" fill="hold">
                                          <p:stCondLst>
                                            <p:cond delay="0"/>
                                          </p:stCondLst>
                                        </p:cTn>
                                        <p:tgtEl>
                                          <p:spTgt spid="85"/>
                                        </p:tgtEl>
                                        <p:attrNameLst>
                                          <p:attrName>style.visibility</p:attrName>
                                        </p:attrNameLst>
                                      </p:cBhvr>
                                      <p:to>
                                        <p:strVal val="visible"/>
                                      </p:to>
                                    </p:set>
                                    <p:animEffect transition="in" filter="fade">
                                      <p:cBhvr>
                                        <p:cTn id="153" dur="500"/>
                                        <p:tgtEl>
                                          <p:spTgt spid="85"/>
                                        </p:tgtEl>
                                      </p:cBhvr>
                                    </p:animEffect>
                                  </p:childTnLst>
                                </p:cTn>
                              </p:par>
                              <p:par>
                                <p:cTn id="154" presetID="10" presetClass="entr" presetSubtype="0" fill="hold" nodeType="withEffect">
                                  <p:stCondLst>
                                    <p:cond delay="0"/>
                                  </p:stCondLst>
                                  <p:childTnLst>
                                    <p:set>
                                      <p:cBhvr>
                                        <p:cTn id="155" dur="1" fill="hold">
                                          <p:stCondLst>
                                            <p:cond delay="0"/>
                                          </p:stCondLst>
                                        </p:cTn>
                                        <p:tgtEl>
                                          <p:spTgt spid="87"/>
                                        </p:tgtEl>
                                        <p:attrNameLst>
                                          <p:attrName>style.visibility</p:attrName>
                                        </p:attrNameLst>
                                      </p:cBhvr>
                                      <p:to>
                                        <p:strVal val="visible"/>
                                      </p:to>
                                    </p:set>
                                    <p:animEffect transition="in" filter="fade">
                                      <p:cBhvr>
                                        <p:cTn id="156" dur="500"/>
                                        <p:tgtEl>
                                          <p:spTgt spid="87"/>
                                        </p:tgtEl>
                                      </p:cBhvr>
                                    </p:animEffect>
                                  </p:childTnLst>
                                </p:cTn>
                              </p:par>
                              <p:par>
                                <p:cTn id="157" presetID="10" presetClass="entr" presetSubtype="0" fill="hold" nodeType="withEffect">
                                  <p:stCondLst>
                                    <p:cond delay="0"/>
                                  </p:stCondLst>
                                  <p:childTnLst>
                                    <p:set>
                                      <p:cBhvr>
                                        <p:cTn id="158" dur="1" fill="hold">
                                          <p:stCondLst>
                                            <p:cond delay="0"/>
                                          </p:stCondLst>
                                        </p:cTn>
                                        <p:tgtEl>
                                          <p:spTgt spid="88"/>
                                        </p:tgtEl>
                                        <p:attrNameLst>
                                          <p:attrName>style.visibility</p:attrName>
                                        </p:attrNameLst>
                                      </p:cBhvr>
                                      <p:to>
                                        <p:strVal val="visible"/>
                                      </p:to>
                                    </p:set>
                                    <p:animEffect transition="in" filter="fade">
                                      <p:cBhvr>
                                        <p:cTn id="159" dur="500"/>
                                        <p:tgtEl>
                                          <p:spTgt spid="88"/>
                                        </p:tgtEl>
                                      </p:cBhvr>
                                    </p:animEffect>
                                  </p:childTnLst>
                                </p:cTn>
                              </p:par>
                              <p:par>
                                <p:cTn id="160" presetID="10" presetClass="entr" presetSubtype="0" fill="hold" nodeType="withEffect">
                                  <p:stCondLst>
                                    <p:cond delay="0"/>
                                  </p:stCondLst>
                                  <p:childTnLst>
                                    <p:set>
                                      <p:cBhvr>
                                        <p:cTn id="161" dur="1" fill="hold">
                                          <p:stCondLst>
                                            <p:cond delay="0"/>
                                          </p:stCondLst>
                                        </p:cTn>
                                        <p:tgtEl>
                                          <p:spTgt spid="89"/>
                                        </p:tgtEl>
                                        <p:attrNameLst>
                                          <p:attrName>style.visibility</p:attrName>
                                        </p:attrNameLst>
                                      </p:cBhvr>
                                      <p:to>
                                        <p:strVal val="visible"/>
                                      </p:to>
                                    </p:set>
                                    <p:animEffect transition="in" filter="fade">
                                      <p:cBhvr>
                                        <p:cTn id="162" dur="500"/>
                                        <p:tgtEl>
                                          <p:spTgt spid="89"/>
                                        </p:tgtEl>
                                      </p:cBhvr>
                                    </p:animEffect>
                                  </p:childTnLst>
                                </p:cTn>
                              </p:par>
                              <p:par>
                                <p:cTn id="163" presetID="10" presetClass="entr" presetSubtype="0" fill="hold" nodeType="withEffect">
                                  <p:stCondLst>
                                    <p:cond delay="0"/>
                                  </p:stCondLst>
                                  <p:childTnLst>
                                    <p:set>
                                      <p:cBhvr>
                                        <p:cTn id="164" dur="1" fill="hold">
                                          <p:stCondLst>
                                            <p:cond delay="0"/>
                                          </p:stCondLst>
                                        </p:cTn>
                                        <p:tgtEl>
                                          <p:spTgt spid="90"/>
                                        </p:tgtEl>
                                        <p:attrNameLst>
                                          <p:attrName>style.visibility</p:attrName>
                                        </p:attrNameLst>
                                      </p:cBhvr>
                                      <p:to>
                                        <p:strVal val="visible"/>
                                      </p:to>
                                    </p:set>
                                    <p:animEffect transition="in" filter="fade">
                                      <p:cBhvr>
                                        <p:cTn id="165" dur="500"/>
                                        <p:tgtEl>
                                          <p:spTgt spid="90"/>
                                        </p:tgtEl>
                                      </p:cBhvr>
                                    </p:animEffect>
                                  </p:childTnLst>
                                </p:cTn>
                              </p:par>
                              <p:par>
                                <p:cTn id="166" presetID="10" presetClass="entr" presetSubtype="0" fill="hold" nodeType="withEffect">
                                  <p:stCondLst>
                                    <p:cond delay="0"/>
                                  </p:stCondLst>
                                  <p:childTnLst>
                                    <p:set>
                                      <p:cBhvr>
                                        <p:cTn id="167" dur="1" fill="hold">
                                          <p:stCondLst>
                                            <p:cond delay="0"/>
                                          </p:stCondLst>
                                        </p:cTn>
                                        <p:tgtEl>
                                          <p:spTgt spid="91"/>
                                        </p:tgtEl>
                                        <p:attrNameLst>
                                          <p:attrName>style.visibility</p:attrName>
                                        </p:attrNameLst>
                                      </p:cBhvr>
                                      <p:to>
                                        <p:strVal val="visible"/>
                                      </p:to>
                                    </p:set>
                                    <p:animEffect transition="in" filter="fade">
                                      <p:cBhvr>
                                        <p:cTn id="168" dur="500"/>
                                        <p:tgtEl>
                                          <p:spTgt spid="91"/>
                                        </p:tgtEl>
                                      </p:cBhvr>
                                    </p:animEffect>
                                  </p:childTnLst>
                                </p:cTn>
                              </p:par>
                              <p:par>
                                <p:cTn id="169" presetID="10" presetClass="entr" presetSubtype="0" fill="hold" nodeType="withEffect">
                                  <p:stCondLst>
                                    <p:cond delay="0"/>
                                  </p:stCondLst>
                                  <p:childTnLst>
                                    <p:set>
                                      <p:cBhvr>
                                        <p:cTn id="170" dur="1" fill="hold">
                                          <p:stCondLst>
                                            <p:cond delay="0"/>
                                          </p:stCondLst>
                                        </p:cTn>
                                        <p:tgtEl>
                                          <p:spTgt spid="92"/>
                                        </p:tgtEl>
                                        <p:attrNameLst>
                                          <p:attrName>style.visibility</p:attrName>
                                        </p:attrNameLst>
                                      </p:cBhvr>
                                      <p:to>
                                        <p:strVal val="visible"/>
                                      </p:to>
                                    </p:set>
                                    <p:animEffect transition="in" filter="fade">
                                      <p:cBhvr>
                                        <p:cTn id="171" dur="500"/>
                                        <p:tgtEl>
                                          <p:spTgt spid="92"/>
                                        </p:tgtEl>
                                      </p:cBhvr>
                                    </p:animEffect>
                                  </p:childTnLst>
                                </p:cTn>
                              </p:par>
                              <p:par>
                                <p:cTn id="172" presetID="10" presetClass="entr" presetSubtype="0" fill="hold" nodeType="withEffect">
                                  <p:stCondLst>
                                    <p:cond delay="0"/>
                                  </p:stCondLst>
                                  <p:childTnLst>
                                    <p:set>
                                      <p:cBhvr>
                                        <p:cTn id="173" dur="1" fill="hold">
                                          <p:stCondLst>
                                            <p:cond delay="0"/>
                                          </p:stCondLst>
                                        </p:cTn>
                                        <p:tgtEl>
                                          <p:spTgt spid="93"/>
                                        </p:tgtEl>
                                        <p:attrNameLst>
                                          <p:attrName>style.visibility</p:attrName>
                                        </p:attrNameLst>
                                      </p:cBhvr>
                                      <p:to>
                                        <p:strVal val="visible"/>
                                      </p:to>
                                    </p:set>
                                    <p:animEffect transition="in" filter="fade">
                                      <p:cBhvr>
                                        <p:cTn id="174" dur="500"/>
                                        <p:tgtEl>
                                          <p:spTgt spid="93"/>
                                        </p:tgtEl>
                                      </p:cBhvr>
                                    </p:animEffect>
                                  </p:childTnLst>
                                </p:cTn>
                              </p:par>
                              <p:par>
                                <p:cTn id="175" presetID="10" presetClass="entr" presetSubtype="0" fill="hold" nodeType="withEffect">
                                  <p:stCondLst>
                                    <p:cond delay="0"/>
                                  </p:stCondLst>
                                  <p:childTnLst>
                                    <p:set>
                                      <p:cBhvr>
                                        <p:cTn id="176" dur="1" fill="hold">
                                          <p:stCondLst>
                                            <p:cond delay="0"/>
                                          </p:stCondLst>
                                        </p:cTn>
                                        <p:tgtEl>
                                          <p:spTgt spid="94"/>
                                        </p:tgtEl>
                                        <p:attrNameLst>
                                          <p:attrName>style.visibility</p:attrName>
                                        </p:attrNameLst>
                                      </p:cBhvr>
                                      <p:to>
                                        <p:strVal val="visible"/>
                                      </p:to>
                                    </p:set>
                                    <p:animEffect transition="in" filter="fade">
                                      <p:cBhvr>
                                        <p:cTn id="177" dur="500"/>
                                        <p:tgtEl>
                                          <p:spTgt spid="94"/>
                                        </p:tgtEl>
                                      </p:cBhvr>
                                    </p:animEffect>
                                  </p:childTnLst>
                                </p:cTn>
                              </p:par>
                              <p:par>
                                <p:cTn id="178" presetID="10" presetClass="entr" presetSubtype="0" fill="hold" nodeType="withEffect">
                                  <p:stCondLst>
                                    <p:cond delay="0"/>
                                  </p:stCondLst>
                                  <p:childTnLst>
                                    <p:set>
                                      <p:cBhvr>
                                        <p:cTn id="179" dur="1" fill="hold">
                                          <p:stCondLst>
                                            <p:cond delay="0"/>
                                          </p:stCondLst>
                                        </p:cTn>
                                        <p:tgtEl>
                                          <p:spTgt spid="95"/>
                                        </p:tgtEl>
                                        <p:attrNameLst>
                                          <p:attrName>style.visibility</p:attrName>
                                        </p:attrNameLst>
                                      </p:cBhvr>
                                      <p:to>
                                        <p:strVal val="visible"/>
                                      </p:to>
                                    </p:set>
                                    <p:animEffect transition="in" filter="fade">
                                      <p:cBhvr>
                                        <p:cTn id="180" dur="500"/>
                                        <p:tgtEl>
                                          <p:spTgt spid="95"/>
                                        </p:tgtEl>
                                      </p:cBhvr>
                                    </p:animEffect>
                                  </p:childTnLst>
                                </p:cTn>
                              </p:par>
                              <p:par>
                                <p:cTn id="181" presetID="10" presetClass="entr" presetSubtype="0" fill="hold" nodeType="withEffect">
                                  <p:stCondLst>
                                    <p:cond delay="0"/>
                                  </p:stCondLst>
                                  <p:childTnLst>
                                    <p:set>
                                      <p:cBhvr>
                                        <p:cTn id="182" dur="1" fill="hold">
                                          <p:stCondLst>
                                            <p:cond delay="0"/>
                                          </p:stCondLst>
                                        </p:cTn>
                                        <p:tgtEl>
                                          <p:spTgt spid="96"/>
                                        </p:tgtEl>
                                        <p:attrNameLst>
                                          <p:attrName>style.visibility</p:attrName>
                                        </p:attrNameLst>
                                      </p:cBhvr>
                                      <p:to>
                                        <p:strVal val="visible"/>
                                      </p:to>
                                    </p:set>
                                    <p:animEffect transition="in" filter="fade">
                                      <p:cBhvr>
                                        <p:cTn id="183" dur="500"/>
                                        <p:tgtEl>
                                          <p:spTgt spid="96"/>
                                        </p:tgtEl>
                                      </p:cBhvr>
                                    </p:animEffect>
                                  </p:childTnLst>
                                </p:cTn>
                              </p:par>
                              <p:par>
                                <p:cTn id="184" presetID="10" presetClass="entr" presetSubtype="0" fill="hold" nodeType="withEffect">
                                  <p:stCondLst>
                                    <p:cond delay="0"/>
                                  </p:stCondLst>
                                  <p:childTnLst>
                                    <p:set>
                                      <p:cBhvr>
                                        <p:cTn id="185" dur="1" fill="hold">
                                          <p:stCondLst>
                                            <p:cond delay="0"/>
                                          </p:stCondLst>
                                        </p:cTn>
                                        <p:tgtEl>
                                          <p:spTgt spid="86"/>
                                        </p:tgtEl>
                                        <p:attrNameLst>
                                          <p:attrName>style.visibility</p:attrName>
                                        </p:attrNameLst>
                                      </p:cBhvr>
                                      <p:to>
                                        <p:strVal val="visible"/>
                                      </p:to>
                                    </p:set>
                                    <p:animEffect transition="in" filter="fade">
                                      <p:cBhvr>
                                        <p:cTn id="186" dur="500"/>
                                        <p:tgtEl>
                                          <p:spTgt spid="86"/>
                                        </p:tgtEl>
                                      </p:cBhvr>
                                    </p:animEffect>
                                  </p:childTnLst>
                                </p:cTn>
                              </p:par>
                            </p:childTnLst>
                          </p:cTn>
                        </p:par>
                        <p:par>
                          <p:cTn id="187" fill="hold">
                            <p:stCondLst>
                              <p:cond delay="1500"/>
                            </p:stCondLst>
                            <p:childTnLst>
                              <p:par>
                                <p:cTn id="188" presetID="10" presetClass="entr" presetSubtype="0" fill="hold" grpId="0" nodeType="afterEffect">
                                  <p:stCondLst>
                                    <p:cond delay="0"/>
                                  </p:stCondLst>
                                  <p:childTnLst>
                                    <p:set>
                                      <p:cBhvr>
                                        <p:cTn id="189" dur="1" fill="hold">
                                          <p:stCondLst>
                                            <p:cond delay="0"/>
                                          </p:stCondLst>
                                        </p:cTn>
                                        <p:tgtEl>
                                          <p:spTgt spid="4"/>
                                        </p:tgtEl>
                                        <p:attrNameLst>
                                          <p:attrName>style.visibility</p:attrName>
                                        </p:attrNameLst>
                                      </p:cBhvr>
                                      <p:to>
                                        <p:strVal val="visible"/>
                                      </p:to>
                                    </p:set>
                                    <p:animEffect transition="in" filter="fade">
                                      <p:cBhvr>
                                        <p:cTn id="190" dur="500"/>
                                        <p:tgtEl>
                                          <p:spTgt spid="4"/>
                                        </p:tgtEl>
                                      </p:cBhvr>
                                    </p:animEffect>
                                  </p:childTnLst>
                                </p:cTn>
                              </p:par>
                            </p:childTnLst>
                          </p:cTn>
                        </p:par>
                      </p:childTnLst>
                    </p:cTn>
                  </p:par>
                  <p:par>
                    <p:cTn id="191" fill="hold">
                      <p:stCondLst>
                        <p:cond delay="indefinite"/>
                      </p:stCondLst>
                      <p:childTnLst>
                        <p:par>
                          <p:cTn id="192" fill="hold">
                            <p:stCondLst>
                              <p:cond delay="0"/>
                            </p:stCondLst>
                            <p:childTnLst>
                              <p:par>
                                <p:cTn id="193" presetID="10" presetClass="entr" presetSubtype="0" fill="hold" grpId="0" nodeType="clickEffect">
                                  <p:stCondLst>
                                    <p:cond delay="0"/>
                                  </p:stCondLst>
                                  <p:childTnLst>
                                    <p:set>
                                      <p:cBhvr>
                                        <p:cTn id="194" dur="1" fill="hold">
                                          <p:stCondLst>
                                            <p:cond delay="0"/>
                                          </p:stCondLst>
                                        </p:cTn>
                                        <p:tgtEl>
                                          <p:spTgt spid="97"/>
                                        </p:tgtEl>
                                        <p:attrNameLst>
                                          <p:attrName>style.visibility</p:attrName>
                                        </p:attrNameLst>
                                      </p:cBhvr>
                                      <p:to>
                                        <p:strVal val="visible"/>
                                      </p:to>
                                    </p:set>
                                    <p:animEffect transition="in" filter="fade">
                                      <p:cBhvr>
                                        <p:cTn id="195" dur="500"/>
                                        <p:tgtEl>
                                          <p:spTgt spid="97"/>
                                        </p:tgtEl>
                                      </p:cBhvr>
                                    </p:animEffect>
                                  </p:childTnLst>
                                </p:cTn>
                              </p:par>
                              <p:par>
                                <p:cTn id="196" presetID="10" presetClass="entr" presetSubtype="0" fill="hold" grpId="0" nodeType="withEffect">
                                  <p:stCondLst>
                                    <p:cond delay="0"/>
                                  </p:stCondLst>
                                  <p:childTnLst>
                                    <p:set>
                                      <p:cBhvr>
                                        <p:cTn id="197" dur="1" fill="hold">
                                          <p:stCondLst>
                                            <p:cond delay="0"/>
                                          </p:stCondLst>
                                        </p:cTn>
                                        <p:tgtEl>
                                          <p:spTgt spid="99"/>
                                        </p:tgtEl>
                                        <p:attrNameLst>
                                          <p:attrName>style.visibility</p:attrName>
                                        </p:attrNameLst>
                                      </p:cBhvr>
                                      <p:to>
                                        <p:strVal val="visible"/>
                                      </p:to>
                                    </p:set>
                                    <p:animEffect transition="in" filter="fade">
                                      <p:cBhvr>
                                        <p:cTn id="198" dur="500"/>
                                        <p:tgtEl>
                                          <p:spTgt spid="99"/>
                                        </p:tgtEl>
                                      </p:cBhvr>
                                    </p:animEffect>
                                  </p:childTnLst>
                                </p:cTn>
                              </p:par>
                              <p:par>
                                <p:cTn id="199" presetID="10" presetClass="entr" presetSubtype="0" fill="hold" grpId="0" nodeType="withEffect">
                                  <p:stCondLst>
                                    <p:cond delay="0"/>
                                  </p:stCondLst>
                                  <p:childTnLst>
                                    <p:set>
                                      <p:cBhvr>
                                        <p:cTn id="200" dur="1" fill="hold">
                                          <p:stCondLst>
                                            <p:cond delay="0"/>
                                          </p:stCondLst>
                                        </p:cTn>
                                        <p:tgtEl>
                                          <p:spTgt spid="98"/>
                                        </p:tgtEl>
                                        <p:attrNameLst>
                                          <p:attrName>style.visibility</p:attrName>
                                        </p:attrNameLst>
                                      </p:cBhvr>
                                      <p:to>
                                        <p:strVal val="visible"/>
                                      </p:to>
                                    </p:set>
                                    <p:animEffect transition="in" filter="fade">
                                      <p:cBhvr>
                                        <p:cTn id="201" dur="500"/>
                                        <p:tgtEl>
                                          <p:spTgt spid="98"/>
                                        </p:tgtEl>
                                      </p:cBhvr>
                                    </p:animEffect>
                                  </p:childTnLst>
                                </p:cTn>
                              </p:par>
                            </p:childTnLst>
                          </p:cTn>
                        </p:par>
                      </p:childTnLst>
                    </p:cTn>
                  </p:par>
                  <p:par>
                    <p:cTn id="202" fill="hold">
                      <p:stCondLst>
                        <p:cond delay="indefinite"/>
                      </p:stCondLst>
                      <p:childTnLst>
                        <p:par>
                          <p:cTn id="203" fill="hold">
                            <p:stCondLst>
                              <p:cond delay="0"/>
                            </p:stCondLst>
                            <p:childTnLst>
                              <p:par>
                                <p:cTn id="204" presetID="10" presetClass="entr" presetSubtype="0" fill="hold" grpId="0" nodeType="clickEffect">
                                  <p:stCondLst>
                                    <p:cond delay="0"/>
                                  </p:stCondLst>
                                  <p:childTnLst>
                                    <p:set>
                                      <p:cBhvr>
                                        <p:cTn id="205" dur="1" fill="hold">
                                          <p:stCondLst>
                                            <p:cond delay="0"/>
                                          </p:stCondLst>
                                        </p:cTn>
                                        <p:tgtEl>
                                          <p:spTgt spid="5"/>
                                        </p:tgtEl>
                                        <p:attrNameLst>
                                          <p:attrName>style.visibility</p:attrName>
                                        </p:attrNameLst>
                                      </p:cBhvr>
                                      <p:to>
                                        <p:strVal val="visible"/>
                                      </p:to>
                                    </p:set>
                                    <p:animEffect transition="in" filter="fade">
                                      <p:cBhvr>
                                        <p:cTn id="206" dur="500"/>
                                        <p:tgtEl>
                                          <p:spTgt spid="5"/>
                                        </p:tgtEl>
                                      </p:cBhvr>
                                    </p:animEffect>
                                  </p:childTnLst>
                                </p:cTn>
                              </p:par>
                              <p:par>
                                <p:cTn id="207" presetID="10" presetClass="entr" presetSubtype="0" fill="hold" nodeType="withEffect">
                                  <p:stCondLst>
                                    <p:cond delay="0"/>
                                  </p:stCondLst>
                                  <p:childTnLst>
                                    <p:set>
                                      <p:cBhvr>
                                        <p:cTn id="208" dur="1" fill="hold">
                                          <p:stCondLst>
                                            <p:cond delay="0"/>
                                          </p:stCondLst>
                                        </p:cTn>
                                        <p:tgtEl>
                                          <p:spTgt spid="9"/>
                                        </p:tgtEl>
                                        <p:attrNameLst>
                                          <p:attrName>style.visibility</p:attrName>
                                        </p:attrNameLst>
                                      </p:cBhvr>
                                      <p:to>
                                        <p:strVal val="visible"/>
                                      </p:to>
                                    </p:set>
                                    <p:animEffect transition="in" filter="fade">
                                      <p:cBhvr>
                                        <p:cTn id="209" dur="500"/>
                                        <p:tgtEl>
                                          <p:spTgt spid="9"/>
                                        </p:tgtEl>
                                      </p:cBhvr>
                                    </p:animEffect>
                                  </p:childTnLst>
                                </p:cTn>
                              </p:par>
                            </p:childTnLst>
                          </p:cTn>
                        </p:par>
                      </p:childTnLst>
                    </p:cTn>
                  </p:par>
                  <p:par>
                    <p:cTn id="210" fill="hold">
                      <p:stCondLst>
                        <p:cond delay="indefinite"/>
                      </p:stCondLst>
                      <p:childTnLst>
                        <p:par>
                          <p:cTn id="211" fill="hold">
                            <p:stCondLst>
                              <p:cond delay="0"/>
                            </p:stCondLst>
                            <p:childTnLst>
                              <p:par>
                                <p:cTn id="212" presetID="10" presetClass="entr" presetSubtype="0" fill="hold" grpId="0" nodeType="clickEffect">
                                  <p:stCondLst>
                                    <p:cond delay="0"/>
                                  </p:stCondLst>
                                  <p:childTnLst>
                                    <p:set>
                                      <p:cBhvr>
                                        <p:cTn id="213" dur="1" fill="hold">
                                          <p:stCondLst>
                                            <p:cond delay="0"/>
                                          </p:stCondLst>
                                        </p:cTn>
                                        <p:tgtEl>
                                          <p:spTgt spid="6"/>
                                        </p:tgtEl>
                                        <p:attrNameLst>
                                          <p:attrName>style.visibility</p:attrName>
                                        </p:attrNameLst>
                                      </p:cBhvr>
                                      <p:to>
                                        <p:strVal val="visible"/>
                                      </p:to>
                                    </p:set>
                                    <p:animEffect transition="in" filter="fade">
                                      <p:cBhvr>
                                        <p:cTn id="214" dur="500"/>
                                        <p:tgtEl>
                                          <p:spTgt spid="6"/>
                                        </p:tgtEl>
                                      </p:cBhvr>
                                    </p:animEffect>
                                  </p:childTnLst>
                                </p:cTn>
                              </p:par>
                              <p:par>
                                <p:cTn id="215" presetID="10" presetClass="entr" presetSubtype="0" fill="hold" grpId="0" nodeType="withEffect">
                                  <p:stCondLst>
                                    <p:cond delay="0"/>
                                  </p:stCondLst>
                                  <p:childTnLst>
                                    <p:set>
                                      <p:cBhvr>
                                        <p:cTn id="216" dur="1" fill="hold">
                                          <p:stCondLst>
                                            <p:cond delay="0"/>
                                          </p:stCondLst>
                                        </p:cTn>
                                        <p:tgtEl>
                                          <p:spTgt spid="107"/>
                                        </p:tgtEl>
                                        <p:attrNameLst>
                                          <p:attrName>style.visibility</p:attrName>
                                        </p:attrNameLst>
                                      </p:cBhvr>
                                      <p:to>
                                        <p:strVal val="visible"/>
                                      </p:to>
                                    </p:set>
                                    <p:animEffect transition="in" filter="fade">
                                      <p:cBhvr>
                                        <p:cTn id="217" dur="500"/>
                                        <p:tgtEl>
                                          <p:spTgt spid="107"/>
                                        </p:tgtEl>
                                      </p:cBhvr>
                                    </p:animEffect>
                                  </p:childTnLst>
                                </p:cTn>
                              </p:par>
                              <p:par>
                                <p:cTn id="218" presetID="10" presetClass="entr" presetSubtype="0" fill="hold" grpId="0" nodeType="withEffect">
                                  <p:stCondLst>
                                    <p:cond delay="0"/>
                                  </p:stCondLst>
                                  <p:childTnLst>
                                    <p:set>
                                      <p:cBhvr>
                                        <p:cTn id="219" dur="1" fill="hold">
                                          <p:stCondLst>
                                            <p:cond delay="0"/>
                                          </p:stCondLst>
                                        </p:cTn>
                                        <p:tgtEl>
                                          <p:spTgt spid="109"/>
                                        </p:tgtEl>
                                        <p:attrNameLst>
                                          <p:attrName>style.visibility</p:attrName>
                                        </p:attrNameLst>
                                      </p:cBhvr>
                                      <p:to>
                                        <p:strVal val="visible"/>
                                      </p:to>
                                    </p:set>
                                    <p:animEffect transition="in" filter="fade">
                                      <p:cBhvr>
                                        <p:cTn id="220" dur="500"/>
                                        <p:tgtEl>
                                          <p:spTgt spid="109"/>
                                        </p:tgtEl>
                                      </p:cBhvr>
                                    </p:animEffect>
                                  </p:childTnLst>
                                </p:cTn>
                              </p:par>
                              <p:par>
                                <p:cTn id="221" presetID="10" presetClass="entr" presetSubtype="0" fill="hold" grpId="0" nodeType="withEffect">
                                  <p:stCondLst>
                                    <p:cond delay="0"/>
                                  </p:stCondLst>
                                  <p:childTnLst>
                                    <p:set>
                                      <p:cBhvr>
                                        <p:cTn id="222" dur="1" fill="hold">
                                          <p:stCondLst>
                                            <p:cond delay="0"/>
                                          </p:stCondLst>
                                        </p:cTn>
                                        <p:tgtEl>
                                          <p:spTgt spid="108"/>
                                        </p:tgtEl>
                                        <p:attrNameLst>
                                          <p:attrName>style.visibility</p:attrName>
                                        </p:attrNameLst>
                                      </p:cBhvr>
                                      <p:to>
                                        <p:strVal val="visible"/>
                                      </p:to>
                                    </p:set>
                                    <p:animEffect transition="in" filter="fade">
                                      <p:cBhvr>
                                        <p:cTn id="223" dur="500"/>
                                        <p:tgtEl>
                                          <p:spTgt spid="1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7" grpId="0"/>
      <p:bldP spid="98" grpId="0"/>
      <p:bldP spid="99" grpId="0"/>
      <p:bldP spid="5" grpId="0"/>
      <p:bldP spid="6" grpId="0" animBg="1"/>
      <p:bldP spid="107" grpId="0"/>
      <p:bldP spid="108" grpId="0"/>
      <p:bldP spid="109"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00200" y="152400"/>
            <a:ext cx="5791200" cy="1077218"/>
          </a:xfrm>
          <a:prstGeom prst="rect">
            <a:avLst/>
          </a:prstGeom>
          <a:noFill/>
        </p:spPr>
        <p:txBody>
          <a:bodyPr wrap="square" rtlCol="0">
            <a:spAutoFit/>
          </a:bodyPr>
          <a:lstStyle/>
          <a:p>
            <a:pPr algn="ctr"/>
            <a:r>
              <a:rPr lang="en-US" sz="3200" b="1" dirty="0">
                <a:solidFill>
                  <a:srgbClr val="0000FF"/>
                </a:solidFill>
              </a:rPr>
              <a:t>Study design </a:t>
            </a:r>
            <a:br>
              <a:rPr lang="en-US" sz="3200" b="1" dirty="0">
                <a:solidFill>
                  <a:srgbClr val="0000FF"/>
                </a:solidFill>
              </a:rPr>
            </a:br>
            <a:r>
              <a:rPr lang="en-US" sz="3200" b="1" dirty="0">
                <a:solidFill>
                  <a:srgbClr val="0000FF"/>
                </a:solidFill>
              </a:rPr>
              <a:t>and corresponding tests</a:t>
            </a:r>
          </a:p>
        </p:txBody>
      </p:sp>
      <p:sp>
        <p:nvSpPr>
          <p:cNvPr id="3" name="Rectangle 2"/>
          <p:cNvSpPr/>
          <p:nvPr/>
        </p:nvSpPr>
        <p:spPr>
          <a:xfrm>
            <a:off x="2362200" y="1066800"/>
            <a:ext cx="4648200" cy="762000"/>
          </a:xfrm>
          <a:prstGeom prst="rect">
            <a:avLst/>
          </a:prstGeom>
          <a:noFill/>
          <a:ln>
            <a:noFill/>
          </a:ln>
        </p:spPr>
        <p:style>
          <a:lnRef idx="0">
            <a:scrgbClr r="0" g="0" b="0"/>
          </a:lnRef>
          <a:fillRef idx="0">
            <a:scrgbClr r="0" g="0" b="0"/>
          </a:fillRef>
          <a:effectRef idx="0">
            <a:scrgbClr r="0" g="0" b="0"/>
          </a:effectRef>
          <a:fontRef idx="minor">
            <a:schemeClr val="accent1"/>
          </a:fontRef>
        </p:style>
        <p:txBody>
          <a:bodyPr rtlCol="0" anchor="ctr"/>
          <a:lstStyle/>
          <a:p>
            <a:pPr algn="ctr"/>
            <a:r>
              <a:rPr lang="en-US" b="1" dirty="0"/>
              <a:t>multiple paired groups</a:t>
            </a:r>
          </a:p>
        </p:txBody>
      </p:sp>
      <p:pic>
        <p:nvPicPr>
          <p:cNvPr id="8" name="Picture 7"/>
          <p:cNvPicPr>
            <a:picLocks noChangeAspect="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1048519" y="2105425"/>
            <a:ext cx="381000" cy="381000"/>
          </a:xfrm>
          <a:prstGeom prst="rect">
            <a:avLst/>
          </a:prstGeom>
        </p:spPr>
      </p:pic>
      <p:pic>
        <p:nvPicPr>
          <p:cNvPr id="11" name="Picture 10"/>
          <p:cNvPicPr>
            <a:picLocks noChangeAspect="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848004" y="2578575"/>
            <a:ext cx="381000" cy="381000"/>
          </a:xfrm>
          <a:prstGeom prst="rect">
            <a:avLst/>
          </a:prstGeom>
        </p:spPr>
      </p:pic>
      <p:pic>
        <p:nvPicPr>
          <p:cNvPr id="12" name="Picture 11"/>
          <p:cNvPicPr>
            <a:picLocks noChangeAspect="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1050489" y="2859822"/>
            <a:ext cx="381000" cy="381000"/>
          </a:xfrm>
          <a:prstGeom prst="rect">
            <a:avLst/>
          </a:prstGeom>
        </p:spPr>
      </p:pic>
      <p:pic>
        <p:nvPicPr>
          <p:cNvPr id="13" name="Picture 12"/>
          <p:cNvPicPr>
            <a:picLocks noChangeAspect="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1022367" y="2498877"/>
            <a:ext cx="381000" cy="381000"/>
          </a:xfrm>
          <a:prstGeom prst="rect">
            <a:avLst/>
          </a:prstGeom>
        </p:spPr>
      </p:pic>
      <p:pic>
        <p:nvPicPr>
          <p:cNvPr id="14" name="Picture 13"/>
          <p:cNvPicPr>
            <a:picLocks noChangeAspect="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1706402" y="2440197"/>
            <a:ext cx="381000" cy="381000"/>
          </a:xfrm>
          <a:prstGeom prst="rect">
            <a:avLst/>
          </a:prstGeom>
        </p:spPr>
      </p:pic>
      <p:pic>
        <p:nvPicPr>
          <p:cNvPr id="15" name="Picture 14"/>
          <p:cNvPicPr>
            <a:picLocks noChangeAspect="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1442131" y="3003226"/>
            <a:ext cx="381000" cy="381000"/>
          </a:xfrm>
          <a:prstGeom prst="rect">
            <a:avLst/>
          </a:prstGeom>
        </p:spPr>
      </p:pic>
      <p:pic>
        <p:nvPicPr>
          <p:cNvPr id="16" name="Picture 15"/>
          <p:cNvPicPr>
            <a:picLocks noChangeAspect="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1339367" y="2647944"/>
            <a:ext cx="381000" cy="381000"/>
          </a:xfrm>
          <a:prstGeom prst="rect">
            <a:avLst/>
          </a:prstGeom>
        </p:spPr>
      </p:pic>
      <p:pic>
        <p:nvPicPr>
          <p:cNvPr id="17" name="Picture 16"/>
          <p:cNvPicPr>
            <a:picLocks noChangeAspect="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2134161" y="2835646"/>
            <a:ext cx="381000" cy="381000"/>
          </a:xfrm>
          <a:prstGeom prst="rect">
            <a:avLst/>
          </a:prstGeom>
        </p:spPr>
      </p:pic>
      <p:pic>
        <p:nvPicPr>
          <p:cNvPr id="18" name="Picture 17"/>
          <p:cNvPicPr>
            <a:picLocks noChangeAspect="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1860089" y="2943826"/>
            <a:ext cx="381000" cy="381000"/>
          </a:xfrm>
          <a:prstGeom prst="rect">
            <a:avLst/>
          </a:prstGeom>
        </p:spPr>
      </p:pic>
      <p:pic>
        <p:nvPicPr>
          <p:cNvPr id="19" name="Picture 18"/>
          <p:cNvPicPr>
            <a:picLocks noChangeAspect="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1822396" y="3316355"/>
            <a:ext cx="381000" cy="381000"/>
          </a:xfrm>
          <a:prstGeom prst="rect">
            <a:avLst/>
          </a:prstGeom>
        </p:spPr>
      </p:pic>
      <p:pic>
        <p:nvPicPr>
          <p:cNvPr id="20" name="Picture 19"/>
          <p:cNvPicPr>
            <a:picLocks noChangeAspect="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1787067" y="2042430"/>
            <a:ext cx="381000" cy="381000"/>
          </a:xfrm>
          <a:prstGeom prst="rect">
            <a:avLst/>
          </a:prstGeom>
        </p:spPr>
      </p:pic>
      <p:pic>
        <p:nvPicPr>
          <p:cNvPr id="21" name="Picture 20"/>
          <p:cNvPicPr>
            <a:picLocks noChangeAspect="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1606424" y="1901457"/>
            <a:ext cx="381000" cy="381000"/>
          </a:xfrm>
          <a:prstGeom prst="rect">
            <a:avLst/>
          </a:prstGeom>
        </p:spPr>
      </p:pic>
      <p:pic>
        <p:nvPicPr>
          <p:cNvPr id="22" name="Picture 21"/>
          <p:cNvPicPr>
            <a:picLocks noChangeAspect="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1425545" y="2276651"/>
            <a:ext cx="381000" cy="381000"/>
          </a:xfrm>
          <a:prstGeom prst="rect">
            <a:avLst/>
          </a:prstGeom>
        </p:spPr>
      </p:pic>
      <p:pic>
        <p:nvPicPr>
          <p:cNvPr id="23" name="Picture 22"/>
          <p:cNvPicPr>
            <a:picLocks noChangeAspect="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1921565" y="2518483"/>
            <a:ext cx="381000" cy="381000"/>
          </a:xfrm>
          <a:prstGeom prst="rect">
            <a:avLst/>
          </a:prstGeom>
        </p:spPr>
      </p:pic>
      <p:pic>
        <p:nvPicPr>
          <p:cNvPr id="24" name="Picture 23"/>
          <p:cNvPicPr>
            <a:picLocks noChangeAspect="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2194382" y="2065316"/>
            <a:ext cx="381000" cy="381000"/>
          </a:xfrm>
          <a:prstGeom prst="rect">
            <a:avLst/>
          </a:prstGeom>
        </p:spPr>
      </p:pic>
      <p:pic>
        <p:nvPicPr>
          <p:cNvPr id="25" name="Picture 24"/>
          <p:cNvPicPr>
            <a:picLocks noChangeAspect="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1602560" y="3001857"/>
            <a:ext cx="381000" cy="381000"/>
          </a:xfrm>
          <a:prstGeom prst="rect">
            <a:avLst/>
          </a:prstGeom>
        </p:spPr>
      </p:pic>
      <p:pic>
        <p:nvPicPr>
          <p:cNvPr id="26" name="Picture 25"/>
          <p:cNvPicPr>
            <a:picLocks noChangeAspect="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2106985" y="2452986"/>
            <a:ext cx="381000" cy="381000"/>
          </a:xfrm>
          <a:prstGeom prst="rect">
            <a:avLst/>
          </a:prstGeom>
        </p:spPr>
      </p:pic>
      <p:pic>
        <p:nvPicPr>
          <p:cNvPr id="27" name="Picture 26"/>
          <p:cNvPicPr>
            <a:picLocks noChangeAspect="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2583637" y="2708842"/>
            <a:ext cx="381000" cy="381000"/>
          </a:xfrm>
          <a:prstGeom prst="rect">
            <a:avLst/>
          </a:prstGeom>
        </p:spPr>
      </p:pic>
      <p:pic>
        <p:nvPicPr>
          <p:cNvPr id="28" name="Picture 27"/>
          <p:cNvPicPr>
            <a:picLocks noChangeAspect="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2364668" y="2482329"/>
            <a:ext cx="381000" cy="381000"/>
          </a:xfrm>
          <a:prstGeom prst="rect">
            <a:avLst/>
          </a:prstGeom>
        </p:spPr>
      </p:pic>
      <p:pic>
        <p:nvPicPr>
          <p:cNvPr id="29" name="Picture 28"/>
          <p:cNvPicPr>
            <a:picLocks noChangeAspect="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2313782" y="3089842"/>
            <a:ext cx="381000" cy="381000"/>
          </a:xfrm>
          <a:prstGeom prst="rect">
            <a:avLst/>
          </a:prstGeom>
        </p:spPr>
      </p:pic>
      <p:sp>
        <p:nvSpPr>
          <p:cNvPr id="7" name="Rounded Rectangle 6"/>
          <p:cNvSpPr/>
          <p:nvPr/>
        </p:nvSpPr>
        <p:spPr>
          <a:xfrm>
            <a:off x="2877544" y="1388321"/>
            <a:ext cx="3662399" cy="565552"/>
          </a:xfrm>
          <a:prstGeom prst="roundRect">
            <a:avLst/>
          </a:prstGeom>
          <a:noFill/>
          <a:ln>
            <a:noFill/>
          </a:ln>
        </p:spPr>
        <p:style>
          <a:lnRef idx="0">
            <a:scrgbClr r="0" g="0" b="0"/>
          </a:lnRef>
          <a:fillRef idx="0">
            <a:scrgbClr r="0" g="0" b="0"/>
          </a:fillRef>
          <a:effectRef idx="0">
            <a:scrgbClr r="0" g="0" b="0"/>
          </a:effectRef>
          <a:fontRef idx="minor">
            <a:schemeClr val="accent1"/>
          </a:fontRef>
        </p:style>
        <p:txBody>
          <a:bodyPr rtlCol="0" anchor="ctr"/>
          <a:lstStyle/>
          <a:p>
            <a:pPr algn="ctr"/>
            <a:r>
              <a:rPr lang="en-US" sz="1400" dirty="0"/>
              <a:t>subjects are </a:t>
            </a:r>
            <a:r>
              <a:rPr lang="en-US" sz="1600" b="1" dirty="0">
                <a:solidFill>
                  <a:schemeClr val="accent1">
                    <a:lumMod val="50000"/>
                  </a:schemeClr>
                </a:solidFill>
              </a:rPr>
              <a:t>same</a:t>
            </a:r>
            <a:r>
              <a:rPr lang="en-US" sz="1400" dirty="0"/>
              <a:t> among groups</a:t>
            </a:r>
          </a:p>
        </p:txBody>
      </p:sp>
      <p:sp>
        <p:nvSpPr>
          <p:cNvPr id="57" name="Rectangle 56"/>
          <p:cNvSpPr/>
          <p:nvPr/>
        </p:nvSpPr>
        <p:spPr>
          <a:xfrm>
            <a:off x="7138926" y="6562903"/>
            <a:ext cx="2151004" cy="146856"/>
          </a:xfrm>
          <a:prstGeom prst="rect">
            <a:avLst/>
          </a:prstGeom>
          <a:noFill/>
          <a:ln>
            <a:noFill/>
          </a:ln>
        </p:spPr>
        <p:style>
          <a:lnRef idx="0">
            <a:scrgbClr r="0" g="0" b="0"/>
          </a:lnRef>
          <a:fillRef idx="0">
            <a:scrgbClr r="0" g="0" b="0"/>
          </a:fillRef>
          <a:effectRef idx="0">
            <a:scrgbClr r="0" g="0" b="0"/>
          </a:effectRef>
          <a:fontRef idx="minor">
            <a:schemeClr val="accent2"/>
          </a:fontRef>
        </p:style>
        <p:txBody>
          <a:bodyPr rtlCol="0" anchor="ctr"/>
          <a:lstStyle/>
          <a:p>
            <a:pPr algn="ctr"/>
            <a:r>
              <a:rPr lang="en-US" sz="1050" dirty="0">
                <a:solidFill>
                  <a:srgbClr val="FF0000"/>
                </a:solidFill>
              </a:rPr>
              <a:t>Parametric</a:t>
            </a:r>
          </a:p>
        </p:txBody>
      </p:sp>
      <p:sp>
        <p:nvSpPr>
          <p:cNvPr id="58" name="Rectangle 57"/>
          <p:cNvSpPr/>
          <p:nvPr/>
        </p:nvSpPr>
        <p:spPr>
          <a:xfrm>
            <a:off x="7180672" y="6709759"/>
            <a:ext cx="2151004" cy="146856"/>
          </a:xfrm>
          <a:prstGeom prst="rect">
            <a:avLst/>
          </a:prstGeom>
          <a:noFill/>
          <a:ln>
            <a:noFill/>
          </a:ln>
        </p:spPr>
        <p:style>
          <a:lnRef idx="0">
            <a:scrgbClr r="0" g="0" b="0"/>
          </a:lnRef>
          <a:fillRef idx="0">
            <a:scrgbClr r="0" g="0" b="0"/>
          </a:fillRef>
          <a:effectRef idx="0">
            <a:scrgbClr r="0" g="0" b="0"/>
          </a:effectRef>
          <a:fontRef idx="minor">
            <a:schemeClr val="accent3"/>
          </a:fontRef>
        </p:style>
        <p:txBody>
          <a:bodyPr rtlCol="0" anchor="ctr"/>
          <a:lstStyle/>
          <a:p>
            <a:pPr algn="ctr"/>
            <a:r>
              <a:rPr lang="en-US" sz="1050" dirty="0">
                <a:solidFill>
                  <a:srgbClr val="92D050"/>
                </a:solidFill>
              </a:rPr>
              <a:t>Non-parametric</a:t>
            </a:r>
          </a:p>
        </p:txBody>
      </p:sp>
      <p:sp>
        <p:nvSpPr>
          <p:cNvPr id="59" name="Rectangle 58"/>
          <p:cNvSpPr/>
          <p:nvPr/>
        </p:nvSpPr>
        <p:spPr>
          <a:xfrm>
            <a:off x="8330556" y="6533440"/>
            <a:ext cx="995396" cy="205781"/>
          </a:xfrm>
          <a:prstGeom prst="rect">
            <a:avLst/>
          </a:prstGeom>
          <a:noFill/>
          <a:ln>
            <a:noFill/>
          </a:ln>
        </p:spPr>
        <p:style>
          <a:lnRef idx="0">
            <a:scrgbClr r="0" g="0" b="0"/>
          </a:lnRef>
          <a:fillRef idx="0">
            <a:scrgbClr r="0" g="0" b="0"/>
          </a:fillRef>
          <a:effectRef idx="0">
            <a:scrgbClr r="0" g="0" b="0"/>
          </a:effectRef>
          <a:fontRef idx="minor">
            <a:schemeClr val="accent5"/>
          </a:fontRef>
        </p:style>
        <p:txBody>
          <a:bodyPr rtlCol="0" anchor="ctr"/>
          <a:lstStyle/>
          <a:p>
            <a:pPr algn="ctr"/>
            <a:r>
              <a:rPr lang="en-US" sz="800" i="1" dirty="0"/>
              <a:t>assumptions;</a:t>
            </a:r>
          </a:p>
        </p:txBody>
      </p:sp>
      <p:sp>
        <p:nvSpPr>
          <p:cNvPr id="4" name="Rectangle 3"/>
          <p:cNvSpPr/>
          <p:nvPr/>
        </p:nvSpPr>
        <p:spPr>
          <a:xfrm>
            <a:off x="1401423" y="3744791"/>
            <a:ext cx="8379287" cy="261610"/>
          </a:xfrm>
          <a:prstGeom prst="rect">
            <a:avLst/>
          </a:prstGeom>
        </p:spPr>
        <p:txBody>
          <a:bodyPr wrap="square">
            <a:spAutoFit/>
          </a:bodyPr>
          <a:lstStyle/>
          <a:p>
            <a:r>
              <a:rPr lang="en-US" sz="1100" dirty="0">
                <a:latin typeface="proxima-nova"/>
              </a:rPr>
              <a:t> For example, to determine whether exam performance differed based on test anxiety levels amongst students</a:t>
            </a:r>
          </a:p>
        </p:txBody>
      </p:sp>
      <p:sp>
        <p:nvSpPr>
          <p:cNvPr id="97" name="Rectangle 96"/>
          <p:cNvSpPr/>
          <p:nvPr/>
        </p:nvSpPr>
        <p:spPr>
          <a:xfrm>
            <a:off x="2877544" y="4035052"/>
            <a:ext cx="3638460" cy="609600"/>
          </a:xfrm>
          <a:prstGeom prst="rect">
            <a:avLst/>
          </a:prstGeom>
          <a:noFill/>
          <a:ln>
            <a:noFill/>
          </a:ln>
        </p:spPr>
        <p:style>
          <a:lnRef idx="0">
            <a:scrgbClr r="0" g="0" b="0"/>
          </a:lnRef>
          <a:fillRef idx="0">
            <a:scrgbClr r="0" g="0" b="0"/>
          </a:fillRef>
          <a:effectRef idx="0">
            <a:scrgbClr r="0" g="0" b="0"/>
          </a:effectRef>
          <a:fontRef idx="minor">
            <a:schemeClr val="accent2"/>
          </a:fontRef>
        </p:style>
        <p:txBody>
          <a:bodyPr rtlCol="0" anchor="ctr"/>
          <a:lstStyle/>
          <a:p>
            <a:pPr algn="ctr"/>
            <a:r>
              <a:rPr lang="en-US" dirty="0">
                <a:solidFill>
                  <a:srgbClr val="FF0000"/>
                </a:solidFill>
              </a:rPr>
              <a:t>repeated ANOVA</a:t>
            </a:r>
          </a:p>
          <a:p>
            <a:pPr algn="ctr"/>
            <a:r>
              <a:rPr lang="en-US" sz="800" dirty="0">
                <a:solidFill>
                  <a:srgbClr val="FF0000"/>
                </a:solidFill>
              </a:rPr>
              <a:t>with Greenhouse-</a:t>
            </a:r>
            <a:r>
              <a:rPr lang="en-US" sz="800" dirty="0" err="1">
                <a:solidFill>
                  <a:srgbClr val="FF0000"/>
                </a:solidFill>
              </a:rPr>
              <a:t>Geisser</a:t>
            </a:r>
            <a:r>
              <a:rPr lang="en-US" sz="800" dirty="0">
                <a:solidFill>
                  <a:srgbClr val="FF0000"/>
                </a:solidFill>
              </a:rPr>
              <a:t> correction</a:t>
            </a:r>
          </a:p>
        </p:txBody>
      </p:sp>
      <p:sp>
        <p:nvSpPr>
          <p:cNvPr id="98" name="Rectangle 97"/>
          <p:cNvSpPr/>
          <p:nvPr/>
        </p:nvSpPr>
        <p:spPr>
          <a:xfrm>
            <a:off x="2930648" y="4346396"/>
            <a:ext cx="3638460" cy="609600"/>
          </a:xfrm>
          <a:prstGeom prst="rect">
            <a:avLst/>
          </a:prstGeom>
          <a:noFill/>
          <a:ln>
            <a:noFill/>
          </a:ln>
        </p:spPr>
        <p:style>
          <a:lnRef idx="0">
            <a:scrgbClr r="0" g="0" b="0"/>
          </a:lnRef>
          <a:fillRef idx="0">
            <a:scrgbClr r="0" g="0" b="0"/>
          </a:fillRef>
          <a:effectRef idx="0">
            <a:scrgbClr r="0" g="0" b="0"/>
          </a:effectRef>
          <a:fontRef idx="minor">
            <a:schemeClr val="accent3"/>
          </a:fontRef>
        </p:style>
        <p:txBody>
          <a:bodyPr rtlCol="0" anchor="ctr"/>
          <a:lstStyle/>
          <a:p>
            <a:pPr algn="ctr"/>
            <a:r>
              <a:rPr lang="en-US" dirty="0">
                <a:solidFill>
                  <a:srgbClr val="92D050"/>
                </a:solidFill>
              </a:rPr>
              <a:t>Friedman test</a:t>
            </a:r>
          </a:p>
        </p:txBody>
      </p:sp>
      <p:sp>
        <p:nvSpPr>
          <p:cNvPr id="99" name="Rectangle 98"/>
          <p:cNvSpPr/>
          <p:nvPr/>
        </p:nvSpPr>
        <p:spPr>
          <a:xfrm>
            <a:off x="5340788" y="4168537"/>
            <a:ext cx="1683730" cy="304800"/>
          </a:xfrm>
          <a:prstGeom prst="rect">
            <a:avLst/>
          </a:prstGeom>
          <a:noFill/>
          <a:ln>
            <a:noFill/>
          </a:ln>
        </p:spPr>
        <p:style>
          <a:lnRef idx="0">
            <a:scrgbClr r="0" g="0" b="0"/>
          </a:lnRef>
          <a:fillRef idx="0">
            <a:scrgbClr r="0" g="0" b="0"/>
          </a:fillRef>
          <a:effectRef idx="0">
            <a:scrgbClr r="0" g="0" b="0"/>
          </a:effectRef>
          <a:fontRef idx="minor">
            <a:schemeClr val="accent5"/>
          </a:fontRef>
        </p:style>
        <p:txBody>
          <a:bodyPr rtlCol="0" anchor="ctr"/>
          <a:lstStyle/>
          <a:p>
            <a:pPr algn="ctr"/>
            <a:r>
              <a:rPr lang="en-US" sz="1200" i="1" dirty="0"/>
              <a:t>normality</a:t>
            </a:r>
            <a:r>
              <a:rPr lang="en-US" sz="1200" i="1" strike="sngStrike" dirty="0"/>
              <a:t>, </a:t>
            </a:r>
            <a:r>
              <a:rPr lang="en-US" sz="1200" i="1" strike="sngStrike" dirty="0" err="1"/>
              <a:t>sphericity</a:t>
            </a:r>
            <a:r>
              <a:rPr lang="en-US" sz="1200" i="1" dirty="0"/>
              <a:t>;</a:t>
            </a:r>
          </a:p>
        </p:txBody>
      </p:sp>
      <p:sp>
        <p:nvSpPr>
          <p:cNvPr id="6" name="Flowchart: Process 5"/>
          <p:cNvSpPr/>
          <p:nvPr/>
        </p:nvSpPr>
        <p:spPr>
          <a:xfrm>
            <a:off x="1312065" y="5249586"/>
            <a:ext cx="2269335" cy="69401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Post Hoc Analysis</a:t>
            </a:r>
          </a:p>
        </p:txBody>
      </p:sp>
      <p:sp>
        <p:nvSpPr>
          <p:cNvPr id="107" name="Rectangle 106"/>
          <p:cNvSpPr/>
          <p:nvPr/>
        </p:nvSpPr>
        <p:spPr>
          <a:xfrm>
            <a:off x="2947418" y="5073668"/>
            <a:ext cx="3638460" cy="609600"/>
          </a:xfrm>
          <a:prstGeom prst="rect">
            <a:avLst/>
          </a:prstGeom>
          <a:noFill/>
          <a:ln>
            <a:noFill/>
          </a:ln>
        </p:spPr>
        <p:style>
          <a:lnRef idx="0">
            <a:scrgbClr r="0" g="0" b="0"/>
          </a:lnRef>
          <a:fillRef idx="0">
            <a:scrgbClr r="0" g="0" b="0"/>
          </a:fillRef>
          <a:effectRef idx="0">
            <a:scrgbClr r="0" g="0" b="0"/>
          </a:effectRef>
          <a:fontRef idx="minor">
            <a:schemeClr val="accent2"/>
          </a:fontRef>
        </p:style>
        <p:txBody>
          <a:bodyPr rtlCol="0" anchor="ctr"/>
          <a:lstStyle/>
          <a:p>
            <a:pPr algn="ctr"/>
            <a:r>
              <a:rPr lang="en-US" dirty="0">
                <a:solidFill>
                  <a:srgbClr val="FF0000"/>
                </a:solidFill>
              </a:rPr>
              <a:t>paired t test</a:t>
            </a:r>
          </a:p>
          <a:p>
            <a:pPr algn="ctr"/>
            <a:r>
              <a:rPr lang="en-US" sz="800" dirty="0">
                <a:solidFill>
                  <a:srgbClr val="FF0000"/>
                </a:solidFill>
              </a:rPr>
              <a:t>With Holm–Bonferroni correction</a:t>
            </a:r>
          </a:p>
        </p:txBody>
      </p:sp>
      <p:sp>
        <p:nvSpPr>
          <p:cNvPr id="108" name="Rectangle 107"/>
          <p:cNvSpPr/>
          <p:nvPr/>
        </p:nvSpPr>
        <p:spPr>
          <a:xfrm>
            <a:off x="3087202" y="5447360"/>
            <a:ext cx="3638460" cy="609600"/>
          </a:xfrm>
          <a:prstGeom prst="rect">
            <a:avLst/>
          </a:prstGeom>
          <a:noFill/>
          <a:ln>
            <a:noFill/>
          </a:ln>
        </p:spPr>
        <p:style>
          <a:lnRef idx="0">
            <a:scrgbClr r="0" g="0" b="0"/>
          </a:lnRef>
          <a:fillRef idx="0">
            <a:scrgbClr r="0" g="0" b="0"/>
          </a:fillRef>
          <a:effectRef idx="0">
            <a:scrgbClr r="0" g="0" b="0"/>
          </a:effectRef>
          <a:fontRef idx="minor">
            <a:schemeClr val="accent3"/>
          </a:fontRef>
        </p:style>
        <p:txBody>
          <a:bodyPr rtlCol="0" anchor="ctr"/>
          <a:lstStyle/>
          <a:p>
            <a:pPr algn="ctr"/>
            <a:r>
              <a:rPr lang="en-US" dirty="0">
                <a:solidFill>
                  <a:srgbClr val="92D050"/>
                </a:solidFill>
              </a:rPr>
              <a:t>Wilcoxon signed-rank test</a:t>
            </a:r>
          </a:p>
          <a:p>
            <a:pPr algn="ctr"/>
            <a:r>
              <a:rPr lang="en-US" sz="800" dirty="0">
                <a:solidFill>
                  <a:srgbClr val="92D050"/>
                </a:solidFill>
              </a:rPr>
              <a:t>with Holm–Bonferroni correction</a:t>
            </a:r>
            <a:endParaRPr lang="en-US" dirty="0">
              <a:solidFill>
                <a:srgbClr val="92D050"/>
              </a:solidFill>
            </a:endParaRPr>
          </a:p>
        </p:txBody>
      </p:sp>
      <p:sp>
        <p:nvSpPr>
          <p:cNvPr id="109" name="Rectangle 108"/>
          <p:cNvSpPr/>
          <p:nvPr/>
        </p:nvSpPr>
        <p:spPr>
          <a:xfrm>
            <a:off x="4895457" y="5231972"/>
            <a:ext cx="1683730" cy="304800"/>
          </a:xfrm>
          <a:prstGeom prst="rect">
            <a:avLst/>
          </a:prstGeom>
          <a:noFill/>
          <a:ln>
            <a:noFill/>
          </a:ln>
        </p:spPr>
        <p:style>
          <a:lnRef idx="0">
            <a:scrgbClr r="0" g="0" b="0"/>
          </a:lnRef>
          <a:fillRef idx="0">
            <a:scrgbClr r="0" g="0" b="0"/>
          </a:fillRef>
          <a:effectRef idx="0">
            <a:scrgbClr r="0" g="0" b="0"/>
          </a:effectRef>
          <a:fontRef idx="minor">
            <a:schemeClr val="accent5"/>
          </a:fontRef>
        </p:style>
        <p:txBody>
          <a:bodyPr rtlCol="0" anchor="ctr"/>
          <a:lstStyle/>
          <a:p>
            <a:pPr algn="ctr"/>
            <a:r>
              <a:rPr lang="en-US" sz="1200" i="1" dirty="0"/>
              <a:t>normality;</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2237" y="1782580"/>
            <a:ext cx="2078411" cy="1998310"/>
          </a:xfrm>
          <a:prstGeom prst="rect">
            <a:avLst/>
          </a:prstGeom>
        </p:spPr>
      </p:pic>
      <p:pic>
        <p:nvPicPr>
          <p:cNvPr id="102" name="Picture 10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8004" y="1782580"/>
            <a:ext cx="2078411" cy="1998310"/>
          </a:xfrm>
          <a:prstGeom prst="rect">
            <a:avLst/>
          </a:prstGeom>
        </p:spPr>
      </p:pic>
      <p:sp>
        <p:nvSpPr>
          <p:cNvPr id="100" name="Arrow: Right 51"/>
          <p:cNvSpPr/>
          <p:nvPr/>
        </p:nvSpPr>
        <p:spPr>
          <a:xfrm>
            <a:off x="3004521" y="2481110"/>
            <a:ext cx="3167679" cy="508018"/>
          </a:xfrm>
          <a:prstGeom prst="rightArrow">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Time</a:t>
            </a:r>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39206" y="2507164"/>
            <a:ext cx="6991350" cy="1676400"/>
          </a:xfrm>
          <a:prstGeom prst="rect">
            <a:avLst/>
          </a:prstGeom>
        </p:spPr>
      </p:pic>
      <p:sp>
        <p:nvSpPr>
          <p:cNvPr id="10" name="Rectangle 9"/>
          <p:cNvSpPr/>
          <p:nvPr/>
        </p:nvSpPr>
        <p:spPr>
          <a:xfrm>
            <a:off x="3429000" y="1871901"/>
            <a:ext cx="2667000" cy="445667"/>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err="1"/>
              <a:t>Sphericity</a:t>
            </a:r>
            <a:endParaRPr lang="en-US" dirty="0"/>
          </a:p>
        </p:txBody>
      </p:sp>
    </p:spTree>
    <p:extLst>
      <p:ext uri="{BB962C8B-B14F-4D97-AF65-F5344CB8AC3E}">
        <p14:creationId xmlns:p14="http://schemas.microsoft.com/office/powerpoint/2010/main" val="664307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22" presetClass="entr" presetSubtype="8" fill="hold" grpId="0" nodeType="withEffect">
                                  <p:stCondLst>
                                    <p:cond delay="0"/>
                                  </p:stCondLst>
                                  <p:childTnLst>
                                    <p:set>
                                      <p:cBhvr>
                                        <p:cTn id="8" dur="1" fill="hold">
                                          <p:stCondLst>
                                            <p:cond delay="0"/>
                                          </p:stCondLst>
                                        </p:cTn>
                                        <p:tgtEl>
                                          <p:spTgt spid="100"/>
                                        </p:tgtEl>
                                        <p:attrNameLst>
                                          <p:attrName>style.visibility</p:attrName>
                                        </p:attrNameLst>
                                      </p:cBhvr>
                                      <p:to>
                                        <p:strVal val="visible"/>
                                      </p:to>
                                    </p:set>
                                    <p:animEffect transition="in" filter="wipe(left)">
                                      <p:cBhvr>
                                        <p:cTn id="9" dur="1800"/>
                                        <p:tgtEl>
                                          <p:spTgt spid="100"/>
                                        </p:tgtEl>
                                      </p:cBhvr>
                                    </p:animEffect>
                                  </p:childTnLst>
                                </p:cTn>
                              </p:par>
                              <p:par>
                                <p:cTn id="10" presetID="63" presetClass="path" presetSubtype="0" accel="50000" decel="50000" fill="hold" nodeType="withEffect">
                                  <p:stCondLst>
                                    <p:cond delay="0"/>
                                  </p:stCondLst>
                                  <p:childTnLst>
                                    <p:animMotion origin="layout" path="M -8.33333E-7 4.44444E-6 L 0.31059 -0.00371 " pathEditMode="relative" rAng="0" ptsTypes="AA">
                                      <p:cBhvr>
                                        <p:cTn id="11" dur="1700" fill="hold"/>
                                        <p:tgtEl>
                                          <p:spTgt spid="5"/>
                                        </p:tgtEl>
                                        <p:attrNameLst>
                                          <p:attrName>ppt_x</p:attrName>
                                          <p:attrName>ppt_y</p:attrName>
                                        </p:attrNameLst>
                                      </p:cBhvr>
                                      <p:rCtr x="16389" y="-255"/>
                                    </p:animMotion>
                                  </p:childTnLst>
                                </p:cTn>
                              </p:par>
                            </p:childTnLst>
                          </p:cTn>
                        </p:par>
                        <p:par>
                          <p:cTn id="12" fill="hold">
                            <p:stCondLst>
                              <p:cond delay="1800"/>
                            </p:stCondLst>
                            <p:childTnLst>
                              <p:par>
                                <p:cTn id="13" presetID="1" presetClass="entr" presetSubtype="0" fill="hold" nodeType="afterEffect">
                                  <p:stCondLst>
                                    <p:cond delay="0"/>
                                  </p:stCondLst>
                                  <p:childTnLst>
                                    <p:set>
                                      <p:cBhvr>
                                        <p:cTn id="14" dur="1" fill="hold">
                                          <p:stCondLst>
                                            <p:cond delay="0"/>
                                          </p:stCondLst>
                                        </p:cTn>
                                        <p:tgtEl>
                                          <p:spTgt spid="102"/>
                                        </p:tgtEl>
                                        <p:attrNameLst>
                                          <p:attrName>style.visibility</p:attrName>
                                        </p:attrNameLst>
                                      </p:cBhvr>
                                      <p:to>
                                        <p:strVal val="visible"/>
                                      </p:to>
                                    </p:set>
                                  </p:childTnLst>
                                </p:cTn>
                              </p:par>
                              <p:par>
                                <p:cTn id="15" presetID="63" presetClass="path" presetSubtype="0" accel="50000" decel="50000" fill="hold" nodeType="withEffect">
                                  <p:stCondLst>
                                    <p:cond delay="0"/>
                                  </p:stCondLst>
                                  <p:childTnLst>
                                    <p:animMotion origin="layout" path="M 0.31111 -0.0037 L 0.59375 -0.00348 " pathEditMode="relative" rAng="0" ptsTypes="AA">
                                      <p:cBhvr>
                                        <p:cTn id="16" dur="1700" fill="hold"/>
                                        <p:tgtEl>
                                          <p:spTgt spid="102"/>
                                        </p:tgtEl>
                                        <p:attrNameLst>
                                          <p:attrName>ppt_x</p:attrName>
                                          <p:attrName>ppt_y</p:attrName>
                                        </p:attrNameLst>
                                      </p:cBhvr>
                                      <p:rCtr x="14167" y="93"/>
                                    </p:animMotion>
                                  </p:childTnLst>
                                </p:cTn>
                              </p:par>
                            </p:childTnLst>
                          </p:cTn>
                        </p:par>
                        <p:par>
                          <p:cTn id="17" fill="hold">
                            <p:stCondLst>
                              <p:cond delay="3500"/>
                            </p:stCondLst>
                            <p:childTnLst>
                              <p:par>
                                <p:cTn id="18" presetID="10" presetClass="entr" presetSubtype="0" fill="hold" grpId="0" nodeType="after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500"/>
                                        <p:tgtEl>
                                          <p:spTgt spid="4"/>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97"/>
                                        </p:tgtEl>
                                        <p:attrNameLst>
                                          <p:attrName>style.visibility</p:attrName>
                                        </p:attrNameLst>
                                      </p:cBhvr>
                                      <p:to>
                                        <p:strVal val="visible"/>
                                      </p:to>
                                    </p:set>
                                    <p:animEffect transition="in" filter="fade">
                                      <p:cBhvr>
                                        <p:cTn id="25" dur="500"/>
                                        <p:tgtEl>
                                          <p:spTgt spid="97"/>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99"/>
                                        </p:tgtEl>
                                        <p:attrNameLst>
                                          <p:attrName>style.visibility</p:attrName>
                                        </p:attrNameLst>
                                      </p:cBhvr>
                                      <p:to>
                                        <p:strVal val="visible"/>
                                      </p:to>
                                    </p:set>
                                    <p:animEffect transition="in" filter="fade">
                                      <p:cBhvr>
                                        <p:cTn id="28" dur="500"/>
                                        <p:tgtEl>
                                          <p:spTgt spid="9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98"/>
                                        </p:tgtEl>
                                        <p:attrNameLst>
                                          <p:attrName>style.visibility</p:attrName>
                                        </p:attrNameLst>
                                      </p:cBhvr>
                                      <p:to>
                                        <p:strVal val="visible"/>
                                      </p:to>
                                    </p:set>
                                    <p:animEffect transition="in" filter="fade">
                                      <p:cBhvr>
                                        <p:cTn id="31" dur="500"/>
                                        <p:tgtEl>
                                          <p:spTgt spid="98"/>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9"/>
                                        </p:tgtEl>
                                        <p:attrNameLst>
                                          <p:attrName>style.visibility</p:attrName>
                                        </p:attrNameLst>
                                      </p:cBhvr>
                                      <p:to>
                                        <p:strVal val="visible"/>
                                      </p:to>
                                    </p:set>
                                    <p:animEffect transition="in" filter="fade">
                                      <p:cBhvr>
                                        <p:cTn id="36" dur="500"/>
                                        <p:tgtEl>
                                          <p:spTgt spid="9"/>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fade">
                                      <p:cBhvr>
                                        <p:cTn id="39" dur="500"/>
                                        <p:tgtEl>
                                          <p:spTgt spid="10"/>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xit" presetSubtype="0" fill="hold" nodeType="clickEffect">
                                  <p:stCondLst>
                                    <p:cond delay="0"/>
                                  </p:stCondLst>
                                  <p:childTnLst>
                                    <p:animEffect transition="out" filter="fade">
                                      <p:cBhvr>
                                        <p:cTn id="43" dur="500"/>
                                        <p:tgtEl>
                                          <p:spTgt spid="9"/>
                                        </p:tgtEl>
                                      </p:cBhvr>
                                    </p:animEffect>
                                    <p:set>
                                      <p:cBhvr>
                                        <p:cTn id="44" dur="1" fill="hold">
                                          <p:stCondLst>
                                            <p:cond delay="499"/>
                                          </p:stCondLst>
                                        </p:cTn>
                                        <p:tgtEl>
                                          <p:spTgt spid="9"/>
                                        </p:tgtEl>
                                        <p:attrNameLst>
                                          <p:attrName>style.visibility</p:attrName>
                                        </p:attrNameLst>
                                      </p:cBhvr>
                                      <p:to>
                                        <p:strVal val="hidden"/>
                                      </p:to>
                                    </p:set>
                                  </p:childTnLst>
                                </p:cTn>
                              </p:par>
                              <p:par>
                                <p:cTn id="45" presetID="10" presetClass="exit" presetSubtype="0" fill="hold" grpId="2" nodeType="withEffect">
                                  <p:stCondLst>
                                    <p:cond delay="0"/>
                                  </p:stCondLst>
                                  <p:childTnLst>
                                    <p:animEffect transition="out" filter="fade">
                                      <p:cBhvr>
                                        <p:cTn id="46" dur="500"/>
                                        <p:tgtEl>
                                          <p:spTgt spid="10"/>
                                        </p:tgtEl>
                                      </p:cBhvr>
                                    </p:animEffect>
                                    <p:set>
                                      <p:cBhvr>
                                        <p:cTn id="47" dur="1" fill="hold">
                                          <p:stCondLst>
                                            <p:cond delay="499"/>
                                          </p:stCondLst>
                                        </p:cTn>
                                        <p:tgtEl>
                                          <p:spTgt spid="10"/>
                                        </p:tgtEl>
                                        <p:attrNameLst>
                                          <p:attrName>style.visibility</p:attrName>
                                        </p:attrNameLst>
                                      </p:cBhvr>
                                      <p:to>
                                        <p:strVal val="hidden"/>
                                      </p:to>
                                    </p:set>
                                  </p:childTnLst>
                                </p:cTn>
                              </p:par>
                            </p:childTnLst>
                          </p:cTn>
                        </p:par>
                        <p:par>
                          <p:cTn id="48" fill="hold">
                            <p:stCondLst>
                              <p:cond delay="500"/>
                            </p:stCondLst>
                            <p:childTnLst>
                              <p:par>
                                <p:cTn id="49" presetID="10" presetClass="entr" presetSubtype="0" fill="hold" grpId="0" nodeType="afterEffect">
                                  <p:stCondLst>
                                    <p:cond delay="0"/>
                                  </p:stCondLst>
                                  <p:childTnLst>
                                    <p:set>
                                      <p:cBhvr>
                                        <p:cTn id="50" dur="1" fill="hold">
                                          <p:stCondLst>
                                            <p:cond delay="0"/>
                                          </p:stCondLst>
                                        </p:cTn>
                                        <p:tgtEl>
                                          <p:spTgt spid="6"/>
                                        </p:tgtEl>
                                        <p:attrNameLst>
                                          <p:attrName>style.visibility</p:attrName>
                                        </p:attrNameLst>
                                      </p:cBhvr>
                                      <p:to>
                                        <p:strVal val="visible"/>
                                      </p:to>
                                    </p:set>
                                    <p:animEffect transition="in" filter="fade">
                                      <p:cBhvr>
                                        <p:cTn id="51" dur="500"/>
                                        <p:tgtEl>
                                          <p:spTgt spid="6"/>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107"/>
                                        </p:tgtEl>
                                        <p:attrNameLst>
                                          <p:attrName>style.visibility</p:attrName>
                                        </p:attrNameLst>
                                      </p:cBhvr>
                                      <p:to>
                                        <p:strVal val="visible"/>
                                      </p:to>
                                    </p:set>
                                    <p:animEffect transition="in" filter="fade">
                                      <p:cBhvr>
                                        <p:cTn id="54" dur="500"/>
                                        <p:tgtEl>
                                          <p:spTgt spid="107"/>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109"/>
                                        </p:tgtEl>
                                        <p:attrNameLst>
                                          <p:attrName>style.visibility</p:attrName>
                                        </p:attrNameLst>
                                      </p:cBhvr>
                                      <p:to>
                                        <p:strVal val="visible"/>
                                      </p:to>
                                    </p:set>
                                    <p:animEffect transition="in" filter="fade">
                                      <p:cBhvr>
                                        <p:cTn id="57" dur="500"/>
                                        <p:tgtEl>
                                          <p:spTgt spid="109"/>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108"/>
                                        </p:tgtEl>
                                        <p:attrNameLst>
                                          <p:attrName>style.visibility</p:attrName>
                                        </p:attrNameLst>
                                      </p:cBhvr>
                                      <p:to>
                                        <p:strVal val="visible"/>
                                      </p:to>
                                    </p:set>
                                    <p:animEffect transition="in" filter="fade">
                                      <p:cBhvr>
                                        <p:cTn id="60" dur="500"/>
                                        <p:tgtEl>
                                          <p:spTgt spid="108"/>
                                        </p:tgtEl>
                                      </p:cBhvr>
                                    </p:animEffect>
                                  </p:childTnLst>
                                </p:cTn>
                              </p:par>
                              <p:par>
                                <p:cTn id="61" presetID="10" presetClass="exit" presetSubtype="0" fill="hold" grpId="1" nodeType="withEffect">
                                  <p:stCondLst>
                                    <p:cond delay="0"/>
                                  </p:stCondLst>
                                  <p:childTnLst>
                                    <p:animEffect transition="out" filter="fade">
                                      <p:cBhvr>
                                        <p:cTn id="62" dur="500"/>
                                        <p:tgtEl>
                                          <p:spTgt spid="10"/>
                                        </p:tgtEl>
                                      </p:cBhvr>
                                    </p:animEffect>
                                    <p:set>
                                      <p:cBhvr>
                                        <p:cTn id="63" dur="1" fill="hold">
                                          <p:stCondLst>
                                            <p:cond delay="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7" grpId="0"/>
      <p:bldP spid="98" grpId="0"/>
      <p:bldP spid="99" grpId="0"/>
      <p:bldP spid="6" grpId="0" animBg="1"/>
      <p:bldP spid="107" grpId="0"/>
      <p:bldP spid="108" grpId="0"/>
      <p:bldP spid="109" grpId="0"/>
      <p:bldP spid="100" grpId="0" animBg="1"/>
      <p:bldP spid="10" grpId="0" animBg="1"/>
      <p:bldP spid="10" grpId="1" animBg="1"/>
      <p:bldP spid="10" grpId="2"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00200" y="152400"/>
            <a:ext cx="5791200" cy="1077218"/>
          </a:xfrm>
          <a:prstGeom prst="rect">
            <a:avLst/>
          </a:prstGeom>
          <a:noFill/>
        </p:spPr>
        <p:txBody>
          <a:bodyPr wrap="square" rtlCol="0">
            <a:spAutoFit/>
          </a:bodyPr>
          <a:lstStyle/>
          <a:p>
            <a:pPr algn="ctr"/>
            <a:r>
              <a:rPr lang="en-US" sz="3200" b="1" dirty="0">
                <a:solidFill>
                  <a:srgbClr val="0000FF"/>
                </a:solidFill>
              </a:rPr>
              <a:t>Study design </a:t>
            </a:r>
            <a:br>
              <a:rPr lang="en-US" sz="3200" b="1" dirty="0">
                <a:solidFill>
                  <a:srgbClr val="0000FF"/>
                </a:solidFill>
              </a:rPr>
            </a:br>
            <a:r>
              <a:rPr lang="en-US" sz="3200" b="1" dirty="0">
                <a:solidFill>
                  <a:srgbClr val="0000FF"/>
                </a:solidFill>
              </a:rPr>
              <a:t>and corresponding tests</a:t>
            </a:r>
          </a:p>
        </p:txBody>
      </p:sp>
      <p:sp>
        <p:nvSpPr>
          <p:cNvPr id="3" name="Rectangle 2"/>
          <p:cNvSpPr/>
          <p:nvPr/>
        </p:nvSpPr>
        <p:spPr>
          <a:xfrm>
            <a:off x="2362200" y="1066800"/>
            <a:ext cx="4648200" cy="762000"/>
          </a:xfrm>
          <a:prstGeom prst="rect">
            <a:avLst/>
          </a:prstGeom>
          <a:noFill/>
          <a:ln>
            <a:noFill/>
          </a:ln>
        </p:spPr>
        <p:style>
          <a:lnRef idx="0">
            <a:scrgbClr r="0" g="0" b="0"/>
          </a:lnRef>
          <a:fillRef idx="0">
            <a:scrgbClr r="0" g="0" b="0"/>
          </a:fillRef>
          <a:effectRef idx="0">
            <a:scrgbClr r="0" g="0" b="0"/>
          </a:effectRef>
          <a:fontRef idx="minor">
            <a:schemeClr val="accent1"/>
          </a:fontRef>
        </p:style>
        <p:txBody>
          <a:bodyPr rtlCol="0" anchor="ctr"/>
          <a:lstStyle/>
          <a:p>
            <a:pPr algn="ctr"/>
            <a:r>
              <a:rPr lang="en-US" b="1" dirty="0"/>
              <a:t>independent * independent </a:t>
            </a:r>
          </a:p>
        </p:txBody>
      </p:sp>
      <p:sp>
        <p:nvSpPr>
          <p:cNvPr id="7" name="Rounded Rectangle 6"/>
          <p:cNvSpPr/>
          <p:nvPr/>
        </p:nvSpPr>
        <p:spPr>
          <a:xfrm>
            <a:off x="2877544" y="1388321"/>
            <a:ext cx="3662399" cy="565552"/>
          </a:xfrm>
          <a:prstGeom prst="roundRect">
            <a:avLst/>
          </a:prstGeom>
          <a:noFill/>
          <a:ln>
            <a:noFill/>
          </a:ln>
        </p:spPr>
        <p:style>
          <a:lnRef idx="0">
            <a:scrgbClr r="0" g="0" b="0"/>
          </a:lnRef>
          <a:fillRef idx="0">
            <a:scrgbClr r="0" g="0" b="0"/>
          </a:fillRef>
          <a:effectRef idx="0">
            <a:scrgbClr r="0" g="0" b="0"/>
          </a:effectRef>
          <a:fontRef idx="minor">
            <a:schemeClr val="accent1"/>
          </a:fontRef>
        </p:style>
        <p:txBody>
          <a:bodyPr rtlCol="0" anchor="ctr"/>
          <a:lstStyle/>
          <a:p>
            <a:pPr algn="ctr"/>
            <a:r>
              <a:rPr lang="en-US" sz="1400" dirty="0"/>
              <a:t>subjects are </a:t>
            </a:r>
            <a:r>
              <a:rPr lang="en-US" sz="1600" b="1" dirty="0">
                <a:solidFill>
                  <a:schemeClr val="accent1">
                    <a:lumMod val="50000"/>
                  </a:schemeClr>
                </a:solidFill>
              </a:rPr>
              <a:t>different</a:t>
            </a:r>
            <a:r>
              <a:rPr lang="en-US" sz="1400" dirty="0"/>
              <a:t> among groups</a:t>
            </a:r>
          </a:p>
        </p:txBody>
      </p:sp>
      <p:sp>
        <p:nvSpPr>
          <p:cNvPr id="57" name="Rectangle 56"/>
          <p:cNvSpPr/>
          <p:nvPr/>
        </p:nvSpPr>
        <p:spPr>
          <a:xfrm>
            <a:off x="7138926" y="6562903"/>
            <a:ext cx="2151004" cy="146856"/>
          </a:xfrm>
          <a:prstGeom prst="rect">
            <a:avLst/>
          </a:prstGeom>
          <a:noFill/>
          <a:ln>
            <a:noFill/>
          </a:ln>
        </p:spPr>
        <p:style>
          <a:lnRef idx="0">
            <a:scrgbClr r="0" g="0" b="0"/>
          </a:lnRef>
          <a:fillRef idx="0">
            <a:scrgbClr r="0" g="0" b="0"/>
          </a:fillRef>
          <a:effectRef idx="0">
            <a:scrgbClr r="0" g="0" b="0"/>
          </a:effectRef>
          <a:fontRef idx="minor">
            <a:schemeClr val="accent2"/>
          </a:fontRef>
        </p:style>
        <p:txBody>
          <a:bodyPr rtlCol="0" anchor="ctr"/>
          <a:lstStyle/>
          <a:p>
            <a:pPr algn="ctr"/>
            <a:r>
              <a:rPr lang="en-US" sz="1050" dirty="0">
                <a:solidFill>
                  <a:srgbClr val="FF0000"/>
                </a:solidFill>
              </a:rPr>
              <a:t>Parametric</a:t>
            </a:r>
          </a:p>
        </p:txBody>
      </p:sp>
      <p:sp>
        <p:nvSpPr>
          <p:cNvPr id="58" name="Rectangle 57"/>
          <p:cNvSpPr/>
          <p:nvPr/>
        </p:nvSpPr>
        <p:spPr>
          <a:xfrm>
            <a:off x="7180672" y="6709759"/>
            <a:ext cx="2151004" cy="146856"/>
          </a:xfrm>
          <a:prstGeom prst="rect">
            <a:avLst/>
          </a:prstGeom>
          <a:noFill/>
          <a:ln>
            <a:noFill/>
          </a:ln>
        </p:spPr>
        <p:style>
          <a:lnRef idx="0">
            <a:scrgbClr r="0" g="0" b="0"/>
          </a:lnRef>
          <a:fillRef idx="0">
            <a:scrgbClr r="0" g="0" b="0"/>
          </a:fillRef>
          <a:effectRef idx="0">
            <a:scrgbClr r="0" g="0" b="0"/>
          </a:effectRef>
          <a:fontRef idx="minor">
            <a:schemeClr val="accent3"/>
          </a:fontRef>
        </p:style>
        <p:txBody>
          <a:bodyPr rtlCol="0" anchor="ctr"/>
          <a:lstStyle/>
          <a:p>
            <a:pPr algn="ctr"/>
            <a:r>
              <a:rPr lang="en-US" sz="1050" dirty="0">
                <a:solidFill>
                  <a:srgbClr val="92D050"/>
                </a:solidFill>
              </a:rPr>
              <a:t>Non-parametric</a:t>
            </a:r>
          </a:p>
        </p:txBody>
      </p:sp>
      <p:sp>
        <p:nvSpPr>
          <p:cNvPr id="59" name="Rectangle 58"/>
          <p:cNvSpPr/>
          <p:nvPr/>
        </p:nvSpPr>
        <p:spPr>
          <a:xfrm>
            <a:off x="8330556" y="6533440"/>
            <a:ext cx="995396" cy="205781"/>
          </a:xfrm>
          <a:prstGeom prst="rect">
            <a:avLst/>
          </a:prstGeom>
          <a:noFill/>
          <a:ln>
            <a:noFill/>
          </a:ln>
        </p:spPr>
        <p:style>
          <a:lnRef idx="0">
            <a:scrgbClr r="0" g="0" b="0"/>
          </a:lnRef>
          <a:fillRef idx="0">
            <a:scrgbClr r="0" g="0" b="0"/>
          </a:fillRef>
          <a:effectRef idx="0">
            <a:scrgbClr r="0" g="0" b="0"/>
          </a:effectRef>
          <a:fontRef idx="minor">
            <a:schemeClr val="accent5"/>
          </a:fontRef>
        </p:style>
        <p:txBody>
          <a:bodyPr rtlCol="0" anchor="ctr"/>
          <a:lstStyle/>
          <a:p>
            <a:pPr algn="ctr"/>
            <a:r>
              <a:rPr lang="en-US" sz="800" i="1" dirty="0"/>
              <a:t>assumptions;</a:t>
            </a:r>
          </a:p>
        </p:txBody>
      </p:sp>
      <p:pic>
        <p:nvPicPr>
          <p:cNvPr id="101" name="Picture 100"/>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1873792" y="2014086"/>
            <a:ext cx="201898" cy="201898"/>
          </a:xfrm>
          <a:prstGeom prst="rect">
            <a:avLst/>
          </a:prstGeom>
        </p:spPr>
      </p:pic>
      <p:pic>
        <p:nvPicPr>
          <p:cNvPr id="102" name="Picture 101"/>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1929790" y="2338186"/>
            <a:ext cx="201898" cy="201898"/>
          </a:xfrm>
          <a:prstGeom prst="rect">
            <a:avLst/>
          </a:prstGeom>
        </p:spPr>
      </p:pic>
      <p:pic>
        <p:nvPicPr>
          <p:cNvPr id="103" name="Picture 102"/>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2123582" y="2443793"/>
            <a:ext cx="201898" cy="201898"/>
          </a:xfrm>
          <a:prstGeom prst="rect">
            <a:avLst/>
          </a:prstGeom>
        </p:spPr>
      </p:pic>
      <p:pic>
        <p:nvPicPr>
          <p:cNvPr id="104" name="Picture 103"/>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2088458" y="2285510"/>
            <a:ext cx="201898" cy="201898"/>
          </a:xfrm>
          <a:prstGeom prst="rect">
            <a:avLst/>
          </a:prstGeom>
        </p:spPr>
      </p:pic>
      <p:pic>
        <p:nvPicPr>
          <p:cNvPr id="105" name="Picture 104"/>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2431024" y="2242091"/>
            <a:ext cx="201898" cy="201898"/>
          </a:xfrm>
          <a:prstGeom prst="rect">
            <a:avLst/>
          </a:prstGeom>
        </p:spPr>
      </p:pic>
      <p:pic>
        <p:nvPicPr>
          <p:cNvPr id="106" name="Picture 105"/>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2386492" y="2691503"/>
            <a:ext cx="201898" cy="201898"/>
          </a:xfrm>
          <a:prstGeom prst="rect">
            <a:avLst/>
          </a:prstGeom>
        </p:spPr>
      </p:pic>
      <p:pic>
        <p:nvPicPr>
          <p:cNvPr id="110" name="Picture 109"/>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2164640" y="2556605"/>
            <a:ext cx="201898" cy="201898"/>
          </a:xfrm>
          <a:prstGeom prst="rect">
            <a:avLst/>
          </a:prstGeom>
        </p:spPr>
      </p:pic>
      <p:pic>
        <p:nvPicPr>
          <p:cNvPr id="111" name="Picture 110"/>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2654497" y="2169672"/>
            <a:ext cx="201898" cy="201898"/>
          </a:xfrm>
          <a:prstGeom prst="rect">
            <a:avLst/>
          </a:prstGeom>
        </p:spPr>
      </p:pic>
      <p:pic>
        <p:nvPicPr>
          <p:cNvPr id="112" name="Picture 111"/>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2506733" y="2389666"/>
            <a:ext cx="201898" cy="201898"/>
          </a:xfrm>
          <a:prstGeom prst="rect">
            <a:avLst/>
          </a:prstGeom>
        </p:spPr>
      </p:pic>
      <p:pic>
        <p:nvPicPr>
          <p:cNvPr id="113" name="Picture 112"/>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2379361" y="2592843"/>
            <a:ext cx="201898" cy="201898"/>
          </a:xfrm>
          <a:prstGeom prst="rect">
            <a:avLst/>
          </a:prstGeom>
        </p:spPr>
      </p:pic>
      <p:pic>
        <p:nvPicPr>
          <p:cNvPr id="114" name="Picture 113"/>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2612340" y="1951091"/>
            <a:ext cx="201898" cy="201898"/>
          </a:xfrm>
          <a:prstGeom prst="rect">
            <a:avLst/>
          </a:prstGeom>
        </p:spPr>
      </p:pic>
      <p:pic>
        <p:nvPicPr>
          <p:cNvPr id="115" name="Picture 114"/>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2228877" y="1868370"/>
            <a:ext cx="201898" cy="201898"/>
          </a:xfrm>
          <a:prstGeom prst="rect">
            <a:avLst/>
          </a:prstGeom>
        </p:spPr>
      </p:pic>
      <p:pic>
        <p:nvPicPr>
          <p:cNvPr id="116" name="Picture 115"/>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2160303" y="2109873"/>
            <a:ext cx="201898" cy="201898"/>
          </a:xfrm>
          <a:prstGeom prst="rect">
            <a:avLst/>
          </a:prstGeom>
        </p:spPr>
      </p:pic>
      <p:pic>
        <p:nvPicPr>
          <p:cNvPr id="117" name="Picture 116"/>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2592398" y="2275279"/>
            <a:ext cx="201898" cy="201898"/>
          </a:xfrm>
          <a:prstGeom prst="rect">
            <a:avLst/>
          </a:prstGeom>
        </p:spPr>
      </p:pic>
      <p:pic>
        <p:nvPicPr>
          <p:cNvPr id="118" name="Picture 117"/>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2306441" y="2081132"/>
            <a:ext cx="201898" cy="201898"/>
          </a:xfrm>
          <a:prstGeom prst="rect">
            <a:avLst/>
          </a:prstGeom>
        </p:spPr>
      </p:pic>
      <p:pic>
        <p:nvPicPr>
          <p:cNvPr id="119" name="Picture 118"/>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2527499" y="2744307"/>
            <a:ext cx="201898" cy="201898"/>
          </a:xfrm>
          <a:prstGeom prst="rect">
            <a:avLst/>
          </a:prstGeom>
        </p:spPr>
      </p:pic>
      <p:pic>
        <p:nvPicPr>
          <p:cNvPr id="120" name="Picture 119"/>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2750808" y="2119693"/>
            <a:ext cx="201898" cy="201898"/>
          </a:xfrm>
          <a:prstGeom prst="rect">
            <a:avLst/>
          </a:prstGeom>
        </p:spPr>
      </p:pic>
      <p:pic>
        <p:nvPicPr>
          <p:cNvPr id="121" name="Picture 120"/>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2819401" y="2434606"/>
            <a:ext cx="201898" cy="201898"/>
          </a:xfrm>
          <a:prstGeom prst="rect">
            <a:avLst/>
          </a:prstGeom>
        </p:spPr>
      </p:pic>
      <p:pic>
        <p:nvPicPr>
          <p:cNvPr id="122" name="Picture 121"/>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2872414" y="2245593"/>
            <a:ext cx="201898" cy="201898"/>
          </a:xfrm>
          <a:prstGeom prst="rect">
            <a:avLst/>
          </a:prstGeom>
        </p:spPr>
      </p:pic>
      <p:pic>
        <p:nvPicPr>
          <p:cNvPr id="123" name="Picture 122"/>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2573259" y="2579845"/>
            <a:ext cx="201898" cy="201898"/>
          </a:xfrm>
          <a:prstGeom prst="rect">
            <a:avLst/>
          </a:prstGeom>
        </p:spPr>
      </p:pic>
      <p:pic>
        <p:nvPicPr>
          <p:cNvPr id="124" name="Picture 123"/>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931191" y="2009227"/>
            <a:ext cx="201898" cy="201898"/>
          </a:xfrm>
          <a:prstGeom prst="rect">
            <a:avLst/>
          </a:prstGeom>
        </p:spPr>
      </p:pic>
      <p:pic>
        <p:nvPicPr>
          <p:cNvPr id="125" name="Picture 124"/>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987189" y="2333327"/>
            <a:ext cx="201898" cy="201898"/>
          </a:xfrm>
          <a:prstGeom prst="rect">
            <a:avLst/>
          </a:prstGeom>
        </p:spPr>
      </p:pic>
      <p:pic>
        <p:nvPicPr>
          <p:cNvPr id="126" name="Picture 125"/>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180981" y="2438934"/>
            <a:ext cx="201898" cy="201898"/>
          </a:xfrm>
          <a:prstGeom prst="rect">
            <a:avLst/>
          </a:prstGeom>
        </p:spPr>
      </p:pic>
      <p:pic>
        <p:nvPicPr>
          <p:cNvPr id="127" name="Picture 126"/>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145857" y="2280651"/>
            <a:ext cx="201898" cy="201898"/>
          </a:xfrm>
          <a:prstGeom prst="rect">
            <a:avLst/>
          </a:prstGeom>
        </p:spPr>
      </p:pic>
      <p:pic>
        <p:nvPicPr>
          <p:cNvPr id="128" name="Picture 127"/>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488423" y="2237232"/>
            <a:ext cx="201898" cy="201898"/>
          </a:xfrm>
          <a:prstGeom prst="rect">
            <a:avLst/>
          </a:prstGeom>
        </p:spPr>
      </p:pic>
      <p:pic>
        <p:nvPicPr>
          <p:cNvPr id="129" name="Picture 128"/>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443891" y="2686644"/>
            <a:ext cx="201898" cy="201898"/>
          </a:xfrm>
          <a:prstGeom prst="rect">
            <a:avLst/>
          </a:prstGeom>
        </p:spPr>
      </p:pic>
      <p:pic>
        <p:nvPicPr>
          <p:cNvPr id="130" name="Picture 129"/>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222039" y="2551746"/>
            <a:ext cx="201898" cy="201898"/>
          </a:xfrm>
          <a:prstGeom prst="rect">
            <a:avLst/>
          </a:prstGeom>
        </p:spPr>
      </p:pic>
      <p:pic>
        <p:nvPicPr>
          <p:cNvPr id="131" name="Picture 130"/>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711896" y="2164813"/>
            <a:ext cx="201898" cy="201898"/>
          </a:xfrm>
          <a:prstGeom prst="rect">
            <a:avLst/>
          </a:prstGeom>
        </p:spPr>
      </p:pic>
      <p:pic>
        <p:nvPicPr>
          <p:cNvPr id="132" name="Picture 131"/>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564132" y="2384807"/>
            <a:ext cx="201898" cy="201898"/>
          </a:xfrm>
          <a:prstGeom prst="rect">
            <a:avLst/>
          </a:prstGeom>
        </p:spPr>
      </p:pic>
      <p:pic>
        <p:nvPicPr>
          <p:cNvPr id="133" name="Picture 132"/>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436760" y="2587984"/>
            <a:ext cx="201898" cy="201898"/>
          </a:xfrm>
          <a:prstGeom prst="rect">
            <a:avLst/>
          </a:prstGeom>
        </p:spPr>
      </p:pic>
      <p:pic>
        <p:nvPicPr>
          <p:cNvPr id="134" name="Picture 133"/>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669739" y="1946232"/>
            <a:ext cx="201898" cy="201898"/>
          </a:xfrm>
          <a:prstGeom prst="rect">
            <a:avLst/>
          </a:prstGeom>
        </p:spPr>
      </p:pic>
      <p:pic>
        <p:nvPicPr>
          <p:cNvPr id="135" name="Picture 134"/>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286276" y="1863511"/>
            <a:ext cx="201898" cy="201898"/>
          </a:xfrm>
          <a:prstGeom prst="rect">
            <a:avLst/>
          </a:prstGeom>
        </p:spPr>
      </p:pic>
      <p:pic>
        <p:nvPicPr>
          <p:cNvPr id="136" name="Picture 135"/>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217702" y="2105014"/>
            <a:ext cx="201898" cy="201898"/>
          </a:xfrm>
          <a:prstGeom prst="rect">
            <a:avLst/>
          </a:prstGeom>
        </p:spPr>
      </p:pic>
      <p:pic>
        <p:nvPicPr>
          <p:cNvPr id="137" name="Picture 136"/>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649797" y="2270420"/>
            <a:ext cx="201898" cy="201898"/>
          </a:xfrm>
          <a:prstGeom prst="rect">
            <a:avLst/>
          </a:prstGeom>
        </p:spPr>
      </p:pic>
      <p:pic>
        <p:nvPicPr>
          <p:cNvPr id="138" name="Picture 137"/>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363840" y="2076273"/>
            <a:ext cx="201898" cy="201898"/>
          </a:xfrm>
          <a:prstGeom prst="rect">
            <a:avLst/>
          </a:prstGeom>
        </p:spPr>
      </p:pic>
      <p:pic>
        <p:nvPicPr>
          <p:cNvPr id="139" name="Picture 138"/>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584898" y="2739448"/>
            <a:ext cx="201898" cy="201898"/>
          </a:xfrm>
          <a:prstGeom prst="rect">
            <a:avLst/>
          </a:prstGeom>
        </p:spPr>
      </p:pic>
      <p:pic>
        <p:nvPicPr>
          <p:cNvPr id="140" name="Picture 139"/>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808207" y="2114834"/>
            <a:ext cx="201898" cy="201898"/>
          </a:xfrm>
          <a:prstGeom prst="rect">
            <a:avLst/>
          </a:prstGeom>
        </p:spPr>
      </p:pic>
      <p:pic>
        <p:nvPicPr>
          <p:cNvPr id="141" name="Picture 140"/>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876800" y="2429747"/>
            <a:ext cx="201898" cy="201898"/>
          </a:xfrm>
          <a:prstGeom prst="rect">
            <a:avLst/>
          </a:prstGeom>
        </p:spPr>
      </p:pic>
      <p:pic>
        <p:nvPicPr>
          <p:cNvPr id="142" name="Picture 141"/>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929813" y="2240734"/>
            <a:ext cx="201898" cy="201898"/>
          </a:xfrm>
          <a:prstGeom prst="rect">
            <a:avLst/>
          </a:prstGeom>
        </p:spPr>
      </p:pic>
      <p:pic>
        <p:nvPicPr>
          <p:cNvPr id="143" name="Picture 142"/>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630658" y="2574986"/>
            <a:ext cx="201898" cy="201898"/>
          </a:xfrm>
          <a:prstGeom prst="rect">
            <a:avLst/>
          </a:prstGeom>
        </p:spPr>
      </p:pic>
      <p:pic>
        <p:nvPicPr>
          <p:cNvPr id="144" name="Picture 143"/>
          <p:cNvPicPr>
            <a:picLocks noChangeAspect="1"/>
          </p:cNvPicPr>
          <p:nvPr/>
        </p:nvPicPr>
        <p:blipFill>
          <a:blip r:embed="rId3"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6109678" y="2009227"/>
            <a:ext cx="201898" cy="201898"/>
          </a:xfrm>
          <a:prstGeom prst="rect">
            <a:avLst/>
          </a:prstGeom>
        </p:spPr>
      </p:pic>
      <p:pic>
        <p:nvPicPr>
          <p:cNvPr id="145" name="Picture 144"/>
          <p:cNvPicPr>
            <a:picLocks noChangeAspect="1"/>
          </p:cNvPicPr>
          <p:nvPr/>
        </p:nvPicPr>
        <p:blipFill>
          <a:blip r:embed="rId3"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6165676" y="2333327"/>
            <a:ext cx="201898" cy="201898"/>
          </a:xfrm>
          <a:prstGeom prst="rect">
            <a:avLst/>
          </a:prstGeom>
        </p:spPr>
      </p:pic>
      <p:pic>
        <p:nvPicPr>
          <p:cNvPr id="146" name="Picture 145"/>
          <p:cNvPicPr>
            <a:picLocks noChangeAspect="1"/>
          </p:cNvPicPr>
          <p:nvPr/>
        </p:nvPicPr>
        <p:blipFill>
          <a:blip r:embed="rId3"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6359468" y="2438934"/>
            <a:ext cx="201898" cy="201898"/>
          </a:xfrm>
          <a:prstGeom prst="rect">
            <a:avLst/>
          </a:prstGeom>
        </p:spPr>
      </p:pic>
      <p:pic>
        <p:nvPicPr>
          <p:cNvPr id="147" name="Picture 146"/>
          <p:cNvPicPr>
            <a:picLocks noChangeAspect="1"/>
          </p:cNvPicPr>
          <p:nvPr/>
        </p:nvPicPr>
        <p:blipFill>
          <a:blip r:embed="rId3"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6324344" y="2280651"/>
            <a:ext cx="201898" cy="201898"/>
          </a:xfrm>
          <a:prstGeom prst="rect">
            <a:avLst/>
          </a:prstGeom>
        </p:spPr>
      </p:pic>
      <p:pic>
        <p:nvPicPr>
          <p:cNvPr id="148" name="Picture 147"/>
          <p:cNvPicPr>
            <a:picLocks noChangeAspect="1"/>
          </p:cNvPicPr>
          <p:nvPr/>
        </p:nvPicPr>
        <p:blipFill>
          <a:blip r:embed="rId3"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6666910" y="2237232"/>
            <a:ext cx="201898" cy="201898"/>
          </a:xfrm>
          <a:prstGeom prst="rect">
            <a:avLst/>
          </a:prstGeom>
        </p:spPr>
      </p:pic>
      <p:pic>
        <p:nvPicPr>
          <p:cNvPr id="149" name="Picture 148"/>
          <p:cNvPicPr>
            <a:picLocks noChangeAspect="1"/>
          </p:cNvPicPr>
          <p:nvPr/>
        </p:nvPicPr>
        <p:blipFill>
          <a:blip r:embed="rId3"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6622378" y="2686644"/>
            <a:ext cx="201898" cy="201898"/>
          </a:xfrm>
          <a:prstGeom prst="rect">
            <a:avLst/>
          </a:prstGeom>
        </p:spPr>
      </p:pic>
      <p:pic>
        <p:nvPicPr>
          <p:cNvPr id="150" name="Picture 149"/>
          <p:cNvPicPr>
            <a:picLocks noChangeAspect="1"/>
          </p:cNvPicPr>
          <p:nvPr/>
        </p:nvPicPr>
        <p:blipFill>
          <a:blip r:embed="rId3"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6400526" y="2551746"/>
            <a:ext cx="201898" cy="201898"/>
          </a:xfrm>
          <a:prstGeom prst="rect">
            <a:avLst/>
          </a:prstGeom>
        </p:spPr>
      </p:pic>
      <p:pic>
        <p:nvPicPr>
          <p:cNvPr id="151" name="Picture 150"/>
          <p:cNvPicPr>
            <a:picLocks noChangeAspect="1"/>
          </p:cNvPicPr>
          <p:nvPr/>
        </p:nvPicPr>
        <p:blipFill>
          <a:blip r:embed="rId3"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6890383" y="2164813"/>
            <a:ext cx="201898" cy="201898"/>
          </a:xfrm>
          <a:prstGeom prst="rect">
            <a:avLst/>
          </a:prstGeom>
        </p:spPr>
      </p:pic>
      <p:pic>
        <p:nvPicPr>
          <p:cNvPr id="152" name="Picture 151"/>
          <p:cNvPicPr>
            <a:picLocks noChangeAspect="1"/>
          </p:cNvPicPr>
          <p:nvPr/>
        </p:nvPicPr>
        <p:blipFill>
          <a:blip r:embed="rId3"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6742619" y="2384807"/>
            <a:ext cx="201898" cy="201898"/>
          </a:xfrm>
          <a:prstGeom prst="rect">
            <a:avLst/>
          </a:prstGeom>
        </p:spPr>
      </p:pic>
      <p:pic>
        <p:nvPicPr>
          <p:cNvPr id="153" name="Picture 152"/>
          <p:cNvPicPr>
            <a:picLocks noChangeAspect="1"/>
          </p:cNvPicPr>
          <p:nvPr/>
        </p:nvPicPr>
        <p:blipFill>
          <a:blip r:embed="rId3"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6615247" y="2587984"/>
            <a:ext cx="201898" cy="201898"/>
          </a:xfrm>
          <a:prstGeom prst="rect">
            <a:avLst/>
          </a:prstGeom>
        </p:spPr>
      </p:pic>
      <p:pic>
        <p:nvPicPr>
          <p:cNvPr id="154" name="Picture 153"/>
          <p:cNvPicPr>
            <a:picLocks noChangeAspect="1"/>
          </p:cNvPicPr>
          <p:nvPr/>
        </p:nvPicPr>
        <p:blipFill>
          <a:blip r:embed="rId3"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6848226" y="1946232"/>
            <a:ext cx="201898" cy="201898"/>
          </a:xfrm>
          <a:prstGeom prst="rect">
            <a:avLst/>
          </a:prstGeom>
        </p:spPr>
      </p:pic>
      <p:pic>
        <p:nvPicPr>
          <p:cNvPr id="155" name="Picture 154"/>
          <p:cNvPicPr>
            <a:picLocks noChangeAspect="1"/>
          </p:cNvPicPr>
          <p:nvPr/>
        </p:nvPicPr>
        <p:blipFill>
          <a:blip r:embed="rId3"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6464763" y="1863511"/>
            <a:ext cx="201898" cy="201898"/>
          </a:xfrm>
          <a:prstGeom prst="rect">
            <a:avLst/>
          </a:prstGeom>
        </p:spPr>
      </p:pic>
      <p:pic>
        <p:nvPicPr>
          <p:cNvPr id="156" name="Picture 155"/>
          <p:cNvPicPr>
            <a:picLocks noChangeAspect="1"/>
          </p:cNvPicPr>
          <p:nvPr/>
        </p:nvPicPr>
        <p:blipFill>
          <a:blip r:embed="rId3"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6396189" y="2105014"/>
            <a:ext cx="201898" cy="201898"/>
          </a:xfrm>
          <a:prstGeom prst="rect">
            <a:avLst/>
          </a:prstGeom>
        </p:spPr>
      </p:pic>
      <p:pic>
        <p:nvPicPr>
          <p:cNvPr id="157" name="Picture 156"/>
          <p:cNvPicPr>
            <a:picLocks noChangeAspect="1"/>
          </p:cNvPicPr>
          <p:nvPr/>
        </p:nvPicPr>
        <p:blipFill>
          <a:blip r:embed="rId3"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6828284" y="2270420"/>
            <a:ext cx="201898" cy="201898"/>
          </a:xfrm>
          <a:prstGeom prst="rect">
            <a:avLst/>
          </a:prstGeom>
        </p:spPr>
      </p:pic>
      <p:pic>
        <p:nvPicPr>
          <p:cNvPr id="158" name="Picture 157"/>
          <p:cNvPicPr>
            <a:picLocks noChangeAspect="1"/>
          </p:cNvPicPr>
          <p:nvPr/>
        </p:nvPicPr>
        <p:blipFill>
          <a:blip r:embed="rId3"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6542327" y="2076273"/>
            <a:ext cx="201898" cy="201898"/>
          </a:xfrm>
          <a:prstGeom prst="rect">
            <a:avLst/>
          </a:prstGeom>
        </p:spPr>
      </p:pic>
      <p:pic>
        <p:nvPicPr>
          <p:cNvPr id="159" name="Picture 158"/>
          <p:cNvPicPr>
            <a:picLocks noChangeAspect="1"/>
          </p:cNvPicPr>
          <p:nvPr/>
        </p:nvPicPr>
        <p:blipFill>
          <a:blip r:embed="rId3"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6763385" y="2739448"/>
            <a:ext cx="201898" cy="201898"/>
          </a:xfrm>
          <a:prstGeom prst="rect">
            <a:avLst/>
          </a:prstGeom>
        </p:spPr>
      </p:pic>
      <p:pic>
        <p:nvPicPr>
          <p:cNvPr id="160" name="Picture 159"/>
          <p:cNvPicPr>
            <a:picLocks noChangeAspect="1"/>
          </p:cNvPicPr>
          <p:nvPr/>
        </p:nvPicPr>
        <p:blipFill>
          <a:blip r:embed="rId3"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6986694" y="2114834"/>
            <a:ext cx="201898" cy="201898"/>
          </a:xfrm>
          <a:prstGeom prst="rect">
            <a:avLst/>
          </a:prstGeom>
        </p:spPr>
      </p:pic>
      <p:pic>
        <p:nvPicPr>
          <p:cNvPr id="161" name="Picture 160"/>
          <p:cNvPicPr>
            <a:picLocks noChangeAspect="1"/>
          </p:cNvPicPr>
          <p:nvPr/>
        </p:nvPicPr>
        <p:blipFill>
          <a:blip r:embed="rId3"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7055287" y="2429747"/>
            <a:ext cx="201898" cy="201898"/>
          </a:xfrm>
          <a:prstGeom prst="rect">
            <a:avLst/>
          </a:prstGeom>
        </p:spPr>
      </p:pic>
      <p:pic>
        <p:nvPicPr>
          <p:cNvPr id="162" name="Picture 161"/>
          <p:cNvPicPr>
            <a:picLocks noChangeAspect="1"/>
          </p:cNvPicPr>
          <p:nvPr/>
        </p:nvPicPr>
        <p:blipFill>
          <a:blip r:embed="rId3"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7108300" y="2240734"/>
            <a:ext cx="201898" cy="201898"/>
          </a:xfrm>
          <a:prstGeom prst="rect">
            <a:avLst/>
          </a:prstGeom>
        </p:spPr>
      </p:pic>
      <p:pic>
        <p:nvPicPr>
          <p:cNvPr id="163" name="Picture 162"/>
          <p:cNvPicPr>
            <a:picLocks noChangeAspect="1"/>
          </p:cNvPicPr>
          <p:nvPr/>
        </p:nvPicPr>
        <p:blipFill>
          <a:blip r:embed="rId3"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6809145" y="2574986"/>
            <a:ext cx="201898" cy="201898"/>
          </a:xfrm>
          <a:prstGeom prst="rect">
            <a:avLst/>
          </a:prstGeom>
        </p:spPr>
      </p:pic>
      <p:pic>
        <p:nvPicPr>
          <p:cNvPr id="164" name="Picture 163"/>
          <p:cNvPicPr>
            <a:picLocks noChangeAspect="1"/>
          </p:cNvPicPr>
          <p:nvPr/>
        </p:nvPicPr>
        <p:blipFill>
          <a:blip r:embed="rId3"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893746" y="3369171"/>
            <a:ext cx="201898" cy="201898"/>
          </a:xfrm>
          <a:prstGeom prst="rect">
            <a:avLst/>
          </a:prstGeom>
        </p:spPr>
      </p:pic>
      <p:pic>
        <p:nvPicPr>
          <p:cNvPr id="165" name="Picture 164"/>
          <p:cNvPicPr>
            <a:picLocks noChangeAspect="1"/>
          </p:cNvPicPr>
          <p:nvPr/>
        </p:nvPicPr>
        <p:blipFill>
          <a:blip r:embed="rId3"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949744" y="3693271"/>
            <a:ext cx="201898" cy="201898"/>
          </a:xfrm>
          <a:prstGeom prst="rect">
            <a:avLst/>
          </a:prstGeom>
        </p:spPr>
      </p:pic>
      <p:pic>
        <p:nvPicPr>
          <p:cNvPr id="166" name="Picture 165"/>
          <p:cNvPicPr>
            <a:picLocks noChangeAspect="1"/>
          </p:cNvPicPr>
          <p:nvPr/>
        </p:nvPicPr>
        <p:blipFill>
          <a:blip r:embed="rId3"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2143536" y="3798878"/>
            <a:ext cx="201898" cy="201898"/>
          </a:xfrm>
          <a:prstGeom prst="rect">
            <a:avLst/>
          </a:prstGeom>
        </p:spPr>
      </p:pic>
      <p:pic>
        <p:nvPicPr>
          <p:cNvPr id="167" name="Picture 166"/>
          <p:cNvPicPr>
            <a:picLocks noChangeAspect="1"/>
          </p:cNvPicPr>
          <p:nvPr/>
        </p:nvPicPr>
        <p:blipFill>
          <a:blip r:embed="rId3"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2108412" y="3640595"/>
            <a:ext cx="201898" cy="201898"/>
          </a:xfrm>
          <a:prstGeom prst="rect">
            <a:avLst/>
          </a:prstGeom>
        </p:spPr>
      </p:pic>
      <p:pic>
        <p:nvPicPr>
          <p:cNvPr id="168" name="Picture 167"/>
          <p:cNvPicPr>
            <a:picLocks noChangeAspect="1"/>
          </p:cNvPicPr>
          <p:nvPr/>
        </p:nvPicPr>
        <p:blipFill>
          <a:blip r:embed="rId3"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2450978" y="3597176"/>
            <a:ext cx="201898" cy="201898"/>
          </a:xfrm>
          <a:prstGeom prst="rect">
            <a:avLst/>
          </a:prstGeom>
        </p:spPr>
      </p:pic>
      <p:pic>
        <p:nvPicPr>
          <p:cNvPr id="169" name="Picture 168"/>
          <p:cNvPicPr>
            <a:picLocks noChangeAspect="1"/>
          </p:cNvPicPr>
          <p:nvPr/>
        </p:nvPicPr>
        <p:blipFill>
          <a:blip r:embed="rId3"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2406446" y="4046588"/>
            <a:ext cx="201898" cy="201898"/>
          </a:xfrm>
          <a:prstGeom prst="rect">
            <a:avLst/>
          </a:prstGeom>
        </p:spPr>
      </p:pic>
      <p:pic>
        <p:nvPicPr>
          <p:cNvPr id="170" name="Picture 169"/>
          <p:cNvPicPr>
            <a:picLocks noChangeAspect="1"/>
          </p:cNvPicPr>
          <p:nvPr/>
        </p:nvPicPr>
        <p:blipFill>
          <a:blip r:embed="rId3"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2184594" y="3911690"/>
            <a:ext cx="201898" cy="201898"/>
          </a:xfrm>
          <a:prstGeom prst="rect">
            <a:avLst/>
          </a:prstGeom>
        </p:spPr>
      </p:pic>
      <p:pic>
        <p:nvPicPr>
          <p:cNvPr id="171" name="Picture 170"/>
          <p:cNvPicPr>
            <a:picLocks noChangeAspect="1"/>
          </p:cNvPicPr>
          <p:nvPr/>
        </p:nvPicPr>
        <p:blipFill>
          <a:blip r:embed="rId3"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2674451" y="3524757"/>
            <a:ext cx="201898" cy="201898"/>
          </a:xfrm>
          <a:prstGeom prst="rect">
            <a:avLst/>
          </a:prstGeom>
        </p:spPr>
      </p:pic>
      <p:pic>
        <p:nvPicPr>
          <p:cNvPr id="172" name="Picture 171"/>
          <p:cNvPicPr>
            <a:picLocks noChangeAspect="1"/>
          </p:cNvPicPr>
          <p:nvPr/>
        </p:nvPicPr>
        <p:blipFill>
          <a:blip r:embed="rId3"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2526687" y="3744751"/>
            <a:ext cx="201898" cy="201898"/>
          </a:xfrm>
          <a:prstGeom prst="rect">
            <a:avLst/>
          </a:prstGeom>
        </p:spPr>
      </p:pic>
      <p:pic>
        <p:nvPicPr>
          <p:cNvPr id="173" name="Picture 172"/>
          <p:cNvPicPr>
            <a:picLocks noChangeAspect="1"/>
          </p:cNvPicPr>
          <p:nvPr/>
        </p:nvPicPr>
        <p:blipFill>
          <a:blip r:embed="rId3"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2399315" y="3947928"/>
            <a:ext cx="201898" cy="201898"/>
          </a:xfrm>
          <a:prstGeom prst="rect">
            <a:avLst/>
          </a:prstGeom>
        </p:spPr>
      </p:pic>
      <p:pic>
        <p:nvPicPr>
          <p:cNvPr id="174" name="Picture 173"/>
          <p:cNvPicPr>
            <a:picLocks noChangeAspect="1"/>
          </p:cNvPicPr>
          <p:nvPr/>
        </p:nvPicPr>
        <p:blipFill>
          <a:blip r:embed="rId3"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2632294" y="3306176"/>
            <a:ext cx="201898" cy="201898"/>
          </a:xfrm>
          <a:prstGeom prst="rect">
            <a:avLst/>
          </a:prstGeom>
        </p:spPr>
      </p:pic>
      <p:pic>
        <p:nvPicPr>
          <p:cNvPr id="175" name="Picture 174"/>
          <p:cNvPicPr>
            <a:picLocks noChangeAspect="1"/>
          </p:cNvPicPr>
          <p:nvPr/>
        </p:nvPicPr>
        <p:blipFill>
          <a:blip r:embed="rId3"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2248831" y="3223455"/>
            <a:ext cx="201898" cy="201898"/>
          </a:xfrm>
          <a:prstGeom prst="rect">
            <a:avLst/>
          </a:prstGeom>
        </p:spPr>
      </p:pic>
      <p:pic>
        <p:nvPicPr>
          <p:cNvPr id="176" name="Picture 175"/>
          <p:cNvPicPr>
            <a:picLocks noChangeAspect="1"/>
          </p:cNvPicPr>
          <p:nvPr/>
        </p:nvPicPr>
        <p:blipFill>
          <a:blip r:embed="rId3"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2180257" y="3464958"/>
            <a:ext cx="201898" cy="201898"/>
          </a:xfrm>
          <a:prstGeom prst="rect">
            <a:avLst/>
          </a:prstGeom>
        </p:spPr>
      </p:pic>
      <p:pic>
        <p:nvPicPr>
          <p:cNvPr id="177" name="Picture 176"/>
          <p:cNvPicPr>
            <a:picLocks noChangeAspect="1"/>
          </p:cNvPicPr>
          <p:nvPr/>
        </p:nvPicPr>
        <p:blipFill>
          <a:blip r:embed="rId3"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2612352" y="3630364"/>
            <a:ext cx="201898" cy="201898"/>
          </a:xfrm>
          <a:prstGeom prst="rect">
            <a:avLst/>
          </a:prstGeom>
        </p:spPr>
      </p:pic>
      <p:pic>
        <p:nvPicPr>
          <p:cNvPr id="178" name="Picture 177"/>
          <p:cNvPicPr>
            <a:picLocks noChangeAspect="1"/>
          </p:cNvPicPr>
          <p:nvPr/>
        </p:nvPicPr>
        <p:blipFill>
          <a:blip r:embed="rId3"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2326395" y="3436217"/>
            <a:ext cx="201898" cy="201898"/>
          </a:xfrm>
          <a:prstGeom prst="rect">
            <a:avLst/>
          </a:prstGeom>
        </p:spPr>
      </p:pic>
      <p:pic>
        <p:nvPicPr>
          <p:cNvPr id="179" name="Picture 178"/>
          <p:cNvPicPr>
            <a:picLocks noChangeAspect="1"/>
          </p:cNvPicPr>
          <p:nvPr/>
        </p:nvPicPr>
        <p:blipFill>
          <a:blip r:embed="rId3"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2547453" y="4099392"/>
            <a:ext cx="201898" cy="201898"/>
          </a:xfrm>
          <a:prstGeom prst="rect">
            <a:avLst/>
          </a:prstGeom>
        </p:spPr>
      </p:pic>
      <p:pic>
        <p:nvPicPr>
          <p:cNvPr id="180" name="Picture 179"/>
          <p:cNvPicPr>
            <a:picLocks noChangeAspect="1"/>
          </p:cNvPicPr>
          <p:nvPr/>
        </p:nvPicPr>
        <p:blipFill>
          <a:blip r:embed="rId3"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2770762" y="3474778"/>
            <a:ext cx="201898" cy="201898"/>
          </a:xfrm>
          <a:prstGeom prst="rect">
            <a:avLst/>
          </a:prstGeom>
        </p:spPr>
      </p:pic>
      <p:pic>
        <p:nvPicPr>
          <p:cNvPr id="181" name="Picture 180"/>
          <p:cNvPicPr>
            <a:picLocks noChangeAspect="1"/>
          </p:cNvPicPr>
          <p:nvPr/>
        </p:nvPicPr>
        <p:blipFill>
          <a:blip r:embed="rId3"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2839355" y="3789691"/>
            <a:ext cx="201898" cy="201898"/>
          </a:xfrm>
          <a:prstGeom prst="rect">
            <a:avLst/>
          </a:prstGeom>
        </p:spPr>
      </p:pic>
      <p:pic>
        <p:nvPicPr>
          <p:cNvPr id="182" name="Picture 181"/>
          <p:cNvPicPr>
            <a:picLocks noChangeAspect="1"/>
          </p:cNvPicPr>
          <p:nvPr/>
        </p:nvPicPr>
        <p:blipFill>
          <a:blip r:embed="rId3"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2892368" y="3600678"/>
            <a:ext cx="201898" cy="201898"/>
          </a:xfrm>
          <a:prstGeom prst="rect">
            <a:avLst/>
          </a:prstGeom>
        </p:spPr>
      </p:pic>
      <p:pic>
        <p:nvPicPr>
          <p:cNvPr id="183" name="Picture 182"/>
          <p:cNvPicPr>
            <a:picLocks noChangeAspect="1"/>
          </p:cNvPicPr>
          <p:nvPr/>
        </p:nvPicPr>
        <p:blipFill>
          <a:blip r:embed="rId3"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2593213" y="3934930"/>
            <a:ext cx="201898" cy="201898"/>
          </a:xfrm>
          <a:prstGeom prst="rect">
            <a:avLst/>
          </a:prstGeom>
        </p:spPr>
      </p:pic>
      <p:pic>
        <p:nvPicPr>
          <p:cNvPr id="184" name="Picture 183"/>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3951145" y="3364312"/>
            <a:ext cx="201898" cy="201898"/>
          </a:xfrm>
          <a:prstGeom prst="rect">
            <a:avLst/>
          </a:prstGeom>
        </p:spPr>
      </p:pic>
      <p:pic>
        <p:nvPicPr>
          <p:cNvPr id="185" name="Picture 184"/>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4007143" y="3688412"/>
            <a:ext cx="201898" cy="201898"/>
          </a:xfrm>
          <a:prstGeom prst="rect">
            <a:avLst/>
          </a:prstGeom>
        </p:spPr>
      </p:pic>
      <p:pic>
        <p:nvPicPr>
          <p:cNvPr id="186" name="Picture 185"/>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4200935" y="3794019"/>
            <a:ext cx="201898" cy="201898"/>
          </a:xfrm>
          <a:prstGeom prst="rect">
            <a:avLst/>
          </a:prstGeom>
        </p:spPr>
      </p:pic>
      <p:pic>
        <p:nvPicPr>
          <p:cNvPr id="187" name="Picture 186"/>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4165811" y="3635736"/>
            <a:ext cx="201898" cy="201898"/>
          </a:xfrm>
          <a:prstGeom prst="rect">
            <a:avLst/>
          </a:prstGeom>
        </p:spPr>
      </p:pic>
      <p:pic>
        <p:nvPicPr>
          <p:cNvPr id="188" name="Picture 187"/>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4508377" y="3592317"/>
            <a:ext cx="201898" cy="201898"/>
          </a:xfrm>
          <a:prstGeom prst="rect">
            <a:avLst/>
          </a:prstGeom>
        </p:spPr>
      </p:pic>
      <p:pic>
        <p:nvPicPr>
          <p:cNvPr id="189" name="Picture 188"/>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4463845" y="4041729"/>
            <a:ext cx="201898" cy="201898"/>
          </a:xfrm>
          <a:prstGeom prst="rect">
            <a:avLst/>
          </a:prstGeom>
        </p:spPr>
      </p:pic>
      <p:pic>
        <p:nvPicPr>
          <p:cNvPr id="190" name="Picture 189"/>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4241993" y="3906831"/>
            <a:ext cx="201898" cy="201898"/>
          </a:xfrm>
          <a:prstGeom prst="rect">
            <a:avLst/>
          </a:prstGeom>
        </p:spPr>
      </p:pic>
      <p:pic>
        <p:nvPicPr>
          <p:cNvPr id="191" name="Picture 190"/>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4731850" y="3519898"/>
            <a:ext cx="201898" cy="201898"/>
          </a:xfrm>
          <a:prstGeom prst="rect">
            <a:avLst/>
          </a:prstGeom>
        </p:spPr>
      </p:pic>
      <p:pic>
        <p:nvPicPr>
          <p:cNvPr id="192" name="Picture 191"/>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4584086" y="3739892"/>
            <a:ext cx="201898" cy="201898"/>
          </a:xfrm>
          <a:prstGeom prst="rect">
            <a:avLst/>
          </a:prstGeom>
        </p:spPr>
      </p:pic>
      <p:pic>
        <p:nvPicPr>
          <p:cNvPr id="193" name="Picture 192"/>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4456714" y="3943069"/>
            <a:ext cx="201898" cy="201898"/>
          </a:xfrm>
          <a:prstGeom prst="rect">
            <a:avLst/>
          </a:prstGeom>
        </p:spPr>
      </p:pic>
      <p:pic>
        <p:nvPicPr>
          <p:cNvPr id="194" name="Picture 193"/>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4689693" y="3301317"/>
            <a:ext cx="201898" cy="201898"/>
          </a:xfrm>
          <a:prstGeom prst="rect">
            <a:avLst/>
          </a:prstGeom>
        </p:spPr>
      </p:pic>
      <p:pic>
        <p:nvPicPr>
          <p:cNvPr id="195" name="Picture 194"/>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4306230" y="3218596"/>
            <a:ext cx="201898" cy="201898"/>
          </a:xfrm>
          <a:prstGeom prst="rect">
            <a:avLst/>
          </a:prstGeom>
        </p:spPr>
      </p:pic>
      <p:pic>
        <p:nvPicPr>
          <p:cNvPr id="196" name="Picture 195"/>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4237656" y="3460099"/>
            <a:ext cx="201898" cy="201898"/>
          </a:xfrm>
          <a:prstGeom prst="rect">
            <a:avLst/>
          </a:prstGeom>
        </p:spPr>
      </p:pic>
      <p:pic>
        <p:nvPicPr>
          <p:cNvPr id="197" name="Picture 196"/>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4669751" y="3625505"/>
            <a:ext cx="201898" cy="201898"/>
          </a:xfrm>
          <a:prstGeom prst="rect">
            <a:avLst/>
          </a:prstGeom>
        </p:spPr>
      </p:pic>
      <p:pic>
        <p:nvPicPr>
          <p:cNvPr id="198" name="Picture 197"/>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4383794" y="3431358"/>
            <a:ext cx="201898" cy="201898"/>
          </a:xfrm>
          <a:prstGeom prst="rect">
            <a:avLst/>
          </a:prstGeom>
        </p:spPr>
      </p:pic>
      <p:pic>
        <p:nvPicPr>
          <p:cNvPr id="199" name="Picture 198"/>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4604852" y="4094533"/>
            <a:ext cx="201898" cy="201898"/>
          </a:xfrm>
          <a:prstGeom prst="rect">
            <a:avLst/>
          </a:prstGeom>
        </p:spPr>
      </p:pic>
      <p:pic>
        <p:nvPicPr>
          <p:cNvPr id="200" name="Picture 199"/>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4828161" y="3469919"/>
            <a:ext cx="201898" cy="201898"/>
          </a:xfrm>
          <a:prstGeom prst="rect">
            <a:avLst/>
          </a:prstGeom>
        </p:spPr>
      </p:pic>
      <p:pic>
        <p:nvPicPr>
          <p:cNvPr id="201" name="Picture 200"/>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4896754" y="3784832"/>
            <a:ext cx="201898" cy="201898"/>
          </a:xfrm>
          <a:prstGeom prst="rect">
            <a:avLst/>
          </a:prstGeom>
        </p:spPr>
      </p:pic>
      <p:pic>
        <p:nvPicPr>
          <p:cNvPr id="202" name="Picture 201"/>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4949767" y="3595819"/>
            <a:ext cx="201898" cy="201898"/>
          </a:xfrm>
          <a:prstGeom prst="rect">
            <a:avLst/>
          </a:prstGeom>
        </p:spPr>
      </p:pic>
      <p:pic>
        <p:nvPicPr>
          <p:cNvPr id="203" name="Picture 202"/>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4650612" y="3930071"/>
            <a:ext cx="201898" cy="201898"/>
          </a:xfrm>
          <a:prstGeom prst="rect">
            <a:avLst/>
          </a:prstGeom>
        </p:spPr>
      </p:pic>
      <p:pic>
        <p:nvPicPr>
          <p:cNvPr id="204" name="Picture 203"/>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129632" y="3364312"/>
            <a:ext cx="201898" cy="201898"/>
          </a:xfrm>
          <a:prstGeom prst="rect">
            <a:avLst/>
          </a:prstGeom>
        </p:spPr>
      </p:pic>
      <p:pic>
        <p:nvPicPr>
          <p:cNvPr id="205" name="Picture 204"/>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185630" y="3688412"/>
            <a:ext cx="201898" cy="201898"/>
          </a:xfrm>
          <a:prstGeom prst="rect">
            <a:avLst/>
          </a:prstGeom>
        </p:spPr>
      </p:pic>
      <p:pic>
        <p:nvPicPr>
          <p:cNvPr id="206" name="Picture 205"/>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379422" y="3794019"/>
            <a:ext cx="201898" cy="201898"/>
          </a:xfrm>
          <a:prstGeom prst="rect">
            <a:avLst/>
          </a:prstGeom>
        </p:spPr>
      </p:pic>
      <p:pic>
        <p:nvPicPr>
          <p:cNvPr id="207" name="Picture 206"/>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344298" y="3635736"/>
            <a:ext cx="201898" cy="201898"/>
          </a:xfrm>
          <a:prstGeom prst="rect">
            <a:avLst/>
          </a:prstGeom>
        </p:spPr>
      </p:pic>
      <p:pic>
        <p:nvPicPr>
          <p:cNvPr id="208" name="Picture 207"/>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686864" y="3592317"/>
            <a:ext cx="201898" cy="201898"/>
          </a:xfrm>
          <a:prstGeom prst="rect">
            <a:avLst/>
          </a:prstGeom>
        </p:spPr>
      </p:pic>
      <p:pic>
        <p:nvPicPr>
          <p:cNvPr id="209" name="Picture 208"/>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642332" y="4041729"/>
            <a:ext cx="201898" cy="201898"/>
          </a:xfrm>
          <a:prstGeom prst="rect">
            <a:avLst/>
          </a:prstGeom>
        </p:spPr>
      </p:pic>
      <p:pic>
        <p:nvPicPr>
          <p:cNvPr id="210" name="Picture 209"/>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420480" y="3906831"/>
            <a:ext cx="201898" cy="201898"/>
          </a:xfrm>
          <a:prstGeom prst="rect">
            <a:avLst/>
          </a:prstGeom>
        </p:spPr>
      </p:pic>
      <p:pic>
        <p:nvPicPr>
          <p:cNvPr id="211" name="Picture 210"/>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910337" y="3519898"/>
            <a:ext cx="201898" cy="201898"/>
          </a:xfrm>
          <a:prstGeom prst="rect">
            <a:avLst/>
          </a:prstGeom>
        </p:spPr>
      </p:pic>
      <p:pic>
        <p:nvPicPr>
          <p:cNvPr id="212" name="Picture 211"/>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762573" y="3739892"/>
            <a:ext cx="201898" cy="201898"/>
          </a:xfrm>
          <a:prstGeom prst="rect">
            <a:avLst/>
          </a:prstGeom>
        </p:spPr>
      </p:pic>
      <p:pic>
        <p:nvPicPr>
          <p:cNvPr id="213" name="Picture 212"/>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635201" y="3943069"/>
            <a:ext cx="201898" cy="201898"/>
          </a:xfrm>
          <a:prstGeom prst="rect">
            <a:avLst/>
          </a:prstGeom>
        </p:spPr>
      </p:pic>
      <p:pic>
        <p:nvPicPr>
          <p:cNvPr id="214" name="Picture 213"/>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868180" y="3301317"/>
            <a:ext cx="201898" cy="201898"/>
          </a:xfrm>
          <a:prstGeom prst="rect">
            <a:avLst/>
          </a:prstGeom>
        </p:spPr>
      </p:pic>
      <p:pic>
        <p:nvPicPr>
          <p:cNvPr id="215" name="Picture 214"/>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484717" y="3218596"/>
            <a:ext cx="201898" cy="201898"/>
          </a:xfrm>
          <a:prstGeom prst="rect">
            <a:avLst/>
          </a:prstGeom>
        </p:spPr>
      </p:pic>
      <p:pic>
        <p:nvPicPr>
          <p:cNvPr id="216" name="Picture 215"/>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416143" y="3460099"/>
            <a:ext cx="201898" cy="201898"/>
          </a:xfrm>
          <a:prstGeom prst="rect">
            <a:avLst/>
          </a:prstGeom>
        </p:spPr>
      </p:pic>
      <p:pic>
        <p:nvPicPr>
          <p:cNvPr id="217" name="Picture 216"/>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848238" y="3625505"/>
            <a:ext cx="201898" cy="201898"/>
          </a:xfrm>
          <a:prstGeom prst="rect">
            <a:avLst/>
          </a:prstGeom>
        </p:spPr>
      </p:pic>
      <p:pic>
        <p:nvPicPr>
          <p:cNvPr id="218" name="Picture 217"/>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562281" y="3431358"/>
            <a:ext cx="201898" cy="201898"/>
          </a:xfrm>
          <a:prstGeom prst="rect">
            <a:avLst/>
          </a:prstGeom>
        </p:spPr>
      </p:pic>
      <p:pic>
        <p:nvPicPr>
          <p:cNvPr id="219" name="Picture 218"/>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783339" y="4094533"/>
            <a:ext cx="201898" cy="201898"/>
          </a:xfrm>
          <a:prstGeom prst="rect">
            <a:avLst/>
          </a:prstGeom>
        </p:spPr>
      </p:pic>
      <p:pic>
        <p:nvPicPr>
          <p:cNvPr id="220" name="Picture 219"/>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7006648" y="3469919"/>
            <a:ext cx="201898" cy="201898"/>
          </a:xfrm>
          <a:prstGeom prst="rect">
            <a:avLst/>
          </a:prstGeom>
        </p:spPr>
      </p:pic>
      <p:pic>
        <p:nvPicPr>
          <p:cNvPr id="221" name="Picture 220"/>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7075241" y="3784832"/>
            <a:ext cx="201898" cy="201898"/>
          </a:xfrm>
          <a:prstGeom prst="rect">
            <a:avLst/>
          </a:prstGeom>
        </p:spPr>
      </p:pic>
      <p:pic>
        <p:nvPicPr>
          <p:cNvPr id="222" name="Picture 221"/>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7128254" y="3595819"/>
            <a:ext cx="201898" cy="201898"/>
          </a:xfrm>
          <a:prstGeom prst="rect">
            <a:avLst/>
          </a:prstGeom>
        </p:spPr>
      </p:pic>
      <p:pic>
        <p:nvPicPr>
          <p:cNvPr id="223" name="Picture 222"/>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829099" y="3930071"/>
            <a:ext cx="201898" cy="201898"/>
          </a:xfrm>
          <a:prstGeom prst="rect">
            <a:avLst/>
          </a:prstGeom>
        </p:spPr>
      </p:pic>
      <p:sp>
        <p:nvSpPr>
          <p:cNvPr id="5" name="Right Arrow 4"/>
          <p:cNvSpPr/>
          <p:nvPr/>
        </p:nvSpPr>
        <p:spPr>
          <a:xfrm>
            <a:off x="1767538" y="4521672"/>
            <a:ext cx="5876526" cy="34947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one direction</a:t>
            </a:r>
          </a:p>
        </p:txBody>
      </p:sp>
      <p:sp>
        <p:nvSpPr>
          <p:cNvPr id="224" name="Right Arrow 223"/>
          <p:cNvSpPr/>
          <p:nvPr/>
        </p:nvSpPr>
        <p:spPr>
          <a:xfrm rot="16200000">
            <a:off x="-131050" y="2920254"/>
            <a:ext cx="2989582" cy="34947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one direction</a:t>
            </a:r>
          </a:p>
        </p:txBody>
      </p:sp>
      <p:sp>
        <p:nvSpPr>
          <p:cNvPr id="9" name="Rectangle 8"/>
          <p:cNvSpPr/>
          <p:nvPr/>
        </p:nvSpPr>
        <p:spPr>
          <a:xfrm>
            <a:off x="762000" y="4879227"/>
            <a:ext cx="8153399" cy="769441"/>
          </a:xfrm>
          <a:prstGeom prst="rect">
            <a:avLst/>
          </a:prstGeom>
        </p:spPr>
        <p:txBody>
          <a:bodyPr wrap="square">
            <a:spAutoFit/>
          </a:bodyPr>
          <a:lstStyle/>
          <a:p>
            <a:r>
              <a:rPr lang="en-US" sz="1100" dirty="0">
                <a:latin typeface="proxima-nova"/>
              </a:rPr>
              <a:t>For example, consider an experiment where two drugs were being given to patients to treat heart disease. One of the drugs was the current drug being used to treat heart disease and the other was an experimental drug that the researchers wanted to compare to the current drug. The researchers also wanted to understand how the drugs compared in low, medium and high risk patients.</a:t>
            </a:r>
          </a:p>
        </p:txBody>
      </p:sp>
      <p:sp>
        <p:nvSpPr>
          <p:cNvPr id="10" name="Rectangle 9"/>
          <p:cNvSpPr/>
          <p:nvPr/>
        </p:nvSpPr>
        <p:spPr>
          <a:xfrm>
            <a:off x="762000" y="5622996"/>
            <a:ext cx="8229600" cy="430887"/>
          </a:xfrm>
          <a:prstGeom prst="rect">
            <a:avLst/>
          </a:prstGeom>
        </p:spPr>
        <p:txBody>
          <a:bodyPr wrap="square">
            <a:spAutoFit/>
          </a:bodyPr>
          <a:lstStyle/>
          <a:p>
            <a:r>
              <a:rPr lang="en-US" sz="1100" dirty="0">
                <a:latin typeface="proxima-nova"/>
              </a:rPr>
              <a:t>The two independent variables are </a:t>
            </a:r>
            <a:r>
              <a:rPr lang="en-US" sz="1100" b="1" dirty="0">
                <a:latin typeface="proxima-nova"/>
              </a:rPr>
              <a:t>drug</a:t>
            </a:r>
            <a:r>
              <a:rPr lang="en-US" sz="1100" dirty="0">
                <a:latin typeface="proxima-nova"/>
              </a:rPr>
              <a:t> with two levels ("Current" and "Experimental") and </a:t>
            </a:r>
            <a:r>
              <a:rPr lang="en-US" sz="1100" b="1" dirty="0">
                <a:latin typeface="proxima-nova"/>
              </a:rPr>
              <a:t>risk</a:t>
            </a:r>
            <a:r>
              <a:rPr lang="en-US" sz="1100" dirty="0">
                <a:latin typeface="proxima-nova"/>
              </a:rPr>
              <a:t> with three levels ("Low", "Medium" and "High").</a:t>
            </a:r>
          </a:p>
        </p:txBody>
      </p:sp>
      <p:sp>
        <p:nvSpPr>
          <p:cNvPr id="225" name="TextBox 224"/>
          <p:cNvSpPr txBox="1"/>
          <p:nvPr/>
        </p:nvSpPr>
        <p:spPr>
          <a:xfrm>
            <a:off x="5389799" y="4509895"/>
            <a:ext cx="762000" cy="369332"/>
          </a:xfrm>
          <a:prstGeom prst="rect">
            <a:avLst/>
          </a:prstGeom>
          <a:noFill/>
        </p:spPr>
        <p:txBody>
          <a:bodyPr wrap="square" rtlCol="0">
            <a:spAutoFit/>
          </a:bodyPr>
          <a:lstStyle/>
          <a:p>
            <a:r>
              <a:rPr lang="en-US" i="1" dirty="0">
                <a:solidFill>
                  <a:schemeClr val="bg1"/>
                </a:solidFill>
              </a:rPr>
              <a:t>risk</a:t>
            </a:r>
          </a:p>
        </p:txBody>
      </p:sp>
      <p:sp>
        <p:nvSpPr>
          <p:cNvPr id="227" name="TextBox 226"/>
          <p:cNvSpPr txBox="1"/>
          <p:nvPr/>
        </p:nvSpPr>
        <p:spPr>
          <a:xfrm rot="10800000">
            <a:off x="1111283" y="1658231"/>
            <a:ext cx="461665" cy="771516"/>
          </a:xfrm>
          <a:prstGeom prst="rect">
            <a:avLst/>
          </a:prstGeom>
          <a:noFill/>
        </p:spPr>
        <p:txBody>
          <a:bodyPr vert="eaVert" wrap="square" rtlCol="0">
            <a:spAutoFit/>
          </a:bodyPr>
          <a:lstStyle/>
          <a:p>
            <a:r>
              <a:rPr lang="en-US" i="1" dirty="0">
                <a:solidFill>
                  <a:schemeClr val="bg1"/>
                </a:solidFill>
              </a:rPr>
              <a:t>drug</a:t>
            </a:r>
          </a:p>
        </p:txBody>
      </p:sp>
      <p:sp>
        <p:nvSpPr>
          <p:cNvPr id="228" name="TextBox 227"/>
          <p:cNvSpPr txBox="1"/>
          <p:nvPr/>
        </p:nvSpPr>
        <p:spPr>
          <a:xfrm>
            <a:off x="7696200" y="2148130"/>
            <a:ext cx="914400" cy="369332"/>
          </a:xfrm>
          <a:prstGeom prst="rect">
            <a:avLst/>
          </a:prstGeom>
          <a:noFill/>
        </p:spPr>
        <p:txBody>
          <a:bodyPr wrap="square" rtlCol="0">
            <a:spAutoFit/>
          </a:bodyPr>
          <a:lstStyle/>
          <a:p>
            <a:r>
              <a:rPr lang="en-US" dirty="0"/>
              <a:t>current</a:t>
            </a:r>
          </a:p>
        </p:txBody>
      </p:sp>
      <p:sp>
        <p:nvSpPr>
          <p:cNvPr id="229" name="TextBox 228"/>
          <p:cNvSpPr txBox="1"/>
          <p:nvPr/>
        </p:nvSpPr>
        <p:spPr>
          <a:xfrm>
            <a:off x="7698420" y="3564132"/>
            <a:ext cx="1521779" cy="369332"/>
          </a:xfrm>
          <a:prstGeom prst="rect">
            <a:avLst/>
          </a:prstGeom>
          <a:noFill/>
        </p:spPr>
        <p:txBody>
          <a:bodyPr wrap="square" rtlCol="0">
            <a:spAutoFit/>
          </a:bodyPr>
          <a:lstStyle/>
          <a:p>
            <a:r>
              <a:rPr lang="en-US" dirty="0"/>
              <a:t>experiment</a:t>
            </a:r>
          </a:p>
        </p:txBody>
      </p:sp>
      <p:sp>
        <p:nvSpPr>
          <p:cNvPr id="230" name="TextBox 229"/>
          <p:cNvSpPr txBox="1"/>
          <p:nvPr/>
        </p:nvSpPr>
        <p:spPr>
          <a:xfrm rot="16200000">
            <a:off x="2043960" y="2744779"/>
            <a:ext cx="914400" cy="369332"/>
          </a:xfrm>
          <a:prstGeom prst="rect">
            <a:avLst/>
          </a:prstGeom>
          <a:noFill/>
        </p:spPr>
        <p:txBody>
          <a:bodyPr wrap="square" rtlCol="0">
            <a:spAutoFit/>
          </a:bodyPr>
          <a:lstStyle/>
          <a:p>
            <a:r>
              <a:rPr lang="en-US" dirty="0"/>
              <a:t>low</a:t>
            </a:r>
          </a:p>
        </p:txBody>
      </p:sp>
      <p:sp>
        <p:nvSpPr>
          <p:cNvPr id="231" name="TextBox 230"/>
          <p:cNvSpPr txBox="1"/>
          <p:nvPr/>
        </p:nvSpPr>
        <p:spPr>
          <a:xfrm rot="16200000">
            <a:off x="4063133" y="2872048"/>
            <a:ext cx="1124431" cy="369332"/>
          </a:xfrm>
          <a:prstGeom prst="rect">
            <a:avLst/>
          </a:prstGeom>
          <a:noFill/>
        </p:spPr>
        <p:txBody>
          <a:bodyPr wrap="square" rtlCol="0">
            <a:spAutoFit/>
          </a:bodyPr>
          <a:lstStyle/>
          <a:p>
            <a:r>
              <a:rPr lang="en-US" dirty="0"/>
              <a:t>medium</a:t>
            </a:r>
          </a:p>
        </p:txBody>
      </p:sp>
      <p:sp>
        <p:nvSpPr>
          <p:cNvPr id="232" name="TextBox 231"/>
          <p:cNvSpPr txBox="1"/>
          <p:nvPr/>
        </p:nvSpPr>
        <p:spPr>
          <a:xfrm rot="16200000">
            <a:off x="6414081" y="2742858"/>
            <a:ext cx="914400" cy="369332"/>
          </a:xfrm>
          <a:prstGeom prst="rect">
            <a:avLst/>
          </a:prstGeom>
          <a:noFill/>
        </p:spPr>
        <p:txBody>
          <a:bodyPr wrap="square" rtlCol="0">
            <a:spAutoFit/>
          </a:bodyPr>
          <a:lstStyle/>
          <a:p>
            <a:r>
              <a:rPr lang="en-US" dirty="0"/>
              <a:t>high</a:t>
            </a:r>
          </a:p>
        </p:txBody>
      </p:sp>
      <p:sp>
        <p:nvSpPr>
          <p:cNvPr id="233" name="Rectangle 232"/>
          <p:cNvSpPr/>
          <p:nvPr/>
        </p:nvSpPr>
        <p:spPr>
          <a:xfrm>
            <a:off x="3024770" y="5735928"/>
            <a:ext cx="3638460" cy="609600"/>
          </a:xfrm>
          <a:prstGeom prst="rect">
            <a:avLst/>
          </a:prstGeom>
          <a:noFill/>
          <a:ln>
            <a:noFill/>
          </a:ln>
        </p:spPr>
        <p:style>
          <a:lnRef idx="0">
            <a:scrgbClr r="0" g="0" b="0"/>
          </a:lnRef>
          <a:fillRef idx="0">
            <a:scrgbClr r="0" g="0" b="0"/>
          </a:fillRef>
          <a:effectRef idx="0">
            <a:scrgbClr r="0" g="0" b="0"/>
          </a:effectRef>
          <a:fontRef idx="minor">
            <a:schemeClr val="accent2"/>
          </a:fontRef>
        </p:style>
        <p:txBody>
          <a:bodyPr rtlCol="0" anchor="ctr"/>
          <a:lstStyle/>
          <a:p>
            <a:pPr algn="ctr"/>
            <a:r>
              <a:rPr lang="en-US" dirty="0">
                <a:solidFill>
                  <a:srgbClr val="FF0000"/>
                </a:solidFill>
              </a:rPr>
              <a:t>two-way ANOVA</a:t>
            </a:r>
          </a:p>
        </p:txBody>
      </p:sp>
      <p:sp>
        <p:nvSpPr>
          <p:cNvPr id="234" name="Rectangle 233"/>
          <p:cNvSpPr/>
          <p:nvPr/>
        </p:nvSpPr>
        <p:spPr>
          <a:xfrm>
            <a:off x="3052407" y="6068410"/>
            <a:ext cx="3638460" cy="609600"/>
          </a:xfrm>
          <a:prstGeom prst="rect">
            <a:avLst/>
          </a:prstGeom>
          <a:noFill/>
          <a:ln>
            <a:noFill/>
          </a:ln>
        </p:spPr>
        <p:style>
          <a:lnRef idx="0">
            <a:scrgbClr r="0" g="0" b="0"/>
          </a:lnRef>
          <a:fillRef idx="0">
            <a:scrgbClr r="0" g="0" b="0"/>
          </a:fillRef>
          <a:effectRef idx="0">
            <a:scrgbClr r="0" g="0" b="0"/>
          </a:effectRef>
          <a:fontRef idx="minor">
            <a:schemeClr val="accent3"/>
          </a:fontRef>
        </p:style>
        <p:txBody>
          <a:bodyPr rtlCol="0" anchor="ctr"/>
          <a:lstStyle/>
          <a:p>
            <a:pPr algn="ctr"/>
            <a:r>
              <a:rPr lang="en-US" dirty="0">
                <a:solidFill>
                  <a:srgbClr val="92D050"/>
                </a:solidFill>
              </a:rPr>
              <a:t>*bootstrap approaches</a:t>
            </a:r>
          </a:p>
        </p:txBody>
      </p:sp>
      <p:sp>
        <p:nvSpPr>
          <p:cNvPr id="235" name="Rectangle 234"/>
          <p:cNvSpPr/>
          <p:nvPr/>
        </p:nvSpPr>
        <p:spPr>
          <a:xfrm>
            <a:off x="5285694" y="5851180"/>
            <a:ext cx="2279198" cy="304800"/>
          </a:xfrm>
          <a:prstGeom prst="rect">
            <a:avLst/>
          </a:prstGeom>
          <a:noFill/>
          <a:ln>
            <a:noFill/>
          </a:ln>
        </p:spPr>
        <p:style>
          <a:lnRef idx="0">
            <a:scrgbClr r="0" g="0" b="0"/>
          </a:lnRef>
          <a:fillRef idx="0">
            <a:scrgbClr r="0" g="0" b="0"/>
          </a:fillRef>
          <a:effectRef idx="0">
            <a:scrgbClr r="0" g="0" b="0"/>
          </a:effectRef>
          <a:fontRef idx="minor">
            <a:schemeClr val="accent5"/>
          </a:fontRef>
        </p:style>
        <p:txBody>
          <a:bodyPr rtlCol="0" anchor="ctr"/>
          <a:lstStyle/>
          <a:p>
            <a:pPr algn="ctr"/>
            <a:r>
              <a:rPr lang="en-US" sz="1200" i="1" dirty="0"/>
              <a:t>normality, equal variance;</a:t>
            </a:r>
          </a:p>
        </p:txBody>
      </p:sp>
      <p:sp>
        <p:nvSpPr>
          <p:cNvPr id="236" name="TextBox 235"/>
          <p:cNvSpPr txBox="1"/>
          <p:nvPr/>
        </p:nvSpPr>
        <p:spPr>
          <a:xfrm>
            <a:off x="-57001" y="6606978"/>
            <a:ext cx="4127128" cy="253916"/>
          </a:xfrm>
          <a:prstGeom prst="rect">
            <a:avLst/>
          </a:prstGeom>
          <a:noFill/>
        </p:spPr>
        <p:txBody>
          <a:bodyPr wrap="square" rtlCol="0">
            <a:spAutoFit/>
          </a:bodyPr>
          <a:lstStyle/>
          <a:p>
            <a:r>
              <a:rPr lang="en-US" sz="1050" dirty="0">
                <a:solidFill>
                  <a:schemeClr val="bg1">
                    <a:lumMod val="50000"/>
                  </a:schemeClr>
                </a:solidFill>
              </a:rPr>
              <a:t>* http://sites.stat.psu.edu/~mga/papers/akr.jasa.90/rt.jasa.90.pdf</a:t>
            </a:r>
          </a:p>
        </p:txBody>
      </p:sp>
    </p:spTree>
    <p:extLst>
      <p:ext uri="{BB962C8B-B14F-4D97-AF65-F5344CB8AC3E}">
        <p14:creationId xmlns:p14="http://schemas.microsoft.com/office/powerpoint/2010/main" val="3479482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1"/>
                                        </p:tgtEl>
                                        <p:attrNameLst>
                                          <p:attrName>style.visibility</p:attrName>
                                        </p:attrNameLst>
                                      </p:cBhvr>
                                      <p:to>
                                        <p:strVal val="visible"/>
                                      </p:to>
                                    </p:set>
                                    <p:animEffect transition="in" filter="fade">
                                      <p:cBhvr>
                                        <p:cTn id="7" dur="400"/>
                                        <p:tgtEl>
                                          <p:spTgt spid="101"/>
                                        </p:tgtEl>
                                      </p:cBhvr>
                                    </p:animEffect>
                                  </p:childTnLst>
                                </p:cTn>
                              </p:par>
                              <p:par>
                                <p:cTn id="8" presetID="10" presetClass="entr" presetSubtype="0" fill="hold" nodeType="withEffect">
                                  <p:stCondLst>
                                    <p:cond delay="0"/>
                                  </p:stCondLst>
                                  <p:childTnLst>
                                    <p:set>
                                      <p:cBhvr>
                                        <p:cTn id="9" dur="1" fill="hold">
                                          <p:stCondLst>
                                            <p:cond delay="0"/>
                                          </p:stCondLst>
                                        </p:cTn>
                                        <p:tgtEl>
                                          <p:spTgt spid="102"/>
                                        </p:tgtEl>
                                        <p:attrNameLst>
                                          <p:attrName>style.visibility</p:attrName>
                                        </p:attrNameLst>
                                      </p:cBhvr>
                                      <p:to>
                                        <p:strVal val="visible"/>
                                      </p:to>
                                    </p:set>
                                    <p:animEffect transition="in" filter="fade">
                                      <p:cBhvr>
                                        <p:cTn id="10" dur="400"/>
                                        <p:tgtEl>
                                          <p:spTgt spid="102"/>
                                        </p:tgtEl>
                                      </p:cBhvr>
                                    </p:animEffect>
                                  </p:childTnLst>
                                </p:cTn>
                              </p:par>
                              <p:par>
                                <p:cTn id="11" presetID="10" presetClass="entr" presetSubtype="0" fill="hold" nodeType="withEffect">
                                  <p:stCondLst>
                                    <p:cond delay="0"/>
                                  </p:stCondLst>
                                  <p:childTnLst>
                                    <p:set>
                                      <p:cBhvr>
                                        <p:cTn id="12" dur="1" fill="hold">
                                          <p:stCondLst>
                                            <p:cond delay="0"/>
                                          </p:stCondLst>
                                        </p:cTn>
                                        <p:tgtEl>
                                          <p:spTgt spid="103"/>
                                        </p:tgtEl>
                                        <p:attrNameLst>
                                          <p:attrName>style.visibility</p:attrName>
                                        </p:attrNameLst>
                                      </p:cBhvr>
                                      <p:to>
                                        <p:strVal val="visible"/>
                                      </p:to>
                                    </p:set>
                                    <p:animEffect transition="in" filter="fade">
                                      <p:cBhvr>
                                        <p:cTn id="13" dur="400"/>
                                        <p:tgtEl>
                                          <p:spTgt spid="103"/>
                                        </p:tgtEl>
                                      </p:cBhvr>
                                    </p:animEffect>
                                  </p:childTnLst>
                                </p:cTn>
                              </p:par>
                              <p:par>
                                <p:cTn id="14" presetID="10" presetClass="entr" presetSubtype="0" fill="hold" nodeType="withEffect">
                                  <p:stCondLst>
                                    <p:cond delay="0"/>
                                  </p:stCondLst>
                                  <p:childTnLst>
                                    <p:set>
                                      <p:cBhvr>
                                        <p:cTn id="15" dur="1" fill="hold">
                                          <p:stCondLst>
                                            <p:cond delay="0"/>
                                          </p:stCondLst>
                                        </p:cTn>
                                        <p:tgtEl>
                                          <p:spTgt spid="104"/>
                                        </p:tgtEl>
                                        <p:attrNameLst>
                                          <p:attrName>style.visibility</p:attrName>
                                        </p:attrNameLst>
                                      </p:cBhvr>
                                      <p:to>
                                        <p:strVal val="visible"/>
                                      </p:to>
                                    </p:set>
                                    <p:animEffect transition="in" filter="fade">
                                      <p:cBhvr>
                                        <p:cTn id="16" dur="400"/>
                                        <p:tgtEl>
                                          <p:spTgt spid="104"/>
                                        </p:tgtEl>
                                      </p:cBhvr>
                                    </p:animEffect>
                                  </p:childTnLst>
                                </p:cTn>
                              </p:par>
                              <p:par>
                                <p:cTn id="17" presetID="10" presetClass="entr" presetSubtype="0" fill="hold" nodeType="withEffect">
                                  <p:stCondLst>
                                    <p:cond delay="0"/>
                                  </p:stCondLst>
                                  <p:childTnLst>
                                    <p:set>
                                      <p:cBhvr>
                                        <p:cTn id="18" dur="1" fill="hold">
                                          <p:stCondLst>
                                            <p:cond delay="0"/>
                                          </p:stCondLst>
                                        </p:cTn>
                                        <p:tgtEl>
                                          <p:spTgt spid="105"/>
                                        </p:tgtEl>
                                        <p:attrNameLst>
                                          <p:attrName>style.visibility</p:attrName>
                                        </p:attrNameLst>
                                      </p:cBhvr>
                                      <p:to>
                                        <p:strVal val="visible"/>
                                      </p:to>
                                    </p:set>
                                    <p:animEffect transition="in" filter="fade">
                                      <p:cBhvr>
                                        <p:cTn id="19" dur="400"/>
                                        <p:tgtEl>
                                          <p:spTgt spid="105"/>
                                        </p:tgtEl>
                                      </p:cBhvr>
                                    </p:animEffect>
                                  </p:childTnLst>
                                </p:cTn>
                              </p:par>
                              <p:par>
                                <p:cTn id="20" presetID="10" presetClass="entr" presetSubtype="0" fill="hold" nodeType="withEffect">
                                  <p:stCondLst>
                                    <p:cond delay="0"/>
                                  </p:stCondLst>
                                  <p:childTnLst>
                                    <p:set>
                                      <p:cBhvr>
                                        <p:cTn id="21" dur="1" fill="hold">
                                          <p:stCondLst>
                                            <p:cond delay="0"/>
                                          </p:stCondLst>
                                        </p:cTn>
                                        <p:tgtEl>
                                          <p:spTgt spid="106"/>
                                        </p:tgtEl>
                                        <p:attrNameLst>
                                          <p:attrName>style.visibility</p:attrName>
                                        </p:attrNameLst>
                                      </p:cBhvr>
                                      <p:to>
                                        <p:strVal val="visible"/>
                                      </p:to>
                                    </p:set>
                                    <p:animEffect transition="in" filter="fade">
                                      <p:cBhvr>
                                        <p:cTn id="22" dur="400"/>
                                        <p:tgtEl>
                                          <p:spTgt spid="106"/>
                                        </p:tgtEl>
                                      </p:cBhvr>
                                    </p:animEffect>
                                  </p:childTnLst>
                                </p:cTn>
                              </p:par>
                              <p:par>
                                <p:cTn id="23" presetID="10" presetClass="entr" presetSubtype="0" fill="hold" nodeType="withEffect">
                                  <p:stCondLst>
                                    <p:cond delay="0"/>
                                  </p:stCondLst>
                                  <p:childTnLst>
                                    <p:set>
                                      <p:cBhvr>
                                        <p:cTn id="24" dur="1" fill="hold">
                                          <p:stCondLst>
                                            <p:cond delay="0"/>
                                          </p:stCondLst>
                                        </p:cTn>
                                        <p:tgtEl>
                                          <p:spTgt spid="110"/>
                                        </p:tgtEl>
                                        <p:attrNameLst>
                                          <p:attrName>style.visibility</p:attrName>
                                        </p:attrNameLst>
                                      </p:cBhvr>
                                      <p:to>
                                        <p:strVal val="visible"/>
                                      </p:to>
                                    </p:set>
                                    <p:animEffect transition="in" filter="fade">
                                      <p:cBhvr>
                                        <p:cTn id="25" dur="400"/>
                                        <p:tgtEl>
                                          <p:spTgt spid="110"/>
                                        </p:tgtEl>
                                      </p:cBhvr>
                                    </p:animEffect>
                                  </p:childTnLst>
                                </p:cTn>
                              </p:par>
                              <p:par>
                                <p:cTn id="26" presetID="10" presetClass="entr" presetSubtype="0" fill="hold" nodeType="withEffect">
                                  <p:stCondLst>
                                    <p:cond delay="0"/>
                                  </p:stCondLst>
                                  <p:childTnLst>
                                    <p:set>
                                      <p:cBhvr>
                                        <p:cTn id="27" dur="1" fill="hold">
                                          <p:stCondLst>
                                            <p:cond delay="0"/>
                                          </p:stCondLst>
                                        </p:cTn>
                                        <p:tgtEl>
                                          <p:spTgt spid="111"/>
                                        </p:tgtEl>
                                        <p:attrNameLst>
                                          <p:attrName>style.visibility</p:attrName>
                                        </p:attrNameLst>
                                      </p:cBhvr>
                                      <p:to>
                                        <p:strVal val="visible"/>
                                      </p:to>
                                    </p:set>
                                    <p:animEffect transition="in" filter="fade">
                                      <p:cBhvr>
                                        <p:cTn id="28" dur="400"/>
                                        <p:tgtEl>
                                          <p:spTgt spid="111"/>
                                        </p:tgtEl>
                                      </p:cBhvr>
                                    </p:animEffect>
                                  </p:childTnLst>
                                </p:cTn>
                              </p:par>
                              <p:par>
                                <p:cTn id="29" presetID="10" presetClass="entr" presetSubtype="0" fill="hold" nodeType="withEffect">
                                  <p:stCondLst>
                                    <p:cond delay="0"/>
                                  </p:stCondLst>
                                  <p:childTnLst>
                                    <p:set>
                                      <p:cBhvr>
                                        <p:cTn id="30" dur="1" fill="hold">
                                          <p:stCondLst>
                                            <p:cond delay="0"/>
                                          </p:stCondLst>
                                        </p:cTn>
                                        <p:tgtEl>
                                          <p:spTgt spid="112"/>
                                        </p:tgtEl>
                                        <p:attrNameLst>
                                          <p:attrName>style.visibility</p:attrName>
                                        </p:attrNameLst>
                                      </p:cBhvr>
                                      <p:to>
                                        <p:strVal val="visible"/>
                                      </p:to>
                                    </p:set>
                                    <p:animEffect transition="in" filter="fade">
                                      <p:cBhvr>
                                        <p:cTn id="31" dur="400"/>
                                        <p:tgtEl>
                                          <p:spTgt spid="112"/>
                                        </p:tgtEl>
                                      </p:cBhvr>
                                    </p:animEffect>
                                  </p:childTnLst>
                                </p:cTn>
                              </p:par>
                              <p:par>
                                <p:cTn id="32" presetID="10" presetClass="entr" presetSubtype="0" fill="hold" nodeType="withEffect">
                                  <p:stCondLst>
                                    <p:cond delay="0"/>
                                  </p:stCondLst>
                                  <p:childTnLst>
                                    <p:set>
                                      <p:cBhvr>
                                        <p:cTn id="33" dur="1" fill="hold">
                                          <p:stCondLst>
                                            <p:cond delay="0"/>
                                          </p:stCondLst>
                                        </p:cTn>
                                        <p:tgtEl>
                                          <p:spTgt spid="113"/>
                                        </p:tgtEl>
                                        <p:attrNameLst>
                                          <p:attrName>style.visibility</p:attrName>
                                        </p:attrNameLst>
                                      </p:cBhvr>
                                      <p:to>
                                        <p:strVal val="visible"/>
                                      </p:to>
                                    </p:set>
                                    <p:animEffect transition="in" filter="fade">
                                      <p:cBhvr>
                                        <p:cTn id="34" dur="400"/>
                                        <p:tgtEl>
                                          <p:spTgt spid="113"/>
                                        </p:tgtEl>
                                      </p:cBhvr>
                                    </p:animEffect>
                                  </p:childTnLst>
                                </p:cTn>
                              </p:par>
                              <p:par>
                                <p:cTn id="35" presetID="10" presetClass="entr" presetSubtype="0" fill="hold" nodeType="withEffect">
                                  <p:stCondLst>
                                    <p:cond delay="0"/>
                                  </p:stCondLst>
                                  <p:childTnLst>
                                    <p:set>
                                      <p:cBhvr>
                                        <p:cTn id="36" dur="1" fill="hold">
                                          <p:stCondLst>
                                            <p:cond delay="0"/>
                                          </p:stCondLst>
                                        </p:cTn>
                                        <p:tgtEl>
                                          <p:spTgt spid="114"/>
                                        </p:tgtEl>
                                        <p:attrNameLst>
                                          <p:attrName>style.visibility</p:attrName>
                                        </p:attrNameLst>
                                      </p:cBhvr>
                                      <p:to>
                                        <p:strVal val="visible"/>
                                      </p:to>
                                    </p:set>
                                    <p:animEffect transition="in" filter="fade">
                                      <p:cBhvr>
                                        <p:cTn id="37" dur="400"/>
                                        <p:tgtEl>
                                          <p:spTgt spid="114"/>
                                        </p:tgtEl>
                                      </p:cBhvr>
                                    </p:animEffect>
                                  </p:childTnLst>
                                </p:cTn>
                              </p:par>
                              <p:par>
                                <p:cTn id="38" presetID="10" presetClass="entr" presetSubtype="0" fill="hold" nodeType="withEffect">
                                  <p:stCondLst>
                                    <p:cond delay="0"/>
                                  </p:stCondLst>
                                  <p:childTnLst>
                                    <p:set>
                                      <p:cBhvr>
                                        <p:cTn id="39" dur="1" fill="hold">
                                          <p:stCondLst>
                                            <p:cond delay="0"/>
                                          </p:stCondLst>
                                        </p:cTn>
                                        <p:tgtEl>
                                          <p:spTgt spid="115"/>
                                        </p:tgtEl>
                                        <p:attrNameLst>
                                          <p:attrName>style.visibility</p:attrName>
                                        </p:attrNameLst>
                                      </p:cBhvr>
                                      <p:to>
                                        <p:strVal val="visible"/>
                                      </p:to>
                                    </p:set>
                                    <p:animEffect transition="in" filter="fade">
                                      <p:cBhvr>
                                        <p:cTn id="40" dur="400"/>
                                        <p:tgtEl>
                                          <p:spTgt spid="115"/>
                                        </p:tgtEl>
                                      </p:cBhvr>
                                    </p:animEffect>
                                  </p:childTnLst>
                                </p:cTn>
                              </p:par>
                              <p:par>
                                <p:cTn id="41" presetID="10" presetClass="entr" presetSubtype="0" fill="hold" nodeType="withEffect">
                                  <p:stCondLst>
                                    <p:cond delay="0"/>
                                  </p:stCondLst>
                                  <p:childTnLst>
                                    <p:set>
                                      <p:cBhvr>
                                        <p:cTn id="42" dur="1" fill="hold">
                                          <p:stCondLst>
                                            <p:cond delay="0"/>
                                          </p:stCondLst>
                                        </p:cTn>
                                        <p:tgtEl>
                                          <p:spTgt spid="116"/>
                                        </p:tgtEl>
                                        <p:attrNameLst>
                                          <p:attrName>style.visibility</p:attrName>
                                        </p:attrNameLst>
                                      </p:cBhvr>
                                      <p:to>
                                        <p:strVal val="visible"/>
                                      </p:to>
                                    </p:set>
                                    <p:animEffect transition="in" filter="fade">
                                      <p:cBhvr>
                                        <p:cTn id="43" dur="400"/>
                                        <p:tgtEl>
                                          <p:spTgt spid="116"/>
                                        </p:tgtEl>
                                      </p:cBhvr>
                                    </p:animEffect>
                                  </p:childTnLst>
                                </p:cTn>
                              </p:par>
                              <p:par>
                                <p:cTn id="44" presetID="10" presetClass="entr" presetSubtype="0" fill="hold" nodeType="withEffect">
                                  <p:stCondLst>
                                    <p:cond delay="0"/>
                                  </p:stCondLst>
                                  <p:childTnLst>
                                    <p:set>
                                      <p:cBhvr>
                                        <p:cTn id="45" dur="1" fill="hold">
                                          <p:stCondLst>
                                            <p:cond delay="0"/>
                                          </p:stCondLst>
                                        </p:cTn>
                                        <p:tgtEl>
                                          <p:spTgt spid="117"/>
                                        </p:tgtEl>
                                        <p:attrNameLst>
                                          <p:attrName>style.visibility</p:attrName>
                                        </p:attrNameLst>
                                      </p:cBhvr>
                                      <p:to>
                                        <p:strVal val="visible"/>
                                      </p:to>
                                    </p:set>
                                    <p:animEffect transition="in" filter="fade">
                                      <p:cBhvr>
                                        <p:cTn id="46" dur="400"/>
                                        <p:tgtEl>
                                          <p:spTgt spid="117"/>
                                        </p:tgtEl>
                                      </p:cBhvr>
                                    </p:animEffect>
                                  </p:childTnLst>
                                </p:cTn>
                              </p:par>
                              <p:par>
                                <p:cTn id="47" presetID="10" presetClass="entr" presetSubtype="0" fill="hold" nodeType="withEffect">
                                  <p:stCondLst>
                                    <p:cond delay="0"/>
                                  </p:stCondLst>
                                  <p:childTnLst>
                                    <p:set>
                                      <p:cBhvr>
                                        <p:cTn id="48" dur="1" fill="hold">
                                          <p:stCondLst>
                                            <p:cond delay="0"/>
                                          </p:stCondLst>
                                        </p:cTn>
                                        <p:tgtEl>
                                          <p:spTgt spid="118"/>
                                        </p:tgtEl>
                                        <p:attrNameLst>
                                          <p:attrName>style.visibility</p:attrName>
                                        </p:attrNameLst>
                                      </p:cBhvr>
                                      <p:to>
                                        <p:strVal val="visible"/>
                                      </p:to>
                                    </p:set>
                                    <p:animEffect transition="in" filter="fade">
                                      <p:cBhvr>
                                        <p:cTn id="49" dur="400"/>
                                        <p:tgtEl>
                                          <p:spTgt spid="118"/>
                                        </p:tgtEl>
                                      </p:cBhvr>
                                    </p:animEffect>
                                  </p:childTnLst>
                                </p:cTn>
                              </p:par>
                              <p:par>
                                <p:cTn id="50" presetID="10" presetClass="entr" presetSubtype="0" fill="hold" nodeType="withEffect">
                                  <p:stCondLst>
                                    <p:cond delay="0"/>
                                  </p:stCondLst>
                                  <p:childTnLst>
                                    <p:set>
                                      <p:cBhvr>
                                        <p:cTn id="51" dur="1" fill="hold">
                                          <p:stCondLst>
                                            <p:cond delay="0"/>
                                          </p:stCondLst>
                                        </p:cTn>
                                        <p:tgtEl>
                                          <p:spTgt spid="119"/>
                                        </p:tgtEl>
                                        <p:attrNameLst>
                                          <p:attrName>style.visibility</p:attrName>
                                        </p:attrNameLst>
                                      </p:cBhvr>
                                      <p:to>
                                        <p:strVal val="visible"/>
                                      </p:to>
                                    </p:set>
                                    <p:animEffect transition="in" filter="fade">
                                      <p:cBhvr>
                                        <p:cTn id="52" dur="400"/>
                                        <p:tgtEl>
                                          <p:spTgt spid="119"/>
                                        </p:tgtEl>
                                      </p:cBhvr>
                                    </p:animEffect>
                                  </p:childTnLst>
                                </p:cTn>
                              </p:par>
                              <p:par>
                                <p:cTn id="53" presetID="10" presetClass="entr" presetSubtype="0" fill="hold" nodeType="withEffect">
                                  <p:stCondLst>
                                    <p:cond delay="0"/>
                                  </p:stCondLst>
                                  <p:childTnLst>
                                    <p:set>
                                      <p:cBhvr>
                                        <p:cTn id="54" dur="1" fill="hold">
                                          <p:stCondLst>
                                            <p:cond delay="0"/>
                                          </p:stCondLst>
                                        </p:cTn>
                                        <p:tgtEl>
                                          <p:spTgt spid="120"/>
                                        </p:tgtEl>
                                        <p:attrNameLst>
                                          <p:attrName>style.visibility</p:attrName>
                                        </p:attrNameLst>
                                      </p:cBhvr>
                                      <p:to>
                                        <p:strVal val="visible"/>
                                      </p:to>
                                    </p:set>
                                    <p:animEffect transition="in" filter="fade">
                                      <p:cBhvr>
                                        <p:cTn id="55" dur="400"/>
                                        <p:tgtEl>
                                          <p:spTgt spid="120"/>
                                        </p:tgtEl>
                                      </p:cBhvr>
                                    </p:animEffect>
                                  </p:childTnLst>
                                </p:cTn>
                              </p:par>
                              <p:par>
                                <p:cTn id="56" presetID="10" presetClass="entr" presetSubtype="0" fill="hold" nodeType="withEffect">
                                  <p:stCondLst>
                                    <p:cond delay="0"/>
                                  </p:stCondLst>
                                  <p:childTnLst>
                                    <p:set>
                                      <p:cBhvr>
                                        <p:cTn id="57" dur="1" fill="hold">
                                          <p:stCondLst>
                                            <p:cond delay="0"/>
                                          </p:stCondLst>
                                        </p:cTn>
                                        <p:tgtEl>
                                          <p:spTgt spid="121"/>
                                        </p:tgtEl>
                                        <p:attrNameLst>
                                          <p:attrName>style.visibility</p:attrName>
                                        </p:attrNameLst>
                                      </p:cBhvr>
                                      <p:to>
                                        <p:strVal val="visible"/>
                                      </p:to>
                                    </p:set>
                                    <p:animEffect transition="in" filter="fade">
                                      <p:cBhvr>
                                        <p:cTn id="58" dur="400"/>
                                        <p:tgtEl>
                                          <p:spTgt spid="121"/>
                                        </p:tgtEl>
                                      </p:cBhvr>
                                    </p:animEffect>
                                  </p:childTnLst>
                                </p:cTn>
                              </p:par>
                              <p:par>
                                <p:cTn id="59" presetID="10" presetClass="entr" presetSubtype="0" fill="hold" nodeType="withEffect">
                                  <p:stCondLst>
                                    <p:cond delay="0"/>
                                  </p:stCondLst>
                                  <p:childTnLst>
                                    <p:set>
                                      <p:cBhvr>
                                        <p:cTn id="60" dur="1" fill="hold">
                                          <p:stCondLst>
                                            <p:cond delay="0"/>
                                          </p:stCondLst>
                                        </p:cTn>
                                        <p:tgtEl>
                                          <p:spTgt spid="122"/>
                                        </p:tgtEl>
                                        <p:attrNameLst>
                                          <p:attrName>style.visibility</p:attrName>
                                        </p:attrNameLst>
                                      </p:cBhvr>
                                      <p:to>
                                        <p:strVal val="visible"/>
                                      </p:to>
                                    </p:set>
                                    <p:animEffect transition="in" filter="fade">
                                      <p:cBhvr>
                                        <p:cTn id="61" dur="400"/>
                                        <p:tgtEl>
                                          <p:spTgt spid="122"/>
                                        </p:tgtEl>
                                      </p:cBhvr>
                                    </p:animEffect>
                                  </p:childTnLst>
                                </p:cTn>
                              </p:par>
                              <p:par>
                                <p:cTn id="62" presetID="10" presetClass="entr" presetSubtype="0" fill="hold" nodeType="withEffect">
                                  <p:stCondLst>
                                    <p:cond delay="0"/>
                                  </p:stCondLst>
                                  <p:childTnLst>
                                    <p:set>
                                      <p:cBhvr>
                                        <p:cTn id="63" dur="1" fill="hold">
                                          <p:stCondLst>
                                            <p:cond delay="0"/>
                                          </p:stCondLst>
                                        </p:cTn>
                                        <p:tgtEl>
                                          <p:spTgt spid="123"/>
                                        </p:tgtEl>
                                        <p:attrNameLst>
                                          <p:attrName>style.visibility</p:attrName>
                                        </p:attrNameLst>
                                      </p:cBhvr>
                                      <p:to>
                                        <p:strVal val="visible"/>
                                      </p:to>
                                    </p:set>
                                    <p:animEffect transition="in" filter="fade">
                                      <p:cBhvr>
                                        <p:cTn id="64" dur="400"/>
                                        <p:tgtEl>
                                          <p:spTgt spid="123"/>
                                        </p:tgtEl>
                                      </p:cBhvr>
                                    </p:animEffect>
                                  </p:childTnLst>
                                </p:cTn>
                              </p:par>
                            </p:childTnLst>
                          </p:cTn>
                        </p:par>
                        <p:par>
                          <p:cTn id="65" fill="hold">
                            <p:stCondLst>
                              <p:cond delay="400"/>
                            </p:stCondLst>
                            <p:childTnLst>
                              <p:par>
                                <p:cTn id="66" presetID="10" presetClass="entr" presetSubtype="0" fill="hold" nodeType="afterEffect">
                                  <p:stCondLst>
                                    <p:cond delay="0"/>
                                  </p:stCondLst>
                                  <p:childTnLst>
                                    <p:set>
                                      <p:cBhvr>
                                        <p:cTn id="67" dur="1" fill="hold">
                                          <p:stCondLst>
                                            <p:cond delay="0"/>
                                          </p:stCondLst>
                                        </p:cTn>
                                        <p:tgtEl>
                                          <p:spTgt spid="124"/>
                                        </p:tgtEl>
                                        <p:attrNameLst>
                                          <p:attrName>style.visibility</p:attrName>
                                        </p:attrNameLst>
                                      </p:cBhvr>
                                      <p:to>
                                        <p:strVal val="visible"/>
                                      </p:to>
                                    </p:set>
                                    <p:animEffect transition="in" filter="fade">
                                      <p:cBhvr>
                                        <p:cTn id="68" dur="400"/>
                                        <p:tgtEl>
                                          <p:spTgt spid="124"/>
                                        </p:tgtEl>
                                      </p:cBhvr>
                                    </p:animEffect>
                                  </p:childTnLst>
                                </p:cTn>
                              </p:par>
                              <p:par>
                                <p:cTn id="69" presetID="10" presetClass="entr" presetSubtype="0" fill="hold" nodeType="withEffect">
                                  <p:stCondLst>
                                    <p:cond delay="0"/>
                                  </p:stCondLst>
                                  <p:childTnLst>
                                    <p:set>
                                      <p:cBhvr>
                                        <p:cTn id="70" dur="1" fill="hold">
                                          <p:stCondLst>
                                            <p:cond delay="0"/>
                                          </p:stCondLst>
                                        </p:cTn>
                                        <p:tgtEl>
                                          <p:spTgt spid="125"/>
                                        </p:tgtEl>
                                        <p:attrNameLst>
                                          <p:attrName>style.visibility</p:attrName>
                                        </p:attrNameLst>
                                      </p:cBhvr>
                                      <p:to>
                                        <p:strVal val="visible"/>
                                      </p:to>
                                    </p:set>
                                    <p:animEffect transition="in" filter="fade">
                                      <p:cBhvr>
                                        <p:cTn id="71" dur="400"/>
                                        <p:tgtEl>
                                          <p:spTgt spid="125"/>
                                        </p:tgtEl>
                                      </p:cBhvr>
                                    </p:animEffect>
                                  </p:childTnLst>
                                </p:cTn>
                              </p:par>
                              <p:par>
                                <p:cTn id="72" presetID="10" presetClass="entr" presetSubtype="0" fill="hold" nodeType="withEffect">
                                  <p:stCondLst>
                                    <p:cond delay="0"/>
                                  </p:stCondLst>
                                  <p:childTnLst>
                                    <p:set>
                                      <p:cBhvr>
                                        <p:cTn id="73" dur="1" fill="hold">
                                          <p:stCondLst>
                                            <p:cond delay="0"/>
                                          </p:stCondLst>
                                        </p:cTn>
                                        <p:tgtEl>
                                          <p:spTgt spid="126"/>
                                        </p:tgtEl>
                                        <p:attrNameLst>
                                          <p:attrName>style.visibility</p:attrName>
                                        </p:attrNameLst>
                                      </p:cBhvr>
                                      <p:to>
                                        <p:strVal val="visible"/>
                                      </p:to>
                                    </p:set>
                                    <p:animEffect transition="in" filter="fade">
                                      <p:cBhvr>
                                        <p:cTn id="74" dur="400"/>
                                        <p:tgtEl>
                                          <p:spTgt spid="126"/>
                                        </p:tgtEl>
                                      </p:cBhvr>
                                    </p:animEffect>
                                  </p:childTnLst>
                                </p:cTn>
                              </p:par>
                              <p:par>
                                <p:cTn id="75" presetID="10" presetClass="entr" presetSubtype="0" fill="hold" nodeType="withEffect">
                                  <p:stCondLst>
                                    <p:cond delay="0"/>
                                  </p:stCondLst>
                                  <p:childTnLst>
                                    <p:set>
                                      <p:cBhvr>
                                        <p:cTn id="76" dur="1" fill="hold">
                                          <p:stCondLst>
                                            <p:cond delay="0"/>
                                          </p:stCondLst>
                                        </p:cTn>
                                        <p:tgtEl>
                                          <p:spTgt spid="127"/>
                                        </p:tgtEl>
                                        <p:attrNameLst>
                                          <p:attrName>style.visibility</p:attrName>
                                        </p:attrNameLst>
                                      </p:cBhvr>
                                      <p:to>
                                        <p:strVal val="visible"/>
                                      </p:to>
                                    </p:set>
                                    <p:animEffect transition="in" filter="fade">
                                      <p:cBhvr>
                                        <p:cTn id="77" dur="400"/>
                                        <p:tgtEl>
                                          <p:spTgt spid="127"/>
                                        </p:tgtEl>
                                      </p:cBhvr>
                                    </p:animEffect>
                                  </p:childTnLst>
                                </p:cTn>
                              </p:par>
                              <p:par>
                                <p:cTn id="78" presetID="10" presetClass="entr" presetSubtype="0" fill="hold" nodeType="withEffect">
                                  <p:stCondLst>
                                    <p:cond delay="0"/>
                                  </p:stCondLst>
                                  <p:childTnLst>
                                    <p:set>
                                      <p:cBhvr>
                                        <p:cTn id="79" dur="1" fill="hold">
                                          <p:stCondLst>
                                            <p:cond delay="0"/>
                                          </p:stCondLst>
                                        </p:cTn>
                                        <p:tgtEl>
                                          <p:spTgt spid="128"/>
                                        </p:tgtEl>
                                        <p:attrNameLst>
                                          <p:attrName>style.visibility</p:attrName>
                                        </p:attrNameLst>
                                      </p:cBhvr>
                                      <p:to>
                                        <p:strVal val="visible"/>
                                      </p:to>
                                    </p:set>
                                    <p:animEffect transition="in" filter="fade">
                                      <p:cBhvr>
                                        <p:cTn id="80" dur="400"/>
                                        <p:tgtEl>
                                          <p:spTgt spid="128"/>
                                        </p:tgtEl>
                                      </p:cBhvr>
                                    </p:animEffect>
                                  </p:childTnLst>
                                </p:cTn>
                              </p:par>
                              <p:par>
                                <p:cTn id="81" presetID="10" presetClass="entr" presetSubtype="0" fill="hold" nodeType="withEffect">
                                  <p:stCondLst>
                                    <p:cond delay="0"/>
                                  </p:stCondLst>
                                  <p:childTnLst>
                                    <p:set>
                                      <p:cBhvr>
                                        <p:cTn id="82" dur="1" fill="hold">
                                          <p:stCondLst>
                                            <p:cond delay="0"/>
                                          </p:stCondLst>
                                        </p:cTn>
                                        <p:tgtEl>
                                          <p:spTgt spid="129"/>
                                        </p:tgtEl>
                                        <p:attrNameLst>
                                          <p:attrName>style.visibility</p:attrName>
                                        </p:attrNameLst>
                                      </p:cBhvr>
                                      <p:to>
                                        <p:strVal val="visible"/>
                                      </p:to>
                                    </p:set>
                                    <p:animEffect transition="in" filter="fade">
                                      <p:cBhvr>
                                        <p:cTn id="83" dur="400"/>
                                        <p:tgtEl>
                                          <p:spTgt spid="129"/>
                                        </p:tgtEl>
                                      </p:cBhvr>
                                    </p:animEffect>
                                  </p:childTnLst>
                                </p:cTn>
                              </p:par>
                              <p:par>
                                <p:cTn id="84" presetID="10" presetClass="entr" presetSubtype="0" fill="hold" nodeType="withEffect">
                                  <p:stCondLst>
                                    <p:cond delay="0"/>
                                  </p:stCondLst>
                                  <p:childTnLst>
                                    <p:set>
                                      <p:cBhvr>
                                        <p:cTn id="85" dur="1" fill="hold">
                                          <p:stCondLst>
                                            <p:cond delay="0"/>
                                          </p:stCondLst>
                                        </p:cTn>
                                        <p:tgtEl>
                                          <p:spTgt spid="130"/>
                                        </p:tgtEl>
                                        <p:attrNameLst>
                                          <p:attrName>style.visibility</p:attrName>
                                        </p:attrNameLst>
                                      </p:cBhvr>
                                      <p:to>
                                        <p:strVal val="visible"/>
                                      </p:to>
                                    </p:set>
                                    <p:animEffect transition="in" filter="fade">
                                      <p:cBhvr>
                                        <p:cTn id="86" dur="400"/>
                                        <p:tgtEl>
                                          <p:spTgt spid="130"/>
                                        </p:tgtEl>
                                      </p:cBhvr>
                                    </p:animEffect>
                                  </p:childTnLst>
                                </p:cTn>
                              </p:par>
                              <p:par>
                                <p:cTn id="87" presetID="10" presetClass="entr" presetSubtype="0" fill="hold" nodeType="withEffect">
                                  <p:stCondLst>
                                    <p:cond delay="0"/>
                                  </p:stCondLst>
                                  <p:childTnLst>
                                    <p:set>
                                      <p:cBhvr>
                                        <p:cTn id="88" dur="1" fill="hold">
                                          <p:stCondLst>
                                            <p:cond delay="0"/>
                                          </p:stCondLst>
                                        </p:cTn>
                                        <p:tgtEl>
                                          <p:spTgt spid="131"/>
                                        </p:tgtEl>
                                        <p:attrNameLst>
                                          <p:attrName>style.visibility</p:attrName>
                                        </p:attrNameLst>
                                      </p:cBhvr>
                                      <p:to>
                                        <p:strVal val="visible"/>
                                      </p:to>
                                    </p:set>
                                    <p:animEffect transition="in" filter="fade">
                                      <p:cBhvr>
                                        <p:cTn id="89" dur="400"/>
                                        <p:tgtEl>
                                          <p:spTgt spid="131"/>
                                        </p:tgtEl>
                                      </p:cBhvr>
                                    </p:animEffect>
                                  </p:childTnLst>
                                </p:cTn>
                              </p:par>
                              <p:par>
                                <p:cTn id="90" presetID="10" presetClass="entr" presetSubtype="0" fill="hold" nodeType="withEffect">
                                  <p:stCondLst>
                                    <p:cond delay="0"/>
                                  </p:stCondLst>
                                  <p:childTnLst>
                                    <p:set>
                                      <p:cBhvr>
                                        <p:cTn id="91" dur="1" fill="hold">
                                          <p:stCondLst>
                                            <p:cond delay="0"/>
                                          </p:stCondLst>
                                        </p:cTn>
                                        <p:tgtEl>
                                          <p:spTgt spid="132"/>
                                        </p:tgtEl>
                                        <p:attrNameLst>
                                          <p:attrName>style.visibility</p:attrName>
                                        </p:attrNameLst>
                                      </p:cBhvr>
                                      <p:to>
                                        <p:strVal val="visible"/>
                                      </p:to>
                                    </p:set>
                                    <p:animEffect transition="in" filter="fade">
                                      <p:cBhvr>
                                        <p:cTn id="92" dur="400"/>
                                        <p:tgtEl>
                                          <p:spTgt spid="132"/>
                                        </p:tgtEl>
                                      </p:cBhvr>
                                    </p:animEffect>
                                  </p:childTnLst>
                                </p:cTn>
                              </p:par>
                              <p:par>
                                <p:cTn id="93" presetID="10" presetClass="entr" presetSubtype="0" fill="hold" nodeType="withEffect">
                                  <p:stCondLst>
                                    <p:cond delay="0"/>
                                  </p:stCondLst>
                                  <p:childTnLst>
                                    <p:set>
                                      <p:cBhvr>
                                        <p:cTn id="94" dur="1" fill="hold">
                                          <p:stCondLst>
                                            <p:cond delay="0"/>
                                          </p:stCondLst>
                                        </p:cTn>
                                        <p:tgtEl>
                                          <p:spTgt spid="133"/>
                                        </p:tgtEl>
                                        <p:attrNameLst>
                                          <p:attrName>style.visibility</p:attrName>
                                        </p:attrNameLst>
                                      </p:cBhvr>
                                      <p:to>
                                        <p:strVal val="visible"/>
                                      </p:to>
                                    </p:set>
                                    <p:animEffect transition="in" filter="fade">
                                      <p:cBhvr>
                                        <p:cTn id="95" dur="400"/>
                                        <p:tgtEl>
                                          <p:spTgt spid="133"/>
                                        </p:tgtEl>
                                      </p:cBhvr>
                                    </p:animEffect>
                                  </p:childTnLst>
                                </p:cTn>
                              </p:par>
                              <p:par>
                                <p:cTn id="96" presetID="10" presetClass="entr" presetSubtype="0" fill="hold" nodeType="withEffect">
                                  <p:stCondLst>
                                    <p:cond delay="0"/>
                                  </p:stCondLst>
                                  <p:childTnLst>
                                    <p:set>
                                      <p:cBhvr>
                                        <p:cTn id="97" dur="1" fill="hold">
                                          <p:stCondLst>
                                            <p:cond delay="0"/>
                                          </p:stCondLst>
                                        </p:cTn>
                                        <p:tgtEl>
                                          <p:spTgt spid="134"/>
                                        </p:tgtEl>
                                        <p:attrNameLst>
                                          <p:attrName>style.visibility</p:attrName>
                                        </p:attrNameLst>
                                      </p:cBhvr>
                                      <p:to>
                                        <p:strVal val="visible"/>
                                      </p:to>
                                    </p:set>
                                    <p:animEffect transition="in" filter="fade">
                                      <p:cBhvr>
                                        <p:cTn id="98" dur="400"/>
                                        <p:tgtEl>
                                          <p:spTgt spid="134"/>
                                        </p:tgtEl>
                                      </p:cBhvr>
                                    </p:animEffect>
                                  </p:childTnLst>
                                </p:cTn>
                              </p:par>
                              <p:par>
                                <p:cTn id="99" presetID="10" presetClass="entr" presetSubtype="0" fill="hold" nodeType="withEffect">
                                  <p:stCondLst>
                                    <p:cond delay="0"/>
                                  </p:stCondLst>
                                  <p:childTnLst>
                                    <p:set>
                                      <p:cBhvr>
                                        <p:cTn id="100" dur="1" fill="hold">
                                          <p:stCondLst>
                                            <p:cond delay="0"/>
                                          </p:stCondLst>
                                        </p:cTn>
                                        <p:tgtEl>
                                          <p:spTgt spid="135"/>
                                        </p:tgtEl>
                                        <p:attrNameLst>
                                          <p:attrName>style.visibility</p:attrName>
                                        </p:attrNameLst>
                                      </p:cBhvr>
                                      <p:to>
                                        <p:strVal val="visible"/>
                                      </p:to>
                                    </p:set>
                                    <p:animEffect transition="in" filter="fade">
                                      <p:cBhvr>
                                        <p:cTn id="101" dur="400"/>
                                        <p:tgtEl>
                                          <p:spTgt spid="135"/>
                                        </p:tgtEl>
                                      </p:cBhvr>
                                    </p:animEffect>
                                  </p:childTnLst>
                                </p:cTn>
                              </p:par>
                              <p:par>
                                <p:cTn id="102" presetID="10" presetClass="entr" presetSubtype="0" fill="hold" nodeType="withEffect">
                                  <p:stCondLst>
                                    <p:cond delay="0"/>
                                  </p:stCondLst>
                                  <p:childTnLst>
                                    <p:set>
                                      <p:cBhvr>
                                        <p:cTn id="103" dur="1" fill="hold">
                                          <p:stCondLst>
                                            <p:cond delay="0"/>
                                          </p:stCondLst>
                                        </p:cTn>
                                        <p:tgtEl>
                                          <p:spTgt spid="136"/>
                                        </p:tgtEl>
                                        <p:attrNameLst>
                                          <p:attrName>style.visibility</p:attrName>
                                        </p:attrNameLst>
                                      </p:cBhvr>
                                      <p:to>
                                        <p:strVal val="visible"/>
                                      </p:to>
                                    </p:set>
                                    <p:animEffect transition="in" filter="fade">
                                      <p:cBhvr>
                                        <p:cTn id="104" dur="400"/>
                                        <p:tgtEl>
                                          <p:spTgt spid="136"/>
                                        </p:tgtEl>
                                      </p:cBhvr>
                                    </p:animEffect>
                                  </p:childTnLst>
                                </p:cTn>
                              </p:par>
                              <p:par>
                                <p:cTn id="105" presetID="10" presetClass="entr" presetSubtype="0" fill="hold" nodeType="withEffect">
                                  <p:stCondLst>
                                    <p:cond delay="0"/>
                                  </p:stCondLst>
                                  <p:childTnLst>
                                    <p:set>
                                      <p:cBhvr>
                                        <p:cTn id="106" dur="1" fill="hold">
                                          <p:stCondLst>
                                            <p:cond delay="0"/>
                                          </p:stCondLst>
                                        </p:cTn>
                                        <p:tgtEl>
                                          <p:spTgt spid="137"/>
                                        </p:tgtEl>
                                        <p:attrNameLst>
                                          <p:attrName>style.visibility</p:attrName>
                                        </p:attrNameLst>
                                      </p:cBhvr>
                                      <p:to>
                                        <p:strVal val="visible"/>
                                      </p:to>
                                    </p:set>
                                    <p:animEffect transition="in" filter="fade">
                                      <p:cBhvr>
                                        <p:cTn id="107" dur="400"/>
                                        <p:tgtEl>
                                          <p:spTgt spid="137"/>
                                        </p:tgtEl>
                                      </p:cBhvr>
                                    </p:animEffect>
                                  </p:childTnLst>
                                </p:cTn>
                              </p:par>
                              <p:par>
                                <p:cTn id="108" presetID="10" presetClass="entr" presetSubtype="0" fill="hold" nodeType="withEffect">
                                  <p:stCondLst>
                                    <p:cond delay="0"/>
                                  </p:stCondLst>
                                  <p:childTnLst>
                                    <p:set>
                                      <p:cBhvr>
                                        <p:cTn id="109" dur="1" fill="hold">
                                          <p:stCondLst>
                                            <p:cond delay="0"/>
                                          </p:stCondLst>
                                        </p:cTn>
                                        <p:tgtEl>
                                          <p:spTgt spid="138"/>
                                        </p:tgtEl>
                                        <p:attrNameLst>
                                          <p:attrName>style.visibility</p:attrName>
                                        </p:attrNameLst>
                                      </p:cBhvr>
                                      <p:to>
                                        <p:strVal val="visible"/>
                                      </p:to>
                                    </p:set>
                                    <p:animEffect transition="in" filter="fade">
                                      <p:cBhvr>
                                        <p:cTn id="110" dur="400"/>
                                        <p:tgtEl>
                                          <p:spTgt spid="138"/>
                                        </p:tgtEl>
                                      </p:cBhvr>
                                    </p:animEffect>
                                  </p:childTnLst>
                                </p:cTn>
                              </p:par>
                              <p:par>
                                <p:cTn id="111" presetID="10" presetClass="entr" presetSubtype="0" fill="hold" nodeType="withEffect">
                                  <p:stCondLst>
                                    <p:cond delay="0"/>
                                  </p:stCondLst>
                                  <p:childTnLst>
                                    <p:set>
                                      <p:cBhvr>
                                        <p:cTn id="112" dur="1" fill="hold">
                                          <p:stCondLst>
                                            <p:cond delay="0"/>
                                          </p:stCondLst>
                                        </p:cTn>
                                        <p:tgtEl>
                                          <p:spTgt spid="139"/>
                                        </p:tgtEl>
                                        <p:attrNameLst>
                                          <p:attrName>style.visibility</p:attrName>
                                        </p:attrNameLst>
                                      </p:cBhvr>
                                      <p:to>
                                        <p:strVal val="visible"/>
                                      </p:to>
                                    </p:set>
                                    <p:animEffect transition="in" filter="fade">
                                      <p:cBhvr>
                                        <p:cTn id="113" dur="400"/>
                                        <p:tgtEl>
                                          <p:spTgt spid="139"/>
                                        </p:tgtEl>
                                      </p:cBhvr>
                                    </p:animEffect>
                                  </p:childTnLst>
                                </p:cTn>
                              </p:par>
                              <p:par>
                                <p:cTn id="114" presetID="10" presetClass="entr" presetSubtype="0" fill="hold" nodeType="withEffect">
                                  <p:stCondLst>
                                    <p:cond delay="0"/>
                                  </p:stCondLst>
                                  <p:childTnLst>
                                    <p:set>
                                      <p:cBhvr>
                                        <p:cTn id="115" dur="1" fill="hold">
                                          <p:stCondLst>
                                            <p:cond delay="0"/>
                                          </p:stCondLst>
                                        </p:cTn>
                                        <p:tgtEl>
                                          <p:spTgt spid="140"/>
                                        </p:tgtEl>
                                        <p:attrNameLst>
                                          <p:attrName>style.visibility</p:attrName>
                                        </p:attrNameLst>
                                      </p:cBhvr>
                                      <p:to>
                                        <p:strVal val="visible"/>
                                      </p:to>
                                    </p:set>
                                    <p:animEffect transition="in" filter="fade">
                                      <p:cBhvr>
                                        <p:cTn id="116" dur="400"/>
                                        <p:tgtEl>
                                          <p:spTgt spid="140"/>
                                        </p:tgtEl>
                                      </p:cBhvr>
                                    </p:animEffect>
                                  </p:childTnLst>
                                </p:cTn>
                              </p:par>
                              <p:par>
                                <p:cTn id="117" presetID="10" presetClass="entr" presetSubtype="0" fill="hold" nodeType="withEffect">
                                  <p:stCondLst>
                                    <p:cond delay="0"/>
                                  </p:stCondLst>
                                  <p:childTnLst>
                                    <p:set>
                                      <p:cBhvr>
                                        <p:cTn id="118" dur="1" fill="hold">
                                          <p:stCondLst>
                                            <p:cond delay="0"/>
                                          </p:stCondLst>
                                        </p:cTn>
                                        <p:tgtEl>
                                          <p:spTgt spid="141"/>
                                        </p:tgtEl>
                                        <p:attrNameLst>
                                          <p:attrName>style.visibility</p:attrName>
                                        </p:attrNameLst>
                                      </p:cBhvr>
                                      <p:to>
                                        <p:strVal val="visible"/>
                                      </p:to>
                                    </p:set>
                                    <p:animEffect transition="in" filter="fade">
                                      <p:cBhvr>
                                        <p:cTn id="119" dur="400"/>
                                        <p:tgtEl>
                                          <p:spTgt spid="141"/>
                                        </p:tgtEl>
                                      </p:cBhvr>
                                    </p:animEffect>
                                  </p:childTnLst>
                                </p:cTn>
                              </p:par>
                              <p:par>
                                <p:cTn id="120" presetID="10" presetClass="entr" presetSubtype="0" fill="hold" nodeType="withEffect">
                                  <p:stCondLst>
                                    <p:cond delay="0"/>
                                  </p:stCondLst>
                                  <p:childTnLst>
                                    <p:set>
                                      <p:cBhvr>
                                        <p:cTn id="121" dur="1" fill="hold">
                                          <p:stCondLst>
                                            <p:cond delay="0"/>
                                          </p:stCondLst>
                                        </p:cTn>
                                        <p:tgtEl>
                                          <p:spTgt spid="142"/>
                                        </p:tgtEl>
                                        <p:attrNameLst>
                                          <p:attrName>style.visibility</p:attrName>
                                        </p:attrNameLst>
                                      </p:cBhvr>
                                      <p:to>
                                        <p:strVal val="visible"/>
                                      </p:to>
                                    </p:set>
                                    <p:animEffect transition="in" filter="fade">
                                      <p:cBhvr>
                                        <p:cTn id="122" dur="400"/>
                                        <p:tgtEl>
                                          <p:spTgt spid="142"/>
                                        </p:tgtEl>
                                      </p:cBhvr>
                                    </p:animEffect>
                                  </p:childTnLst>
                                </p:cTn>
                              </p:par>
                              <p:par>
                                <p:cTn id="123" presetID="10" presetClass="entr" presetSubtype="0" fill="hold" nodeType="withEffect">
                                  <p:stCondLst>
                                    <p:cond delay="0"/>
                                  </p:stCondLst>
                                  <p:childTnLst>
                                    <p:set>
                                      <p:cBhvr>
                                        <p:cTn id="124" dur="1" fill="hold">
                                          <p:stCondLst>
                                            <p:cond delay="0"/>
                                          </p:stCondLst>
                                        </p:cTn>
                                        <p:tgtEl>
                                          <p:spTgt spid="143"/>
                                        </p:tgtEl>
                                        <p:attrNameLst>
                                          <p:attrName>style.visibility</p:attrName>
                                        </p:attrNameLst>
                                      </p:cBhvr>
                                      <p:to>
                                        <p:strVal val="visible"/>
                                      </p:to>
                                    </p:set>
                                    <p:animEffect transition="in" filter="fade">
                                      <p:cBhvr>
                                        <p:cTn id="125" dur="400"/>
                                        <p:tgtEl>
                                          <p:spTgt spid="143"/>
                                        </p:tgtEl>
                                      </p:cBhvr>
                                    </p:animEffect>
                                  </p:childTnLst>
                                </p:cTn>
                              </p:par>
                            </p:childTnLst>
                          </p:cTn>
                        </p:par>
                        <p:par>
                          <p:cTn id="126" fill="hold">
                            <p:stCondLst>
                              <p:cond delay="800"/>
                            </p:stCondLst>
                            <p:childTnLst>
                              <p:par>
                                <p:cTn id="127" presetID="10" presetClass="entr" presetSubtype="0" fill="hold" nodeType="afterEffect">
                                  <p:stCondLst>
                                    <p:cond delay="0"/>
                                  </p:stCondLst>
                                  <p:childTnLst>
                                    <p:set>
                                      <p:cBhvr>
                                        <p:cTn id="128" dur="1" fill="hold">
                                          <p:stCondLst>
                                            <p:cond delay="0"/>
                                          </p:stCondLst>
                                        </p:cTn>
                                        <p:tgtEl>
                                          <p:spTgt spid="144"/>
                                        </p:tgtEl>
                                        <p:attrNameLst>
                                          <p:attrName>style.visibility</p:attrName>
                                        </p:attrNameLst>
                                      </p:cBhvr>
                                      <p:to>
                                        <p:strVal val="visible"/>
                                      </p:to>
                                    </p:set>
                                    <p:animEffect transition="in" filter="fade">
                                      <p:cBhvr>
                                        <p:cTn id="129" dur="400"/>
                                        <p:tgtEl>
                                          <p:spTgt spid="144"/>
                                        </p:tgtEl>
                                      </p:cBhvr>
                                    </p:animEffect>
                                  </p:childTnLst>
                                </p:cTn>
                              </p:par>
                              <p:par>
                                <p:cTn id="130" presetID="10" presetClass="entr" presetSubtype="0" fill="hold" nodeType="withEffect">
                                  <p:stCondLst>
                                    <p:cond delay="0"/>
                                  </p:stCondLst>
                                  <p:childTnLst>
                                    <p:set>
                                      <p:cBhvr>
                                        <p:cTn id="131" dur="1" fill="hold">
                                          <p:stCondLst>
                                            <p:cond delay="0"/>
                                          </p:stCondLst>
                                        </p:cTn>
                                        <p:tgtEl>
                                          <p:spTgt spid="145"/>
                                        </p:tgtEl>
                                        <p:attrNameLst>
                                          <p:attrName>style.visibility</p:attrName>
                                        </p:attrNameLst>
                                      </p:cBhvr>
                                      <p:to>
                                        <p:strVal val="visible"/>
                                      </p:to>
                                    </p:set>
                                    <p:animEffect transition="in" filter="fade">
                                      <p:cBhvr>
                                        <p:cTn id="132" dur="400"/>
                                        <p:tgtEl>
                                          <p:spTgt spid="145"/>
                                        </p:tgtEl>
                                      </p:cBhvr>
                                    </p:animEffect>
                                  </p:childTnLst>
                                </p:cTn>
                              </p:par>
                              <p:par>
                                <p:cTn id="133" presetID="10" presetClass="entr" presetSubtype="0" fill="hold" nodeType="withEffect">
                                  <p:stCondLst>
                                    <p:cond delay="0"/>
                                  </p:stCondLst>
                                  <p:childTnLst>
                                    <p:set>
                                      <p:cBhvr>
                                        <p:cTn id="134" dur="1" fill="hold">
                                          <p:stCondLst>
                                            <p:cond delay="0"/>
                                          </p:stCondLst>
                                        </p:cTn>
                                        <p:tgtEl>
                                          <p:spTgt spid="146"/>
                                        </p:tgtEl>
                                        <p:attrNameLst>
                                          <p:attrName>style.visibility</p:attrName>
                                        </p:attrNameLst>
                                      </p:cBhvr>
                                      <p:to>
                                        <p:strVal val="visible"/>
                                      </p:to>
                                    </p:set>
                                    <p:animEffect transition="in" filter="fade">
                                      <p:cBhvr>
                                        <p:cTn id="135" dur="400"/>
                                        <p:tgtEl>
                                          <p:spTgt spid="146"/>
                                        </p:tgtEl>
                                      </p:cBhvr>
                                    </p:animEffect>
                                  </p:childTnLst>
                                </p:cTn>
                              </p:par>
                              <p:par>
                                <p:cTn id="136" presetID="10" presetClass="entr" presetSubtype="0" fill="hold" nodeType="withEffect">
                                  <p:stCondLst>
                                    <p:cond delay="0"/>
                                  </p:stCondLst>
                                  <p:childTnLst>
                                    <p:set>
                                      <p:cBhvr>
                                        <p:cTn id="137" dur="1" fill="hold">
                                          <p:stCondLst>
                                            <p:cond delay="0"/>
                                          </p:stCondLst>
                                        </p:cTn>
                                        <p:tgtEl>
                                          <p:spTgt spid="147"/>
                                        </p:tgtEl>
                                        <p:attrNameLst>
                                          <p:attrName>style.visibility</p:attrName>
                                        </p:attrNameLst>
                                      </p:cBhvr>
                                      <p:to>
                                        <p:strVal val="visible"/>
                                      </p:to>
                                    </p:set>
                                    <p:animEffect transition="in" filter="fade">
                                      <p:cBhvr>
                                        <p:cTn id="138" dur="400"/>
                                        <p:tgtEl>
                                          <p:spTgt spid="147"/>
                                        </p:tgtEl>
                                      </p:cBhvr>
                                    </p:animEffect>
                                  </p:childTnLst>
                                </p:cTn>
                              </p:par>
                              <p:par>
                                <p:cTn id="139" presetID="10" presetClass="entr" presetSubtype="0" fill="hold" nodeType="withEffect">
                                  <p:stCondLst>
                                    <p:cond delay="0"/>
                                  </p:stCondLst>
                                  <p:childTnLst>
                                    <p:set>
                                      <p:cBhvr>
                                        <p:cTn id="140" dur="1" fill="hold">
                                          <p:stCondLst>
                                            <p:cond delay="0"/>
                                          </p:stCondLst>
                                        </p:cTn>
                                        <p:tgtEl>
                                          <p:spTgt spid="148"/>
                                        </p:tgtEl>
                                        <p:attrNameLst>
                                          <p:attrName>style.visibility</p:attrName>
                                        </p:attrNameLst>
                                      </p:cBhvr>
                                      <p:to>
                                        <p:strVal val="visible"/>
                                      </p:to>
                                    </p:set>
                                    <p:animEffect transition="in" filter="fade">
                                      <p:cBhvr>
                                        <p:cTn id="141" dur="400"/>
                                        <p:tgtEl>
                                          <p:spTgt spid="148"/>
                                        </p:tgtEl>
                                      </p:cBhvr>
                                    </p:animEffect>
                                  </p:childTnLst>
                                </p:cTn>
                              </p:par>
                              <p:par>
                                <p:cTn id="142" presetID="10" presetClass="entr" presetSubtype="0" fill="hold" nodeType="withEffect">
                                  <p:stCondLst>
                                    <p:cond delay="0"/>
                                  </p:stCondLst>
                                  <p:childTnLst>
                                    <p:set>
                                      <p:cBhvr>
                                        <p:cTn id="143" dur="1" fill="hold">
                                          <p:stCondLst>
                                            <p:cond delay="0"/>
                                          </p:stCondLst>
                                        </p:cTn>
                                        <p:tgtEl>
                                          <p:spTgt spid="149"/>
                                        </p:tgtEl>
                                        <p:attrNameLst>
                                          <p:attrName>style.visibility</p:attrName>
                                        </p:attrNameLst>
                                      </p:cBhvr>
                                      <p:to>
                                        <p:strVal val="visible"/>
                                      </p:to>
                                    </p:set>
                                    <p:animEffect transition="in" filter="fade">
                                      <p:cBhvr>
                                        <p:cTn id="144" dur="400"/>
                                        <p:tgtEl>
                                          <p:spTgt spid="149"/>
                                        </p:tgtEl>
                                      </p:cBhvr>
                                    </p:animEffect>
                                  </p:childTnLst>
                                </p:cTn>
                              </p:par>
                              <p:par>
                                <p:cTn id="145" presetID="10" presetClass="entr" presetSubtype="0" fill="hold" nodeType="withEffect">
                                  <p:stCondLst>
                                    <p:cond delay="0"/>
                                  </p:stCondLst>
                                  <p:childTnLst>
                                    <p:set>
                                      <p:cBhvr>
                                        <p:cTn id="146" dur="1" fill="hold">
                                          <p:stCondLst>
                                            <p:cond delay="0"/>
                                          </p:stCondLst>
                                        </p:cTn>
                                        <p:tgtEl>
                                          <p:spTgt spid="150"/>
                                        </p:tgtEl>
                                        <p:attrNameLst>
                                          <p:attrName>style.visibility</p:attrName>
                                        </p:attrNameLst>
                                      </p:cBhvr>
                                      <p:to>
                                        <p:strVal val="visible"/>
                                      </p:to>
                                    </p:set>
                                    <p:animEffect transition="in" filter="fade">
                                      <p:cBhvr>
                                        <p:cTn id="147" dur="400"/>
                                        <p:tgtEl>
                                          <p:spTgt spid="150"/>
                                        </p:tgtEl>
                                      </p:cBhvr>
                                    </p:animEffect>
                                  </p:childTnLst>
                                </p:cTn>
                              </p:par>
                              <p:par>
                                <p:cTn id="148" presetID="10" presetClass="entr" presetSubtype="0" fill="hold" nodeType="withEffect">
                                  <p:stCondLst>
                                    <p:cond delay="0"/>
                                  </p:stCondLst>
                                  <p:childTnLst>
                                    <p:set>
                                      <p:cBhvr>
                                        <p:cTn id="149" dur="1" fill="hold">
                                          <p:stCondLst>
                                            <p:cond delay="0"/>
                                          </p:stCondLst>
                                        </p:cTn>
                                        <p:tgtEl>
                                          <p:spTgt spid="151"/>
                                        </p:tgtEl>
                                        <p:attrNameLst>
                                          <p:attrName>style.visibility</p:attrName>
                                        </p:attrNameLst>
                                      </p:cBhvr>
                                      <p:to>
                                        <p:strVal val="visible"/>
                                      </p:to>
                                    </p:set>
                                    <p:animEffect transition="in" filter="fade">
                                      <p:cBhvr>
                                        <p:cTn id="150" dur="400"/>
                                        <p:tgtEl>
                                          <p:spTgt spid="151"/>
                                        </p:tgtEl>
                                      </p:cBhvr>
                                    </p:animEffect>
                                  </p:childTnLst>
                                </p:cTn>
                              </p:par>
                              <p:par>
                                <p:cTn id="151" presetID="10" presetClass="entr" presetSubtype="0" fill="hold" nodeType="withEffect">
                                  <p:stCondLst>
                                    <p:cond delay="0"/>
                                  </p:stCondLst>
                                  <p:childTnLst>
                                    <p:set>
                                      <p:cBhvr>
                                        <p:cTn id="152" dur="1" fill="hold">
                                          <p:stCondLst>
                                            <p:cond delay="0"/>
                                          </p:stCondLst>
                                        </p:cTn>
                                        <p:tgtEl>
                                          <p:spTgt spid="152"/>
                                        </p:tgtEl>
                                        <p:attrNameLst>
                                          <p:attrName>style.visibility</p:attrName>
                                        </p:attrNameLst>
                                      </p:cBhvr>
                                      <p:to>
                                        <p:strVal val="visible"/>
                                      </p:to>
                                    </p:set>
                                    <p:animEffect transition="in" filter="fade">
                                      <p:cBhvr>
                                        <p:cTn id="153" dur="400"/>
                                        <p:tgtEl>
                                          <p:spTgt spid="152"/>
                                        </p:tgtEl>
                                      </p:cBhvr>
                                    </p:animEffect>
                                  </p:childTnLst>
                                </p:cTn>
                              </p:par>
                              <p:par>
                                <p:cTn id="154" presetID="10" presetClass="entr" presetSubtype="0" fill="hold" nodeType="withEffect">
                                  <p:stCondLst>
                                    <p:cond delay="0"/>
                                  </p:stCondLst>
                                  <p:childTnLst>
                                    <p:set>
                                      <p:cBhvr>
                                        <p:cTn id="155" dur="1" fill="hold">
                                          <p:stCondLst>
                                            <p:cond delay="0"/>
                                          </p:stCondLst>
                                        </p:cTn>
                                        <p:tgtEl>
                                          <p:spTgt spid="153"/>
                                        </p:tgtEl>
                                        <p:attrNameLst>
                                          <p:attrName>style.visibility</p:attrName>
                                        </p:attrNameLst>
                                      </p:cBhvr>
                                      <p:to>
                                        <p:strVal val="visible"/>
                                      </p:to>
                                    </p:set>
                                    <p:animEffect transition="in" filter="fade">
                                      <p:cBhvr>
                                        <p:cTn id="156" dur="400"/>
                                        <p:tgtEl>
                                          <p:spTgt spid="153"/>
                                        </p:tgtEl>
                                      </p:cBhvr>
                                    </p:animEffect>
                                  </p:childTnLst>
                                </p:cTn>
                              </p:par>
                              <p:par>
                                <p:cTn id="157" presetID="10" presetClass="entr" presetSubtype="0" fill="hold" nodeType="withEffect">
                                  <p:stCondLst>
                                    <p:cond delay="0"/>
                                  </p:stCondLst>
                                  <p:childTnLst>
                                    <p:set>
                                      <p:cBhvr>
                                        <p:cTn id="158" dur="1" fill="hold">
                                          <p:stCondLst>
                                            <p:cond delay="0"/>
                                          </p:stCondLst>
                                        </p:cTn>
                                        <p:tgtEl>
                                          <p:spTgt spid="154"/>
                                        </p:tgtEl>
                                        <p:attrNameLst>
                                          <p:attrName>style.visibility</p:attrName>
                                        </p:attrNameLst>
                                      </p:cBhvr>
                                      <p:to>
                                        <p:strVal val="visible"/>
                                      </p:to>
                                    </p:set>
                                    <p:animEffect transition="in" filter="fade">
                                      <p:cBhvr>
                                        <p:cTn id="159" dur="400"/>
                                        <p:tgtEl>
                                          <p:spTgt spid="154"/>
                                        </p:tgtEl>
                                      </p:cBhvr>
                                    </p:animEffect>
                                  </p:childTnLst>
                                </p:cTn>
                              </p:par>
                              <p:par>
                                <p:cTn id="160" presetID="10" presetClass="entr" presetSubtype="0" fill="hold" nodeType="withEffect">
                                  <p:stCondLst>
                                    <p:cond delay="0"/>
                                  </p:stCondLst>
                                  <p:childTnLst>
                                    <p:set>
                                      <p:cBhvr>
                                        <p:cTn id="161" dur="1" fill="hold">
                                          <p:stCondLst>
                                            <p:cond delay="0"/>
                                          </p:stCondLst>
                                        </p:cTn>
                                        <p:tgtEl>
                                          <p:spTgt spid="155"/>
                                        </p:tgtEl>
                                        <p:attrNameLst>
                                          <p:attrName>style.visibility</p:attrName>
                                        </p:attrNameLst>
                                      </p:cBhvr>
                                      <p:to>
                                        <p:strVal val="visible"/>
                                      </p:to>
                                    </p:set>
                                    <p:animEffect transition="in" filter="fade">
                                      <p:cBhvr>
                                        <p:cTn id="162" dur="400"/>
                                        <p:tgtEl>
                                          <p:spTgt spid="155"/>
                                        </p:tgtEl>
                                      </p:cBhvr>
                                    </p:animEffect>
                                  </p:childTnLst>
                                </p:cTn>
                              </p:par>
                              <p:par>
                                <p:cTn id="163" presetID="10" presetClass="entr" presetSubtype="0" fill="hold" nodeType="withEffect">
                                  <p:stCondLst>
                                    <p:cond delay="0"/>
                                  </p:stCondLst>
                                  <p:childTnLst>
                                    <p:set>
                                      <p:cBhvr>
                                        <p:cTn id="164" dur="1" fill="hold">
                                          <p:stCondLst>
                                            <p:cond delay="0"/>
                                          </p:stCondLst>
                                        </p:cTn>
                                        <p:tgtEl>
                                          <p:spTgt spid="156"/>
                                        </p:tgtEl>
                                        <p:attrNameLst>
                                          <p:attrName>style.visibility</p:attrName>
                                        </p:attrNameLst>
                                      </p:cBhvr>
                                      <p:to>
                                        <p:strVal val="visible"/>
                                      </p:to>
                                    </p:set>
                                    <p:animEffect transition="in" filter="fade">
                                      <p:cBhvr>
                                        <p:cTn id="165" dur="400"/>
                                        <p:tgtEl>
                                          <p:spTgt spid="156"/>
                                        </p:tgtEl>
                                      </p:cBhvr>
                                    </p:animEffect>
                                  </p:childTnLst>
                                </p:cTn>
                              </p:par>
                              <p:par>
                                <p:cTn id="166" presetID="10" presetClass="entr" presetSubtype="0" fill="hold" nodeType="withEffect">
                                  <p:stCondLst>
                                    <p:cond delay="0"/>
                                  </p:stCondLst>
                                  <p:childTnLst>
                                    <p:set>
                                      <p:cBhvr>
                                        <p:cTn id="167" dur="1" fill="hold">
                                          <p:stCondLst>
                                            <p:cond delay="0"/>
                                          </p:stCondLst>
                                        </p:cTn>
                                        <p:tgtEl>
                                          <p:spTgt spid="157"/>
                                        </p:tgtEl>
                                        <p:attrNameLst>
                                          <p:attrName>style.visibility</p:attrName>
                                        </p:attrNameLst>
                                      </p:cBhvr>
                                      <p:to>
                                        <p:strVal val="visible"/>
                                      </p:to>
                                    </p:set>
                                    <p:animEffect transition="in" filter="fade">
                                      <p:cBhvr>
                                        <p:cTn id="168" dur="400"/>
                                        <p:tgtEl>
                                          <p:spTgt spid="157"/>
                                        </p:tgtEl>
                                      </p:cBhvr>
                                    </p:animEffect>
                                  </p:childTnLst>
                                </p:cTn>
                              </p:par>
                              <p:par>
                                <p:cTn id="169" presetID="10" presetClass="entr" presetSubtype="0" fill="hold" nodeType="withEffect">
                                  <p:stCondLst>
                                    <p:cond delay="0"/>
                                  </p:stCondLst>
                                  <p:childTnLst>
                                    <p:set>
                                      <p:cBhvr>
                                        <p:cTn id="170" dur="1" fill="hold">
                                          <p:stCondLst>
                                            <p:cond delay="0"/>
                                          </p:stCondLst>
                                        </p:cTn>
                                        <p:tgtEl>
                                          <p:spTgt spid="158"/>
                                        </p:tgtEl>
                                        <p:attrNameLst>
                                          <p:attrName>style.visibility</p:attrName>
                                        </p:attrNameLst>
                                      </p:cBhvr>
                                      <p:to>
                                        <p:strVal val="visible"/>
                                      </p:to>
                                    </p:set>
                                    <p:animEffect transition="in" filter="fade">
                                      <p:cBhvr>
                                        <p:cTn id="171" dur="400"/>
                                        <p:tgtEl>
                                          <p:spTgt spid="158"/>
                                        </p:tgtEl>
                                      </p:cBhvr>
                                    </p:animEffect>
                                  </p:childTnLst>
                                </p:cTn>
                              </p:par>
                              <p:par>
                                <p:cTn id="172" presetID="10" presetClass="entr" presetSubtype="0" fill="hold" nodeType="withEffect">
                                  <p:stCondLst>
                                    <p:cond delay="0"/>
                                  </p:stCondLst>
                                  <p:childTnLst>
                                    <p:set>
                                      <p:cBhvr>
                                        <p:cTn id="173" dur="1" fill="hold">
                                          <p:stCondLst>
                                            <p:cond delay="0"/>
                                          </p:stCondLst>
                                        </p:cTn>
                                        <p:tgtEl>
                                          <p:spTgt spid="159"/>
                                        </p:tgtEl>
                                        <p:attrNameLst>
                                          <p:attrName>style.visibility</p:attrName>
                                        </p:attrNameLst>
                                      </p:cBhvr>
                                      <p:to>
                                        <p:strVal val="visible"/>
                                      </p:to>
                                    </p:set>
                                    <p:animEffect transition="in" filter="fade">
                                      <p:cBhvr>
                                        <p:cTn id="174" dur="400"/>
                                        <p:tgtEl>
                                          <p:spTgt spid="159"/>
                                        </p:tgtEl>
                                      </p:cBhvr>
                                    </p:animEffect>
                                  </p:childTnLst>
                                </p:cTn>
                              </p:par>
                              <p:par>
                                <p:cTn id="175" presetID="10" presetClass="entr" presetSubtype="0" fill="hold" nodeType="withEffect">
                                  <p:stCondLst>
                                    <p:cond delay="0"/>
                                  </p:stCondLst>
                                  <p:childTnLst>
                                    <p:set>
                                      <p:cBhvr>
                                        <p:cTn id="176" dur="1" fill="hold">
                                          <p:stCondLst>
                                            <p:cond delay="0"/>
                                          </p:stCondLst>
                                        </p:cTn>
                                        <p:tgtEl>
                                          <p:spTgt spid="160"/>
                                        </p:tgtEl>
                                        <p:attrNameLst>
                                          <p:attrName>style.visibility</p:attrName>
                                        </p:attrNameLst>
                                      </p:cBhvr>
                                      <p:to>
                                        <p:strVal val="visible"/>
                                      </p:to>
                                    </p:set>
                                    <p:animEffect transition="in" filter="fade">
                                      <p:cBhvr>
                                        <p:cTn id="177" dur="400"/>
                                        <p:tgtEl>
                                          <p:spTgt spid="160"/>
                                        </p:tgtEl>
                                      </p:cBhvr>
                                    </p:animEffect>
                                  </p:childTnLst>
                                </p:cTn>
                              </p:par>
                              <p:par>
                                <p:cTn id="178" presetID="10" presetClass="entr" presetSubtype="0" fill="hold" nodeType="withEffect">
                                  <p:stCondLst>
                                    <p:cond delay="0"/>
                                  </p:stCondLst>
                                  <p:childTnLst>
                                    <p:set>
                                      <p:cBhvr>
                                        <p:cTn id="179" dur="1" fill="hold">
                                          <p:stCondLst>
                                            <p:cond delay="0"/>
                                          </p:stCondLst>
                                        </p:cTn>
                                        <p:tgtEl>
                                          <p:spTgt spid="161"/>
                                        </p:tgtEl>
                                        <p:attrNameLst>
                                          <p:attrName>style.visibility</p:attrName>
                                        </p:attrNameLst>
                                      </p:cBhvr>
                                      <p:to>
                                        <p:strVal val="visible"/>
                                      </p:to>
                                    </p:set>
                                    <p:animEffect transition="in" filter="fade">
                                      <p:cBhvr>
                                        <p:cTn id="180" dur="400"/>
                                        <p:tgtEl>
                                          <p:spTgt spid="161"/>
                                        </p:tgtEl>
                                      </p:cBhvr>
                                    </p:animEffect>
                                  </p:childTnLst>
                                </p:cTn>
                              </p:par>
                              <p:par>
                                <p:cTn id="181" presetID="10" presetClass="entr" presetSubtype="0" fill="hold" nodeType="withEffect">
                                  <p:stCondLst>
                                    <p:cond delay="0"/>
                                  </p:stCondLst>
                                  <p:childTnLst>
                                    <p:set>
                                      <p:cBhvr>
                                        <p:cTn id="182" dur="1" fill="hold">
                                          <p:stCondLst>
                                            <p:cond delay="0"/>
                                          </p:stCondLst>
                                        </p:cTn>
                                        <p:tgtEl>
                                          <p:spTgt spid="162"/>
                                        </p:tgtEl>
                                        <p:attrNameLst>
                                          <p:attrName>style.visibility</p:attrName>
                                        </p:attrNameLst>
                                      </p:cBhvr>
                                      <p:to>
                                        <p:strVal val="visible"/>
                                      </p:to>
                                    </p:set>
                                    <p:animEffect transition="in" filter="fade">
                                      <p:cBhvr>
                                        <p:cTn id="183" dur="400"/>
                                        <p:tgtEl>
                                          <p:spTgt spid="162"/>
                                        </p:tgtEl>
                                      </p:cBhvr>
                                    </p:animEffect>
                                  </p:childTnLst>
                                </p:cTn>
                              </p:par>
                              <p:par>
                                <p:cTn id="184" presetID="10" presetClass="entr" presetSubtype="0" fill="hold" nodeType="withEffect">
                                  <p:stCondLst>
                                    <p:cond delay="0"/>
                                  </p:stCondLst>
                                  <p:childTnLst>
                                    <p:set>
                                      <p:cBhvr>
                                        <p:cTn id="185" dur="1" fill="hold">
                                          <p:stCondLst>
                                            <p:cond delay="0"/>
                                          </p:stCondLst>
                                        </p:cTn>
                                        <p:tgtEl>
                                          <p:spTgt spid="163"/>
                                        </p:tgtEl>
                                        <p:attrNameLst>
                                          <p:attrName>style.visibility</p:attrName>
                                        </p:attrNameLst>
                                      </p:cBhvr>
                                      <p:to>
                                        <p:strVal val="visible"/>
                                      </p:to>
                                    </p:set>
                                    <p:animEffect transition="in" filter="fade">
                                      <p:cBhvr>
                                        <p:cTn id="186" dur="400"/>
                                        <p:tgtEl>
                                          <p:spTgt spid="163"/>
                                        </p:tgtEl>
                                      </p:cBhvr>
                                    </p:animEffect>
                                  </p:childTnLst>
                                </p:cTn>
                              </p:par>
                            </p:childTnLst>
                          </p:cTn>
                        </p:par>
                        <p:par>
                          <p:cTn id="187" fill="hold">
                            <p:stCondLst>
                              <p:cond delay="1200"/>
                            </p:stCondLst>
                            <p:childTnLst>
                              <p:par>
                                <p:cTn id="188" presetID="10" presetClass="entr" presetSubtype="0" fill="hold" nodeType="afterEffect">
                                  <p:stCondLst>
                                    <p:cond delay="0"/>
                                  </p:stCondLst>
                                  <p:childTnLst>
                                    <p:set>
                                      <p:cBhvr>
                                        <p:cTn id="189" dur="1" fill="hold">
                                          <p:stCondLst>
                                            <p:cond delay="0"/>
                                          </p:stCondLst>
                                        </p:cTn>
                                        <p:tgtEl>
                                          <p:spTgt spid="165"/>
                                        </p:tgtEl>
                                        <p:attrNameLst>
                                          <p:attrName>style.visibility</p:attrName>
                                        </p:attrNameLst>
                                      </p:cBhvr>
                                      <p:to>
                                        <p:strVal val="visible"/>
                                      </p:to>
                                    </p:set>
                                    <p:animEffect transition="in" filter="fade">
                                      <p:cBhvr>
                                        <p:cTn id="190" dur="400"/>
                                        <p:tgtEl>
                                          <p:spTgt spid="165"/>
                                        </p:tgtEl>
                                      </p:cBhvr>
                                    </p:animEffect>
                                  </p:childTnLst>
                                </p:cTn>
                              </p:par>
                              <p:par>
                                <p:cTn id="191" presetID="10" presetClass="entr" presetSubtype="0" fill="hold" nodeType="withEffect">
                                  <p:stCondLst>
                                    <p:cond delay="0"/>
                                  </p:stCondLst>
                                  <p:childTnLst>
                                    <p:set>
                                      <p:cBhvr>
                                        <p:cTn id="192" dur="1" fill="hold">
                                          <p:stCondLst>
                                            <p:cond delay="0"/>
                                          </p:stCondLst>
                                        </p:cTn>
                                        <p:tgtEl>
                                          <p:spTgt spid="166"/>
                                        </p:tgtEl>
                                        <p:attrNameLst>
                                          <p:attrName>style.visibility</p:attrName>
                                        </p:attrNameLst>
                                      </p:cBhvr>
                                      <p:to>
                                        <p:strVal val="visible"/>
                                      </p:to>
                                    </p:set>
                                    <p:animEffect transition="in" filter="fade">
                                      <p:cBhvr>
                                        <p:cTn id="193" dur="400"/>
                                        <p:tgtEl>
                                          <p:spTgt spid="166"/>
                                        </p:tgtEl>
                                      </p:cBhvr>
                                    </p:animEffect>
                                  </p:childTnLst>
                                </p:cTn>
                              </p:par>
                              <p:par>
                                <p:cTn id="194" presetID="10" presetClass="entr" presetSubtype="0" fill="hold" nodeType="withEffect">
                                  <p:stCondLst>
                                    <p:cond delay="0"/>
                                  </p:stCondLst>
                                  <p:childTnLst>
                                    <p:set>
                                      <p:cBhvr>
                                        <p:cTn id="195" dur="1" fill="hold">
                                          <p:stCondLst>
                                            <p:cond delay="0"/>
                                          </p:stCondLst>
                                        </p:cTn>
                                        <p:tgtEl>
                                          <p:spTgt spid="167"/>
                                        </p:tgtEl>
                                        <p:attrNameLst>
                                          <p:attrName>style.visibility</p:attrName>
                                        </p:attrNameLst>
                                      </p:cBhvr>
                                      <p:to>
                                        <p:strVal val="visible"/>
                                      </p:to>
                                    </p:set>
                                    <p:animEffect transition="in" filter="fade">
                                      <p:cBhvr>
                                        <p:cTn id="196" dur="400"/>
                                        <p:tgtEl>
                                          <p:spTgt spid="167"/>
                                        </p:tgtEl>
                                      </p:cBhvr>
                                    </p:animEffect>
                                  </p:childTnLst>
                                </p:cTn>
                              </p:par>
                              <p:par>
                                <p:cTn id="197" presetID="10" presetClass="entr" presetSubtype="0" fill="hold" nodeType="withEffect">
                                  <p:stCondLst>
                                    <p:cond delay="0"/>
                                  </p:stCondLst>
                                  <p:childTnLst>
                                    <p:set>
                                      <p:cBhvr>
                                        <p:cTn id="198" dur="1" fill="hold">
                                          <p:stCondLst>
                                            <p:cond delay="0"/>
                                          </p:stCondLst>
                                        </p:cTn>
                                        <p:tgtEl>
                                          <p:spTgt spid="168"/>
                                        </p:tgtEl>
                                        <p:attrNameLst>
                                          <p:attrName>style.visibility</p:attrName>
                                        </p:attrNameLst>
                                      </p:cBhvr>
                                      <p:to>
                                        <p:strVal val="visible"/>
                                      </p:to>
                                    </p:set>
                                    <p:animEffect transition="in" filter="fade">
                                      <p:cBhvr>
                                        <p:cTn id="199" dur="400"/>
                                        <p:tgtEl>
                                          <p:spTgt spid="168"/>
                                        </p:tgtEl>
                                      </p:cBhvr>
                                    </p:animEffect>
                                  </p:childTnLst>
                                </p:cTn>
                              </p:par>
                              <p:par>
                                <p:cTn id="200" presetID="10" presetClass="entr" presetSubtype="0" fill="hold" nodeType="withEffect">
                                  <p:stCondLst>
                                    <p:cond delay="0"/>
                                  </p:stCondLst>
                                  <p:childTnLst>
                                    <p:set>
                                      <p:cBhvr>
                                        <p:cTn id="201" dur="1" fill="hold">
                                          <p:stCondLst>
                                            <p:cond delay="0"/>
                                          </p:stCondLst>
                                        </p:cTn>
                                        <p:tgtEl>
                                          <p:spTgt spid="169"/>
                                        </p:tgtEl>
                                        <p:attrNameLst>
                                          <p:attrName>style.visibility</p:attrName>
                                        </p:attrNameLst>
                                      </p:cBhvr>
                                      <p:to>
                                        <p:strVal val="visible"/>
                                      </p:to>
                                    </p:set>
                                    <p:animEffect transition="in" filter="fade">
                                      <p:cBhvr>
                                        <p:cTn id="202" dur="400"/>
                                        <p:tgtEl>
                                          <p:spTgt spid="169"/>
                                        </p:tgtEl>
                                      </p:cBhvr>
                                    </p:animEffect>
                                  </p:childTnLst>
                                </p:cTn>
                              </p:par>
                              <p:par>
                                <p:cTn id="203" presetID="10" presetClass="entr" presetSubtype="0" fill="hold" nodeType="withEffect">
                                  <p:stCondLst>
                                    <p:cond delay="0"/>
                                  </p:stCondLst>
                                  <p:childTnLst>
                                    <p:set>
                                      <p:cBhvr>
                                        <p:cTn id="204" dur="1" fill="hold">
                                          <p:stCondLst>
                                            <p:cond delay="0"/>
                                          </p:stCondLst>
                                        </p:cTn>
                                        <p:tgtEl>
                                          <p:spTgt spid="170"/>
                                        </p:tgtEl>
                                        <p:attrNameLst>
                                          <p:attrName>style.visibility</p:attrName>
                                        </p:attrNameLst>
                                      </p:cBhvr>
                                      <p:to>
                                        <p:strVal val="visible"/>
                                      </p:to>
                                    </p:set>
                                    <p:animEffect transition="in" filter="fade">
                                      <p:cBhvr>
                                        <p:cTn id="205" dur="400"/>
                                        <p:tgtEl>
                                          <p:spTgt spid="170"/>
                                        </p:tgtEl>
                                      </p:cBhvr>
                                    </p:animEffect>
                                  </p:childTnLst>
                                </p:cTn>
                              </p:par>
                              <p:par>
                                <p:cTn id="206" presetID="10" presetClass="entr" presetSubtype="0" fill="hold" nodeType="withEffect">
                                  <p:stCondLst>
                                    <p:cond delay="0"/>
                                  </p:stCondLst>
                                  <p:childTnLst>
                                    <p:set>
                                      <p:cBhvr>
                                        <p:cTn id="207" dur="1" fill="hold">
                                          <p:stCondLst>
                                            <p:cond delay="0"/>
                                          </p:stCondLst>
                                        </p:cTn>
                                        <p:tgtEl>
                                          <p:spTgt spid="171"/>
                                        </p:tgtEl>
                                        <p:attrNameLst>
                                          <p:attrName>style.visibility</p:attrName>
                                        </p:attrNameLst>
                                      </p:cBhvr>
                                      <p:to>
                                        <p:strVal val="visible"/>
                                      </p:to>
                                    </p:set>
                                    <p:animEffect transition="in" filter="fade">
                                      <p:cBhvr>
                                        <p:cTn id="208" dur="400"/>
                                        <p:tgtEl>
                                          <p:spTgt spid="171"/>
                                        </p:tgtEl>
                                      </p:cBhvr>
                                    </p:animEffect>
                                  </p:childTnLst>
                                </p:cTn>
                              </p:par>
                              <p:par>
                                <p:cTn id="209" presetID="10" presetClass="entr" presetSubtype="0" fill="hold" nodeType="withEffect">
                                  <p:stCondLst>
                                    <p:cond delay="0"/>
                                  </p:stCondLst>
                                  <p:childTnLst>
                                    <p:set>
                                      <p:cBhvr>
                                        <p:cTn id="210" dur="1" fill="hold">
                                          <p:stCondLst>
                                            <p:cond delay="0"/>
                                          </p:stCondLst>
                                        </p:cTn>
                                        <p:tgtEl>
                                          <p:spTgt spid="172"/>
                                        </p:tgtEl>
                                        <p:attrNameLst>
                                          <p:attrName>style.visibility</p:attrName>
                                        </p:attrNameLst>
                                      </p:cBhvr>
                                      <p:to>
                                        <p:strVal val="visible"/>
                                      </p:to>
                                    </p:set>
                                    <p:animEffect transition="in" filter="fade">
                                      <p:cBhvr>
                                        <p:cTn id="211" dur="400"/>
                                        <p:tgtEl>
                                          <p:spTgt spid="172"/>
                                        </p:tgtEl>
                                      </p:cBhvr>
                                    </p:animEffect>
                                  </p:childTnLst>
                                </p:cTn>
                              </p:par>
                              <p:par>
                                <p:cTn id="212" presetID="10" presetClass="entr" presetSubtype="0" fill="hold" nodeType="withEffect">
                                  <p:stCondLst>
                                    <p:cond delay="0"/>
                                  </p:stCondLst>
                                  <p:childTnLst>
                                    <p:set>
                                      <p:cBhvr>
                                        <p:cTn id="213" dur="1" fill="hold">
                                          <p:stCondLst>
                                            <p:cond delay="0"/>
                                          </p:stCondLst>
                                        </p:cTn>
                                        <p:tgtEl>
                                          <p:spTgt spid="173"/>
                                        </p:tgtEl>
                                        <p:attrNameLst>
                                          <p:attrName>style.visibility</p:attrName>
                                        </p:attrNameLst>
                                      </p:cBhvr>
                                      <p:to>
                                        <p:strVal val="visible"/>
                                      </p:to>
                                    </p:set>
                                    <p:animEffect transition="in" filter="fade">
                                      <p:cBhvr>
                                        <p:cTn id="214" dur="400"/>
                                        <p:tgtEl>
                                          <p:spTgt spid="173"/>
                                        </p:tgtEl>
                                      </p:cBhvr>
                                    </p:animEffect>
                                  </p:childTnLst>
                                </p:cTn>
                              </p:par>
                              <p:par>
                                <p:cTn id="215" presetID="10" presetClass="entr" presetSubtype="0" fill="hold" nodeType="withEffect">
                                  <p:stCondLst>
                                    <p:cond delay="0"/>
                                  </p:stCondLst>
                                  <p:childTnLst>
                                    <p:set>
                                      <p:cBhvr>
                                        <p:cTn id="216" dur="1" fill="hold">
                                          <p:stCondLst>
                                            <p:cond delay="0"/>
                                          </p:stCondLst>
                                        </p:cTn>
                                        <p:tgtEl>
                                          <p:spTgt spid="174"/>
                                        </p:tgtEl>
                                        <p:attrNameLst>
                                          <p:attrName>style.visibility</p:attrName>
                                        </p:attrNameLst>
                                      </p:cBhvr>
                                      <p:to>
                                        <p:strVal val="visible"/>
                                      </p:to>
                                    </p:set>
                                    <p:animEffect transition="in" filter="fade">
                                      <p:cBhvr>
                                        <p:cTn id="217" dur="400"/>
                                        <p:tgtEl>
                                          <p:spTgt spid="174"/>
                                        </p:tgtEl>
                                      </p:cBhvr>
                                    </p:animEffect>
                                  </p:childTnLst>
                                </p:cTn>
                              </p:par>
                              <p:par>
                                <p:cTn id="218" presetID="10" presetClass="entr" presetSubtype="0" fill="hold" nodeType="withEffect">
                                  <p:stCondLst>
                                    <p:cond delay="0"/>
                                  </p:stCondLst>
                                  <p:childTnLst>
                                    <p:set>
                                      <p:cBhvr>
                                        <p:cTn id="219" dur="1" fill="hold">
                                          <p:stCondLst>
                                            <p:cond delay="0"/>
                                          </p:stCondLst>
                                        </p:cTn>
                                        <p:tgtEl>
                                          <p:spTgt spid="175"/>
                                        </p:tgtEl>
                                        <p:attrNameLst>
                                          <p:attrName>style.visibility</p:attrName>
                                        </p:attrNameLst>
                                      </p:cBhvr>
                                      <p:to>
                                        <p:strVal val="visible"/>
                                      </p:to>
                                    </p:set>
                                    <p:animEffect transition="in" filter="fade">
                                      <p:cBhvr>
                                        <p:cTn id="220" dur="400"/>
                                        <p:tgtEl>
                                          <p:spTgt spid="175"/>
                                        </p:tgtEl>
                                      </p:cBhvr>
                                    </p:animEffect>
                                  </p:childTnLst>
                                </p:cTn>
                              </p:par>
                              <p:par>
                                <p:cTn id="221" presetID="10" presetClass="entr" presetSubtype="0" fill="hold" nodeType="withEffect">
                                  <p:stCondLst>
                                    <p:cond delay="0"/>
                                  </p:stCondLst>
                                  <p:childTnLst>
                                    <p:set>
                                      <p:cBhvr>
                                        <p:cTn id="222" dur="1" fill="hold">
                                          <p:stCondLst>
                                            <p:cond delay="0"/>
                                          </p:stCondLst>
                                        </p:cTn>
                                        <p:tgtEl>
                                          <p:spTgt spid="176"/>
                                        </p:tgtEl>
                                        <p:attrNameLst>
                                          <p:attrName>style.visibility</p:attrName>
                                        </p:attrNameLst>
                                      </p:cBhvr>
                                      <p:to>
                                        <p:strVal val="visible"/>
                                      </p:to>
                                    </p:set>
                                    <p:animEffect transition="in" filter="fade">
                                      <p:cBhvr>
                                        <p:cTn id="223" dur="400"/>
                                        <p:tgtEl>
                                          <p:spTgt spid="176"/>
                                        </p:tgtEl>
                                      </p:cBhvr>
                                    </p:animEffect>
                                  </p:childTnLst>
                                </p:cTn>
                              </p:par>
                              <p:par>
                                <p:cTn id="224" presetID="10" presetClass="entr" presetSubtype="0" fill="hold" nodeType="withEffect">
                                  <p:stCondLst>
                                    <p:cond delay="0"/>
                                  </p:stCondLst>
                                  <p:childTnLst>
                                    <p:set>
                                      <p:cBhvr>
                                        <p:cTn id="225" dur="1" fill="hold">
                                          <p:stCondLst>
                                            <p:cond delay="0"/>
                                          </p:stCondLst>
                                        </p:cTn>
                                        <p:tgtEl>
                                          <p:spTgt spid="177"/>
                                        </p:tgtEl>
                                        <p:attrNameLst>
                                          <p:attrName>style.visibility</p:attrName>
                                        </p:attrNameLst>
                                      </p:cBhvr>
                                      <p:to>
                                        <p:strVal val="visible"/>
                                      </p:to>
                                    </p:set>
                                    <p:animEffect transition="in" filter="fade">
                                      <p:cBhvr>
                                        <p:cTn id="226" dur="400"/>
                                        <p:tgtEl>
                                          <p:spTgt spid="177"/>
                                        </p:tgtEl>
                                      </p:cBhvr>
                                    </p:animEffect>
                                  </p:childTnLst>
                                </p:cTn>
                              </p:par>
                              <p:par>
                                <p:cTn id="227" presetID="10" presetClass="entr" presetSubtype="0" fill="hold" nodeType="withEffect">
                                  <p:stCondLst>
                                    <p:cond delay="0"/>
                                  </p:stCondLst>
                                  <p:childTnLst>
                                    <p:set>
                                      <p:cBhvr>
                                        <p:cTn id="228" dur="1" fill="hold">
                                          <p:stCondLst>
                                            <p:cond delay="0"/>
                                          </p:stCondLst>
                                        </p:cTn>
                                        <p:tgtEl>
                                          <p:spTgt spid="178"/>
                                        </p:tgtEl>
                                        <p:attrNameLst>
                                          <p:attrName>style.visibility</p:attrName>
                                        </p:attrNameLst>
                                      </p:cBhvr>
                                      <p:to>
                                        <p:strVal val="visible"/>
                                      </p:to>
                                    </p:set>
                                    <p:animEffect transition="in" filter="fade">
                                      <p:cBhvr>
                                        <p:cTn id="229" dur="400"/>
                                        <p:tgtEl>
                                          <p:spTgt spid="178"/>
                                        </p:tgtEl>
                                      </p:cBhvr>
                                    </p:animEffect>
                                  </p:childTnLst>
                                </p:cTn>
                              </p:par>
                              <p:par>
                                <p:cTn id="230" presetID="10" presetClass="entr" presetSubtype="0" fill="hold" nodeType="withEffect">
                                  <p:stCondLst>
                                    <p:cond delay="0"/>
                                  </p:stCondLst>
                                  <p:childTnLst>
                                    <p:set>
                                      <p:cBhvr>
                                        <p:cTn id="231" dur="1" fill="hold">
                                          <p:stCondLst>
                                            <p:cond delay="0"/>
                                          </p:stCondLst>
                                        </p:cTn>
                                        <p:tgtEl>
                                          <p:spTgt spid="179"/>
                                        </p:tgtEl>
                                        <p:attrNameLst>
                                          <p:attrName>style.visibility</p:attrName>
                                        </p:attrNameLst>
                                      </p:cBhvr>
                                      <p:to>
                                        <p:strVal val="visible"/>
                                      </p:to>
                                    </p:set>
                                    <p:animEffect transition="in" filter="fade">
                                      <p:cBhvr>
                                        <p:cTn id="232" dur="400"/>
                                        <p:tgtEl>
                                          <p:spTgt spid="179"/>
                                        </p:tgtEl>
                                      </p:cBhvr>
                                    </p:animEffect>
                                  </p:childTnLst>
                                </p:cTn>
                              </p:par>
                              <p:par>
                                <p:cTn id="233" presetID="10" presetClass="entr" presetSubtype="0" fill="hold" nodeType="withEffect">
                                  <p:stCondLst>
                                    <p:cond delay="0"/>
                                  </p:stCondLst>
                                  <p:childTnLst>
                                    <p:set>
                                      <p:cBhvr>
                                        <p:cTn id="234" dur="1" fill="hold">
                                          <p:stCondLst>
                                            <p:cond delay="0"/>
                                          </p:stCondLst>
                                        </p:cTn>
                                        <p:tgtEl>
                                          <p:spTgt spid="180"/>
                                        </p:tgtEl>
                                        <p:attrNameLst>
                                          <p:attrName>style.visibility</p:attrName>
                                        </p:attrNameLst>
                                      </p:cBhvr>
                                      <p:to>
                                        <p:strVal val="visible"/>
                                      </p:to>
                                    </p:set>
                                    <p:animEffect transition="in" filter="fade">
                                      <p:cBhvr>
                                        <p:cTn id="235" dur="400"/>
                                        <p:tgtEl>
                                          <p:spTgt spid="180"/>
                                        </p:tgtEl>
                                      </p:cBhvr>
                                    </p:animEffect>
                                  </p:childTnLst>
                                </p:cTn>
                              </p:par>
                              <p:par>
                                <p:cTn id="236" presetID="10" presetClass="entr" presetSubtype="0" fill="hold" nodeType="withEffect">
                                  <p:stCondLst>
                                    <p:cond delay="0"/>
                                  </p:stCondLst>
                                  <p:childTnLst>
                                    <p:set>
                                      <p:cBhvr>
                                        <p:cTn id="237" dur="1" fill="hold">
                                          <p:stCondLst>
                                            <p:cond delay="0"/>
                                          </p:stCondLst>
                                        </p:cTn>
                                        <p:tgtEl>
                                          <p:spTgt spid="181"/>
                                        </p:tgtEl>
                                        <p:attrNameLst>
                                          <p:attrName>style.visibility</p:attrName>
                                        </p:attrNameLst>
                                      </p:cBhvr>
                                      <p:to>
                                        <p:strVal val="visible"/>
                                      </p:to>
                                    </p:set>
                                    <p:animEffect transition="in" filter="fade">
                                      <p:cBhvr>
                                        <p:cTn id="238" dur="400"/>
                                        <p:tgtEl>
                                          <p:spTgt spid="181"/>
                                        </p:tgtEl>
                                      </p:cBhvr>
                                    </p:animEffect>
                                  </p:childTnLst>
                                </p:cTn>
                              </p:par>
                              <p:par>
                                <p:cTn id="239" presetID="10" presetClass="entr" presetSubtype="0" fill="hold" nodeType="withEffect">
                                  <p:stCondLst>
                                    <p:cond delay="0"/>
                                  </p:stCondLst>
                                  <p:childTnLst>
                                    <p:set>
                                      <p:cBhvr>
                                        <p:cTn id="240" dur="1" fill="hold">
                                          <p:stCondLst>
                                            <p:cond delay="0"/>
                                          </p:stCondLst>
                                        </p:cTn>
                                        <p:tgtEl>
                                          <p:spTgt spid="182"/>
                                        </p:tgtEl>
                                        <p:attrNameLst>
                                          <p:attrName>style.visibility</p:attrName>
                                        </p:attrNameLst>
                                      </p:cBhvr>
                                      <p:to>
                                        <p:strVal val="visible"/>
                                      </p:to>
                                    </p:set>
                                    <p:animEffect transition="in" filter="fade">
                                      <p:cBhvr>
                                        <p:cTn id="241" dur="400"/>
                                        <p:tgtEl>
                                          <p:spTgt spid="182"/>
                                        </p:tgtEl>
                                      </p:cBhvr>
                                    </p:animEffect>
                                  </p:childTnLst>
                                </p:cTn>
                              </p:par>
                              <p:par>
                                <p:cTn id="242" presetID="10" presetClass="entr" presetSubtype="0" fill="hold" nodeType="withEffect">
                                  <p:stCondLst>
                                    <p:cond delay="0"/>
                                  </p:stCondLst>
                                  <p:childTnLst>
                                    <p:set>
                                      <p:cBhvr>
                                        <p:cTn id="243" dur="1" fill="hold">
                                          <p:stCondLst>
                                            <p:cond delay="0"/>
                                          </p:stCondLst>
                                        </p:cTn>
                                        <p:tgtEl>
                                          <p:spTgt spid="183"/>
                                        </p:tgtEl>
                                        <p:attrNameLst>
                                          <p:attrName>style.visibility</p:attrName>
                                        </p:attrNameLst>
                                      </p:cBhvr>
                                      <p:to>
                                        <p:strVal val="visible"/>
                                      </p:to>
                                    </p:set>
                                    <p:animEffect transition="in" filter="fade">
                                      <p:cBhvr>
                                        <p:cTn id="244" dur="400"/>
                                        <p:tgtEl>
                                          <p:spTgt spid="183"/>
                                        </p:tgtEl>
                                      </p:cBhvr>
                                    </p:animEffect>
                                  </p:childTnLst>
                                </p:cTn>
                              </p:par>
                              <p:par>
                                <p:cTn id="245" presetID="10" presetClass="entr" presetSubtype="0" fill="hold" nodeType="withEffect">
                                  <p:stCondLst>
                                    <p:cond delay="0"/>
                                  </p:stCondLst>
                                  <p:childTnLst>
                                    <p:set>
                                      <p:cBhvr>
                                        <p:cTn id="246" dur="1" fill="hold">
                                          <p:stCondLst>
                                            <p:cond delay="0"/>
                                          </p:stCondLst>
                                        </p:cTn>
                                        <p:tgtEl>
                                          <p:spTgt spid="164"/>
                                        </p:tgtEl>
                                        <p:attrNameLst>
                                          <p:attrName>style.visibility</p:attrName>
                                        </p:attrNameLst>
                                      </p:cBhvr>
                                      <p:to>
                                        <p:strVal val="visible"/>
                                      </p:to>
                                    </p:set>
                                    <p:animEffect transition="in" filter="fade">
                                      <p:cBhvr>
                                        <p:cTn id="247" dur="400"/>
                                        <p:tgtEl>
                                          <p:spTgt spid="164"/>
                                        </p:tgtEl>
                                      </p:cBhvr>
                                    </p:animEffect>
                                  </p:childTnLst>
                                </p:cTn>
                              </p:par>
                            </p:childTnLst>
                          </p:cTn>
                        </p:par>
                        <p:par>
                          <p:cTn id="248" fill="hold">
                            <p:stCondLst>
                              <p:cond delay="1600"/>
                            </p:stCondLst>
                            <p:childTnLst>
                              <p:par>
                                <p:cTn id="249" presetID="10" presetClass="entr" presetSubtype="0" fill="hold" nodeType="afterEffect">
                                  <p:stCondLst>
                                    <p:cond delay="0"/>
                                  </p:stCondLst>
                                  <p:childTnLst>
                                    <p:set>
                                      <p:cBhvr>
                                        <p:cTn id="250" dur="1" fill="hold">
                                          <p:stCondLst>
                                            <p:cond delay="0"/>
                                          </p:stCondLst>
                                        </p:cTn>
                                        <p:tgtEl>
                                          <p:spTgt spid="184"/>
                                        </p:tgtEl>
                                        <p:attrNameLst>
                                          <p:attrName>style.visibility</p:attrName>
                                        </p:attrNameLst>
                                      </p:cBhvr>
                                      <p:to>
                                        <p:strVal val="visible"/>
                                      </p:to>
                                    </p:set>
                                    <p:animEffect transition="in" filter="fade">
                                      <p:cBhvr>
                                        <p:cTn id="251" dur="400"/>
                                        <p:tgtEl>
                                          <p:spTgt spid="184"/>
                                        </p:tgtEl>
                                      </p:cBhvr>
                                    </p:animEffect>
                                  </p:childTnLst>
                                </p:cTn>
                              </p:par>
                              <p:par>
                                <p:cTn id="252" presetID="10" presetClass="entr" presetSubtype="0" fill="hold" nodeType="withEffect">
                                  <p:stCondLst>
                                    <p:cond delay="0"/>
                                  </p:stCondLst>
                                  <p:childTnLst>
                                    <p:set>
                                      <p:cBhvr>
                                        <p:cTn id="253" dur="1" fill="hold">
                                          <p:stCondLst>
                                            <p:cond delay="0"/>
                                          </p:stCondLst>
                                        </p:cTn>
                                        <p:tgtEl>
                                          <p:spTgt spid="185"/>
                                        </p:tgtEl>
                                        <p:attrNameLst>
                                          <p:attrName>style.visibility</p:attrName>
                                        </p:attrNameLst>
                                      </p:cBhvr>
                                      <p:to>
                                        <p:strVal val="visible"/>
                                      </p:to>
                                    </p:set>
                                    <p:animEffect transition="in" filter="fade">
                                      <p:cBhvr>
                                        <p:cTn id="254" dur="400"/>
                                        <p:tgtEl>
                                          <p:spTgt spid="185"/>
                                        </p:tgtEl>
                                      </p:cBhvr>
                                    </p:animEffect>
                                  </p:childTnLst>
                                </p:cTn>
                              </p:par>
                              <p:par>
                                <p:cTn id="255" presetID="10" presetClass="entr" presetSubtype="0" fill="hold" nodeType="withEffect">
                                  <p:stCondLst>
                                    <p:cond delay="0"/>
                                  </p:stCondLst>
                                  <p:childTnLst>
                                    <p:set>
                                      <p:cBhvr>
                                        <p:cTn id="256" dur="1" fill="hold">
                                          <p:stCondLst>
                                            <p:cond delay="0"/>
                                          </p:stCondLst>
                                        </p:cTn>
                                        <p:tgtEl>
                                          <p:spTgt spid="186"/>
                                        </p:tgtEl>
                                        <p:attrNameLst>
                                          <p:attrName>style.visibility</p:attrName>
                                        </p:attrNameLst>
                                      </p:cBhvr>
                                      <p:to>
                                        <p:strVal val="visible"/>
                                      </p:to>
                                    </p:set>
                                    <p:animEffect transition="in" filter="fade">
                                      <p:cBhvr>
                                        <p:cTn id="257" dur="400"/>
                                        <p:tgtEl>
                                          <p:spTgt spid="186"/>
                                        </p:tgtEl>
                                      </p:cBhvr>
                                    </p:animEffect>
                                  </p:childTnLst>
                                </p:cTn>
                              </p:par>
                              <p:par>
                                <p:cTn id="258" presetID="10" presetClass="entr" presetSubtype="0" fill="hold" nodeType="withEffect">
                                  <p:stCondLst>
                                    <p:cond delay="0"/>
                                  </p:stCondLst>
                                  <p:childTnLst>
                                    <p:set>
                                      <p:cBhvr>
                                        <p:cTn id="259" dur="1" fill="hold">
                                          <p:stCondLst>
                                            <p:cond delay="0"/>
                                          </p:stCondLst>
                                        </p:cTn>
                                        <p:tgtEl>
                                          <p:spTgt spid="187"/>
                                        </p:tgtEl>
                                        <p:attrNameLst>
                                          <p:attrName>style.visibility</p:attrName>
                                        </p:attrNameLst>
                                      </p:cBhvr>
                                      <p:to>
                                        <p:strVal val="visible"/>
                                      </p:to>
                                    </p:set>
                                    <p:animEffect transition="in" filter="fade">
                                      <p:cBhvr>
                                        <p:cTn id="260" dur="400"/>
                                        <p:tgtEl>
                                          <p:spTgt spid="187"/>
                                        </p:tgtEl>
                                      </p:cBhvr>
                                    </p:animEffect>
                                  </p:childTnLst>
                                </p:cTn>
                              </p:par>
                              <p:par>
                                <p:cTn id="261" presetID="10" presetClass="entr" presetSubtype="0" fill="hold" nodeType="withEffect">
                                  <p:stCondLst>
                                    <p:cond delay="0"/>
                                  </p:stCondLst>
                                  <p:childTnLst>
                                    <p:set>
                                      <p:cBhvr>
                                        <p:cTn id="262" dur="1" fill="hold">
                                          <p:stCondLst>
                                            <p:cond delay="0"/>
                                          </p:stCondLst>
                                        </p:cTn>
                                        <p:tgtEl>
                                          <p:spTgt spid="188"/>
                                        </p:tgtEl>
                                        <p:attrNameLst>
                                          <p:attrName>style.visibility</p:attrName>
                                        </p:attrNameLst>
                                      </p:cBhvr>
                                      <p:to>
                                        <p:strVal val="visible"/>
                                      </p:to>
                                    </p:set>
                                    <p:animEffect transition="in" filter="fade">
                                      <p:cBhvr>
                                        <p:cTn id="263" dur="400"/>
                                        <p:tgtEl>
                                          <p:spTgt spid="188"/>
                                        </p:tgtEl>
                                      </p:cBhvr>
                                    </p:animEffect>
                                  </p:childTnLst>
                                </p:cTn>
                              </p:par>
                              <p:par>
                                <p:cTn id="264" presetID="10" presetClass="entr" presetSubtype="0" fill="hold" nodeType="withEffect">
                                  <p:stCondLst>
                                    <p:cond delay="0"/>
                                  </p:stCondLst>
                                  <p:childTnLst>
                                    <p:set>
                                      <p:cBhvr>
                                        <p:cTn id="265" dur="1" fill="hold">
                                          <p:stCondLst>
                                            <p:cond delay="0"/>
                                          </p:stCondLst>
                                        </p:cTn>
                                        <p:tgtEl>
                                          <p:spTgt spid="189"/>
                                        </p:tgtEl>
                                        <p:attrNameLst>
                                          <p:attrName>style.visibility</p:attrName>
                                        </p:attrNameLst>
                                      </p:cBhvr>
                                      <p:to>
                                        <p:strVal val="visible"/>
                                      </p:to>
                                    </p:set>
                                    <p:animEffect transition="in" filter="fade">
                                      <p:cBhvr>
                                        <p:cTn id="266" dur="400"/>
                                        <p:tgtEl>
                                          <p:spTgt spid="189"/>
                                        </p:tgtEl>
                                      </p:cBhvr>
                                    </p:animEffect>
                                  </p:childTnLst>
                                </p:cTn>
                              </p:par>
                              <p:par>
                                <p:cTn id="267" presetID="10" presetClass="entr" presetSubtype="0" fill="hold" nodeType="withEffect">
                                  <p:stCondLst>
                                    <p:cond delay="0"/>
                                  </p:stCondLst>
                                  <p:childTnLst>
                                    <p:set>
                                      <p:cBhvr>
                                        <p:cTn id="268" dur="1" fill="hold">
                                          <p:stCondLst>
                                            <p:cond delay="0"/>
                                          </p:stCondLst>
                                        </p:cTn>
                                        <p:tgtEl>
                                          <p:spTgt spid="190"/>
                                        </p:tgtEl>
                                        <p:attrNameLst>
                                          <p:attrName>style.visibility</p:attrName>
                                        </p:attrNameLst>
                                      </p:cBhvr>
                                      <p:to>
                                        <p:strVal val="visible"/>
                                      </p:to>
                                    </p:set>
                                    <p:animEffect transition="in" filter="fade">
                                      <p:cBhvr>
                                        <p:cTn id="269" dur="400"/>
                                        <p:tgtEl>
                                          <p:spTgt spid="190"/>
                                        </p:tgtEl>
                                      </p:cBhvr>
                                    </p:animEffect>
                                  </p:childTnLst>
                                </p:cTn>
                              </p:par>
                              <p:par>
                                <p:cTn id="270" presetID="10" presetClass="entr" presetSubtype="0" fill="hold" nodeType="withEffect">
                                  <p:stCondLst>
                                    <p:cond delay="0"/>
                                  </p:stCondLst>
                                  <p:childTnLst>
                                    <p:set>
                                      <p:cBhvr>
                                        <p:cTn id="271" dur="1" fill="hold">
                                          <p:stCondLst>
                                            <p:cond delay="0"/>
                                          </p:stCondLst>
                                        </p:cTn>
                                        <p:tgtEl>
                                          <p:spTgt spid="191"/>
                                        </p:tgtEl>
                                        <p:attrNameLst>
                                          <p:attrName>style.visibility</p:attrName>
                                        </p:attrNameLst>
                                      </p:cBhvr>
                                      <p:to>
                                        <p:strVal val="visible"/>
                                      </p:to>
                                    </p:set>
                                    <p:animEffect transition="in" filter="fade">
                                      <p:cBhvr>
                                        <p:cTn id="272" dur="400"/>
                                        <p:tgtEl>
                                          <p:spTgt spid="191"/>
                                        </p:tgtEl>
                                      </p:cBhvr>
                                    </p:animEffect>
                                  </p:childTnLst>
                                </p:cTn>
                              </p:par>
                              <p:par>
                                <p:cTn id="273" presetID="10" presetClass="entr" presetSubtype="0" fill="hold" nodeType="withEffect">
                                  <p:stCondLst>
                                    <p:cond delay="0"/>
                                  </p:stCondLst>
                                  <p:childTnLst>
                                    <p:set>
                                      <p:cBhvr>
                                        <p:cTn id="274" dur="1" fill="hold">
                                          <p:stCondLst>
                                            <p:cond delay="0"/>
                                          </p:stCondLst>
                                        </p:cTn>
                                        <p:tgtEl>
                                          <p:spTgt spid="192"/>
                                        </p:tgtEl>
                                        <p:attrNameLst>
                                          <p:attrName>style.visibility</p:attrName>
                                        </p:attrNameLst>
                                      </p:cBhvr>
                                      <p:to>
                                        <p:strVal val="visible"/>
                                      </p:to>
                                    </p:set>
                                    <p:animEffect transition="in" filter="fade">
                                      <p:cBhvr>
                                        <p:cTn id="275" dur="400"/>
                                        <p:tgtEl>
                                          <p:spTgt spid="192"/>
                                        </p:tgtEl>
                                      </p:cBhvr>
                                    </p:animEffect>
                                  </p:childTnLst>
                                </p:cTn>
                              </p:par>
                              <p:par>
                                <p:cTn id="276" presetID="10" presetClass="entr" presetSubtype="0" fill="hold" nodeType="withEffect">
                                  <p:stCondLst>
                                    <p:cond delay="0"/>
                                  </p:stCondLst>
                                  <p:childTnLst>
                                    <p:set>
                                      <p:cBhvr>
                                        <p:cTn id="277" dur="1" fill="hold">
                                          <p:stCondLst>
                                            <p:cond delay="0"/>
                                          </p:stCondLst>
                                        </p:cTn>
                                        <p:tgtEl>
                                          <p:spTgt spid="193"/>
                                        </p:tgtEl>
                                        <p:attrNameLst>
                                          <p:attrName>style.visibility</p:attrName>
                                        </p:attrNameLst>
                                      </p:cBhvr>
                                      <p:to>
                                        <p:strVal val="visible"/>
                                      </p:to>
                                    </p:set>
                                    <p:animEffect transition="in" filter="fade">
                                      <p:cBhvr>
                                        <p:cTn id="278" dur="400"/>
                                        <p:tgtEl>
                                          <p:spTgt spid="193"/>
                                        </p:tgtEl>
                                      </p:cBhvr>
                                    </p:animEffect>
                                  </p:childTnLst>
                                </p:cTn>
                              </p:par>
                              <p:par>
                                <p:cTn id="279" presetID="10" presetClass="entr" presetSubtype="0" fill="hold" nodeType="withEffect">
                                  <p:stCondLst>
                                    <p:cond delay="0"/>
                                  </p:stCondLst>
                                  <p:childTnLst>
                                    <p:set>
                                      <p:cBhvr>
                                        <p:cTn id="280" dur="1" fill="hold">
                                          <p:stCondLst>
                                            <p:cond delay="0"/>
                                          </p:stCondLst>
                                        </p:cTn>
                                        <p:tgtEl>
                                          <p:spTgt spid="194"/>
                                        </p:tgtEl>
                                        <p:attrNameLst>
                                          <p:attrName>style.visibility</p:attrName>
                                        </p:attrNameLst>
                                      </p:cBhvr>
                                      <p:to>
                                        <p:strVal val="visible"/>
                                      </p:to>
                                    </p:set>
                                    <p:animEffect transition="in" filter="fade">
                                      <p:cBhvr>
                                        <p:cTn id="281" dur="400"/>
                                        <p:tgtEl>
                                          <p:spTgt spid="194"/>
                                        </p:tgtEl>
                                      </p:cBhvr>
                                    </p:animEffect>
                                  </p:childTnLst>
                                </p:cTn>
                              </p:par>
                              <p:par>
                                <p:cTn id="282" presetID="10" presetClass="entr" presetSubtype="0" fill="hold" nodeType="withEffect">
                                  <p:stCondLst>
                                    <p:cond delay="0"/>
                                  </p:stCondLst>
                                  <p:childTnLst>
                                    <p:set>
                                      <p:cBhvr>
                                        <p:cTn id="283" dur="1" fill="hold">
                                          <p:stCondLst>
                                            <p:cond delay="0"/>
                                          </p:stCondLst>
                                        </p:cTn>
                                        <p:tgtEl>
                                          <p:spTgt spid="195"/>
                                        </p:tgtEl>
                                        <p:attrNameLst>
                                          <p:attrName>style.visibility</p:attrName>
                                        </p:attrNameLst>
                                      </p:cBhvr>
                                      <p:to>
                                        <p:strVal val="visible"/>
                                      </p:to>
                                    </p:set>
                                    <p:animEffect transition="in" filter="fade">
                                      <p:cBhvr>
                                        <p:cTn id="284" dur="400"/>
                                        <p:tgtEl>
                                          <p:spTgt spid="195"/>
                                        </p:tgtEl>
                                      </p:cBhvr>
                                    </p:animEffect>
                                  </p:childTnLst>
                                </p:cTn>
                              </p:par>
                              <p:par>
                                <p:cTn id="285" presetID="10" presetClass="entr" presetSubtype="0" fill="hold" nodeType="withEffect">
                                  <p:stCondLst>
                                    <p:cond delay="0"/>
                                  </p:stCondLst>
                                  <p:childTnLst>
                                    <p:set>
                                      <p:cBhvr>
                                        <p:cTn id="286" dur="1" fill="hold">
                                          <p:stCondLst>
                                            <p:cond delay="0"/>
                                          </p:stCondLst>
                                        </p:cTn>
                                        <p:tgtEl>
                                          <p:spTgt spid="196"/>
                                        </p:tgtEl>
                                        <p:attrNameLst>
                                          <p:attrName>style.visibility</p:attrName>
                                        </p:attrNameLst>
                                      </p:cBhvr>
                                      <p:to>
                                        <p:strVal val="visible"/>
                                      </p:to>
                                    </p:set>
                                    <p:animEffect transition="in" filter="fade">
                                      <p:cBhvr>
                                        <p:cTn id="287" dur="400"/>
                                        <p:tgtEl>
                                          <p:spTgt spid="196"/>
                                        </p:tgtEl>
                                      </p:cBhvr>
                                    </p:animEffect>
                                  </p:childTnLst>
                                </p:cTn>
                              </p:par>
                              <p:par>
                                <p:cTn id="288" presetID="10" presetClass="entr" presetSubtype="0" fill="hold" nodeType="withEffect">
                                  <p:stCondLst>
                                    <p:cond delay="0"/>
                                  </p:stCondLst>
                                  <p:childTnLst>
                                    <p:set>
                                      <p:cBhvr>
                                        <p:cTn id="289" dur="1" fill="hold">
                                          <p:stCondLst>
                                            <p:cond delay="0"/>
                                          </p:stCondLst>
                                        </p:cTn>
                                        <p:tgtEl>
                                          <p:spTgt spid="197"/>
                                        </p:tgtEl>
                                        <p:attrNameLst>
                                          <p:attrName>style.visibility</p:attrName>
                                        </p:attrNameLst>
                                      </p:cBhvr>
                                      <p:to>
                                        <p:strVal val="visible"/>
                                      </p:to>
                                    </p:set>
                                    <p:animEffect transition="in" filter="fade">
                                      <p:cBhvr>
                                        <p:cTn id="290" dur="400"/>
                                        <p:tgtEl>
                                          <p:spTgt spid="197"/>
                                        </p:tgtEl>
                                      </p:cBhvr>
                                    </p:animEffect>
                                  </p:childTnLst>
                                </p:cTn>
                              </p:par>
                              <p:par>
                                <p:cTn id="291" presetID="10" presetClass="entr" presetSubtype="0" fill="hold" nodeType="withEffect">
                                  <p:stCondLst>
                                    <p:cond delay="0"/>
                                  </p:stCondLst>
                                  <p:childTnLst>
                                    <p:set>
                                      <p:cBhvr>
                                        <p:cTn id="292" dur="1" fill="hold">
                                          <p:stCondLst>
                                            <p:cond delay="0"/>
                                          </p:stCondLst>
                                        </p:cTn>
                                        <p:tgtEl>
                                          <p:spTgt spid="198"/>
                                        </p:tgtEl>
                                        <p:attrNameLst>
                                          <p:attrName>style.visibility</p:attrName>
                                        </p:attrNameLst>
                                      </p:cBhvr>
                                      <p:to>
                                        <p:strVal val="visible"/>
                                      </p:to>
                                    </p:set>
                                    <p:animEffect transition="in" filter="fade">
                                      <p:cBhvr>
                                        <p:cTn id="293" dur="400"/>
                                        <p:tgtEl>
                                          <p:spTgt spid="198"/>
                                        </p:tgtEl>
                                      </p:cBhvr>
                                    </p:animEffect>
                                  </p:childTnLst>
                                </p:cTn>
                              </p:par>
                              <p:par>
                                <p:cTn id="294" presetID="10" presetClass="entr" presetSubtype="0" fill="hold" nodeType="withEffect">
                                  <p:stCondLst>
                                    <p:cond delay="0"/>
                                  </p:stCondLst>
                                  <p:childTnLst>
                                    <p:set>
                                      <p:cBhvr>
                                        <p:cTn id="295" dur="1" fill="hold">
                                          <p:stCondLst>
                                            <p:cond delay="0"/>
                                          </p:stCondLst>
                                        </p:cTn>
                                        <p:tgtEl>
                                          <p:spTgt spid="199"/>
                                        </p:tgtEl>
                                        <p:attrNameLst>
                                          <p:attrName>style.visibility</p:attrName>
                                        </p:attrNameLst>
                                      </p:cBhvr>
                                      <p:to>
                                        <p:strVal val="visible"/>
                                      </p:to>
                                    </p:set>
                                    <p:animEffect transition="in" filter="fade">
                                      <p:cBhvr>
                                        <p:cTn id="296" dur="400"/>
                                        <p:tgtEl>
                                          <p:spTgt spid="199"/>
                                        </p:tgtEl>
                                      </p:cBhvr>
                                    </p:animEffect>
                                  </p:childTnLst>
                                </p:cTn>
                              </p:par>
                              <p:par>
                                <p:cTn id="297" presetID="10" presetClass="entr" presetSubtype="0" fill="hold" nodeType="withEffect">
                                  <p:stCondLst>
                                    <p:cond delay="0"/>
                                  </p:stCondLst>
                                  <p:childTnLst>
                                    <p:set>
                                      <p:cBhvr>
                                        <p:cTn id="298" dur="1" fill="hold">
                                          <p:stCondLst>
                                            <p:cond delay="0"/>
                                          </p:stCondLst>
                                        </p:cTn>
                                        <p:tgtEl>
                                          <p:spTgt spid="200"/>
                                        </p:tgtEl>
                                        <p:attrNameLst>
                                          <p:attrName>style.visibility</p:attrName>
                                        </p:attrNameLst>
                                      </p:cBhvr>
                                      <p:to>
                                        <p:strVal val="visible"/>
                                      </p:to>
                                    </p:set>
                                    <p:animEffect transition="in" filter="fade">
                                      <p:cBhvr>
                                        <p:cTn id="299" dur="400"/>
                                        <p:tgtEl>
                                          <p:spTgt spid="200"/>
                                        </p:tgtEl>
                                      </p:cBhvr>
                                    </p:animEffect>
                                  </p:childTnLst>
                                </p:cTn>
                              </p:par>
                              <p:par>
                                <p:cTn id="300" presetID="10" presetClass="entr" presetSubtype="0" fill="hold" nodeType="withEffect">
                                  <p:stCondLst>
                                    <p:cond delay="0"/>
                                  </p:stCondLst>
                                  <p:childTnLst>
                                    <p:set>
                                      <p:cBhvr>
                                        <p:cTn id="301" dur="1" fill="hold">
                                          <p:stCondLst>
                                            <p:cond delay="0"/>
                                          </p:stCondLst>
                                        </p:cTn>
                                        <p:tgtEl>
                                          <p:spTgt spid="201"/>
                                        </p:tgtEl>
                                        <p:attrNameLst>
                                          <p:attrName>style.visibility</p:attrName>
                                        </p:attrNameLst>
                                      </p:cBhvr>
                                      <p:to>
                                        <p:strVal val="visible"/>
                                      </p:to>
                                    </p:set>
                                    <p:animEffect transition="in" filter="fade">
                                      <p:cBhvr>
                                        <p:cTn id="302" dur="400"/>
                                        <p:tgtEl>
                                          <p:spTgt spid="201"/>
                                        </p:tgtEl>
                                      </p:cBhvr>
                                    </p:animEffect>
                                  </p:childTnLst>
                                </p:cTn>
                              </p:par>
                              <p:par>
                                <p:cTn id="303" presetID="10" presetClass="entr" presetSubtype="0" fill="hold" nodeType="withEffect">
                                  <p:stCondLst>
                                    <p:cond delay="0"/>
                                  </p:stCondLst>
                                  <p:childTnLst>
                                    <p:set>
                                      <p:cBhvr>
                                        <p:cTn id="304" dur="1" fill="hold">
                                          <p:stCondLst>
                                            <p:cond delay="0"/>
                                          </p:stCondLst>
                                        </p:cTn>
                                        <p:tgtEl>
                                          <p:spTgt spid="202"/>
                                        </p:tgtEl>
                                        <p:attrNameLst>
                                          <p:attrName>style.visibility</p:attrName>
                                        </p:attrNameLst>
                                      </p:cBhvr>
                                      <p:to>
                                        <p:strVal val="visible"/>
                                      </p:to>
                                    </p:set>
                                    <p:animEffect transition="in" filter="fade">
                                      <p:cBhvr>
                                        <p:cTn id="305" dur="400"/>
                                        <p:tgtEl>
                                          <p:spTgt spid="202"/>
                                        </p:tgtEl>
                                      </p:cBhvr>
                                    </p:animEffect>
                                  </p:childTnLst>
                                </p:cTn>
                              </p:par>
                              <p:par>
                                <p:cTn id="306" presetID="10" presetClass="entr" presetSubtype="0" fill="hold" nodeType="withEffect">
                                  <p:stCondLst>
                                    <p:cond delay="0"/>
                                  </p:stCondLst>
                                  <p:childTnLst>
                                    <p:set>
                                      <p:cBhvr>
                                        <p:cTn id="307" dur="1" fill="hold">
                                          <p:stCondLst>
                                            <p:cond delay="0"/>
                                          </p:stCondLst>
                                        </p:cTn>
                                        <p:tgtEl>
                                          <p:spTgt spid="203"/>
                                        </p:tgtEl>
                                        <p:attrNameLst>
                                          <p:attrName>style.visibility</p:attrName>
                                        </p:attrNameLst>
                                      </p:cBhvr>
                                      <p:to>
                                        <p:strVal val="visible"/>
                                      </p:to>
                                    </p:set>
                                    <p:animEffect transition="in" filter="fade">
                                      <p:cBhvr>
                                        <p:cTn id="308" dur="400"/>
                                        <p:tgtEl>
                                          <p:spTgt spid="203"/>
                                        </p:tgtEl>
                                      </p:cBhvr>
                                    </p:animEffect>
                                  </p:childTnLst>
                                </p:cTn>
                              </p:par>
                            </p:childTnLst>
                          </p:cTn>
                        </p:par>
                        <p:par>
                          <p:cTn id="309" fill="hold">
                            <p:stCondLst>
                              <p:cond delay="2000"/>
                            </p:stCondLst>
                            <p:childTnLst>
                              <p:par>
                                <p:cTn id="310" presetID="10" presetClass="entr" presetSubtype="0" fill="hold" nodeType="afterEffect">
                                  <p:stCondLst>
                                    <p:cond delay="0"/>
                                  </p:stCondLst>
                                  <p:childTnLst>
                                    <p:set>
                                      <p:cBhvr>
                                        <p:cTn id="311" dur="1" fill="hold">
                                          <p:stCondLst>
                                            <p:cond delay="0"/>
                                          </p:stCondLst>
                                        </p:cTn>
                                        <p:tgtEl>
                                          <p:spTgt spid="204"/>
                                        </p:tgtEl>
                                        <p:attrNameLst>
                                          <p:attrName>style.visibility</p:attrName>
                                        </p:attrNameLst>
                                      </p:cBhvr>
                                      <p:to>
                                        <p:strVal val="visible"/>
                                      </p:to>
                                    </p:set>
                                    <p:animEffect transition="in" filter="fade">
                                      <p:cBhvr>
                                        <p:cTn id="312" dur="400"/>
                                        <p:tgtEl>
                                          <p:spTgt spid="204"/>
                                        </p:tgtEl>
                                      </p:cBhvr>
                                    </p:animEffect>
                                  </p:childTnLst>
                                </p:cTn>
                              </p:par>
                              <p:par>
                                <p:cTn id="313" presetID="10" presetClass="entr" presetSubtype="0" fill="hold" nodeType="withEffect">
                                  <p:stCondLst>
                                    <p:cond delay="0"/>
                                  </p:stCondLst>
                                  <p:childTnLst>
                                    <p:set>
                                      <p:cBhvr>
                                        <p:cTn id="314" dur="1" fill="hold">
                                          <p:stCondLst>
                                            <p:cond delay="0"/>
                                          </p:stCondLst>
                                        </p:cTn>
                                        <p:tgtEl>
                                          <p:spTgt spid="205"/>
                                        </p:tgtEl>
                                        <p:attrNameLst>
                                          <p:attrName>style.visibility</p:attrName>
                                        </p:attrNameLst>
                                      </p:cBhvr>
                                      <p:to>
                                        <p:strVal val="visible"/>
                                      </p:to>
                                    </p:set>
                                    <p:animEffect transition="in" filter="fade">
                                      <p:cBhvr>
                                        <p:cTn id="315" dur="400"/>
                                        <p:tgtEl>
                                          <p:spTgt spid="205"/>
                                        </p:tgtEl>
                                      </p:cBhvr>
                                    </p:animEffect>
                                  </p:childTnLst>
                                </p:cTn>
                              </p:par>
                              <p:par>
                                <p:cTn id="316" presetID="10" presetClass="entr" presetSubtype="0" fill="hold" nodeType="withEffect">
                                  <p:stCondLst>
                                    <p:cond delay="0"/>
                                  </p:stCondLst>
                                  <p:childTnLst>
                                    <p:set>
                                      <p:cBhvr>
                                        <p:cTn id="317" dur="1" fill="hold">
                                          <p:stCondLst>
                                            <p:cond delay="0"/>
                                          </p:stCondLst>
                                        </p:cTn>
                                        <p:tgtEl>
                                          <p:spTgt spid="206"/>
                                        </p:tgtEl>
                                        <p:attrNameLst>
                                          <p:attrName>style.visibility</p:attrName>
                                        </p:attrNameLst>
                                      </p:cBhvr>
                                      <p:to>
                                        <p:strVal val="visible"/>
                                      </p:to>
                                    </p:set>
                                    <p:animEffect transition="in" filter="fade">
                                      <p:cBhvr>
                                        <p:cTn id="318" dur="400"/>
                                        <p:tgtEl>
                                          <p:spTgt spid="206"/>
                                        </p:tgtEl>
                                      </p:cBhvr>
                                    </p:animEffect>
                                  </p:childTnLst>
                                </p:cTn>
                              </p:par>
                              <p:par>
                                <p:cTn id="319" presetID="10" presetClass="entr" presetSubtype="0" fill="hold" nodeType="withEffect">
                                  <p:stCondLst>
                                    <p:cond delay="0"/>
                                  </p:stCondLst>
                                  <p:childTnLst>
                                    <p:set>
                                      <p:cBhvr>
                                        <p:cTn id="320" dur="1" fill="hold">
                                          <p:stCondLst>
                                            <p:cond delay="0"/>
                                          </p:stCondLst>
                                        </p:cTn>
                                        <p:tgtEl>
                                          <p:spTgt spid="207"/>
                                        </p:tgtEl>
                                        <p:attrNameLst>
                                          <p:attrName>style.visibility</p:attrName>
                                        </p:attrNameLst>
                                      </p:cBhvr>
                                      <p:to>
                                        <p:strVal val="visible"/>
                                      </p:to>
                                    </p:set>
                                    <p:animEffect transition="in" filter="fade">
                                      <p:cBhvr>
                                        <p:cTn id="321" dur="400"/>
                                        <p:tgtEl>
                                          <p:spTgt spid="207"/>
                                        </p:tgtEl>
                                      </p:cBhvr>
                                    </p:animEffect>
                                  </p:childTnLst>
                                </p:cTn>
                              </p:par>
                              <p:par>
                                <p:cTn id="322" presetID="10" presetClass="entr" presetSubtype="0" fill="hold" nodeType="withEffect">
                                  <p:stCondLst>
                                    <p:cond delay="0"/>
                                  </p:stCondLst>
                                  <p:childTnLst>
                                    <p:set>
                                      <p:cBhvr>
                                        <p:cTn id="323" dur="1" fill="hold">
                                          <p:stCondLst>
                                            <p:cond delay="0"/>
                                          </p:stCondLst>
                                        </p:cTn>
                                        <p:tgtEl>
                                          <p:spTgt spid="208"/>
                                        </p:tgtEl>
                                        <p:attrNameLst>
                                          <p:attrName>style.visibility</p:attrName>
                                        </p:attrNameLst>
                                      </p:cBhvr>
                                      <p:to>
                                        <p:strVal val="visible"/>
                                      </p:to>
                                    </p:set>
                                    <p:animEffect transition="in" filter="fade">
                                      <p:cBhvr>
                                        <p:cTn id="324" dur="400"/>
                                        <p:tgtEl>
                                          <p:spTgt spid="208"/>
                                        </p:tgtEl>
                                      </p:cBhvr>
                                    </p:animEffect>
                                  </p:childTnLst>
                                </p:cTn>
                              </p:par>
                              <p:par>
                                <p:cTn id="325" presetID="10" presetClass="entr" presetSubtype="0" fill="hold" nodeType="withEffect">
                                  <p:stCondLst>
                                    <p:cond delay="0"/>
                                  </p:stCondLst>
                                  <p:childTnLst>
                                    <p:set>
                                      <p:cBhvr>
                                        <p:cTn id="326" dur="1" fill="hold">
                                          <p:stCondLst>
                                            <p:cond delay="0"/>
                                          </p:stCondLst>
                                        </p:cTn>
                                        <p:tgtEl>
                                          <p:spTgt spid="209"/>
                                        </p:tgtEl>
                                        <p:attrNameLst>
                                          <p:attrName>style.visibility</p:attrName>
                                        </p:attrNameLst>
                                      </p:cBhvr>
                                      <p:to>
                                        <p:strVal val="visible"/>
                                      </p:to>
                                    </p:set>
                                    <p:animEffect transition="in" filter="fade">
                                      <p:cBhvr>
                                        <p:cTn id="327" dur="400"/>
                                        <p:tgtEl>
                                          <p:spTgt spid="209"/>
                                        </p:tgtEl>
                                      </p:cBhvr>
                                    </p:animEffect>
                                  </p:childTnLst>
                                </p:cTn>
                              </p:par>
                              <p:par>
                                <p:cTn id="328" presetID="10" presetClass="entr" presetSubtype="0" fill="hold" nodeType="withEffect">
                                  <p:stCondLst>
                                    <p:cond delay="0"/>
                                  </p:stCondLst>
                                  <p:childTnLst>
                                    <p:set>
                                      <p:cBhvr>
                                        <p:cTn id="329" dur="1" fill="hold">
                                          <p:stCondLst>
                                            <p:cond delay="0"/>
                                          </p:stCondLst>
                                        </p:cTn>
                                        <p:tgtEl>
                                          <p:spTgt spid="210"/>
                                        </p:tgtEl>
                                        <p:attrNameLst>
                                          <p:attrName>style.visibility</p:attrName>
                                        </p:attrNameLst>
                                      </p:cBhvr>
                                      <p:to>
                                        <p:strVal val="visible"/>
                                      </p:to>
                                    </p:set>
                                    <p:animEffect transition="in" filter="fade">
                                      <p:cBhvr>
                                        <p:cTn id="330" dur="400"/>
                                        <p:tgtEl>
                                          <p:spTgt spid="210"/>
                                        </p:tgtEl>
                                      </p:cBhvr>
                                    </p:animEffect>
                                  </p:childTnLst>
                                </p:cTn>
                              </p:par>
                              <p:par>
                                <p:cTn id="331" presetID="10" presetClass="entr" presetSubtype="0" fill="hold" nodeType="withEffect">
                                  <p:stCondLst>
                                    <p:cond delay="0"/>
                                  </p:stCondLst>
                                  <p:childTnLst>
                                    <p:set>
                                      <p:cBhvr>
                                        <p:cTn id="332" dur="1" fill="hold">
                                          <p:stCondLst>
                                            <p:cond delay="0"/>
                                          </p:stCondLst>
                                        </p:cTn>
                                        <p:tgtEl>
                                          <p:spTgt spid="211"/>
                                        </p:tgtEl>
                                        <p:attrNameLst>
                                          <p:attrName>style.visibility</p:attrName>
                                        </p:attrNameLst>
                                      </p:cBhvr>
                                      <p:to>
                                        <p:strVal val="visible"/>
                                      </p:to>
                                    </p:set>
                                    <p:animEffect transition="in" filter="fade">
                                      <p:cBhvr>
                                        <p:cTn id="333" dur="400"/>
                                        <p:tgtEl>
                                          <p:spTgt spid="211"/>
                                        </p:tgtEl>
                                      </p:cBhvr>
                                    </p:animEffect>
                                  </p:childTnLst>
                                </p:cTn>
                              </p:par>
                              <p:par>
                                <p:cTn id="334" presetID="10" presetClass="entr" presetSubtype="0" fill="hold" nodeType="withEffect">
                                  <p:stCondLst>
                                    <p:cond delay="0"/>
                                  </p:stCondLst>
                                  <p:childTnLst>
                                    <p:set>
                                      <p:cBhvr>
                                        <p:cTn id="335" dur="1" fill="hold">
                                          <p:stCondLst>
                                            <p:cond delay="0"/>
                                          </p:stCondLst>
                                        </p:cTn>
                                        <p:tgtEl>
                                          <p:spTgt spid="212"/>
                                        </p:tgtEl>
                                        <p:attrNameLst>
                                          <p:attrName>style.visibility</p:attrName>
                                        </p:attrNameLst>
                                      </p:cBhvr>
                                      <p:to>
                                        <p:strVal val="visible"/>
                                      </p:to>
                                    </p:set>
                                    <p:animEffect transition="in" filter="fade">
                                      <p:cBhvr>
                                        <p:cTn id="336" dur="400"/>
                                        <p:tgtEl>
                                          <p:spTgt spid="212"/>
                                        </p:tgtEl>
                                      </p:cBhvr>
                                    </p:animEffect>
                                  </p:childTnLst>
                                </p:cTn>
                              </p:par>
                              <p:par>
                                <p:cTn id="337" presetID="10" presetClass="entr" presetSubtype="0" fill="hold" nodeType="withEffect">
                                  <p:stCondLst>
                                    <p:cond delay="0"/>
                                  </p:stCondLst>
                                  <p:childTnLst>
                                    <p:set>
                                      <p:cBhvr>
                                        <p:cTn id="338" dur="1" fill="hold">
                                          <p:stCondLst>
                                            <p:cond delay="0"/>
                                          </p:stCondLst>
                                        </p:cTn>
                                        <p:tgtEl>
                                          <p:spTgt spid="213"/>
                                        </p:tgtEl>
                                        <p:attrNameLst>
                                          <p:attrName>style.visibility</p:attrName>
                                        </p:attrNameLst>
                                      </p:cBhvr>
                                      <p:to>
                                        <p:strVal val="visible"/>
                                      </p:to>
                                    </p:set>
                                    <p:animEffect transition="in" filter="fade">
                                      <p:cBhvr>
                                        <p:cTn id="339" dur="400"/>
                                        <p:tgtEl>
                                          <p:spTgt spid="213"/>
                                        </p:tgtEl>
                                      </p:cBhvr>
                                    </p:animEffect>
                                  </p:childTnLst>
                                </p:cTn>
                              </p:par>
                              <p:par>
                                <p:cTn id="340" presetID="10" presetClass="entr" presetSubtype="0" fill="hold" nodeType="withEffect">
                                  <p:stCondLst>
                                    <p:cond delay="0"/>
                                  </p:stCondLst>
                                  <p:childTnLst>
                                    <p:set>
                                      <p:cBhvr>
                                        <p:cTn id="341" dur="1" fill="hold">
                                          <p:stCondLst>
                                            <p:cond delay="0"/>
                                          </p:stCondLst>
                                        </p:cTn>
                                        <p:tgtEl>
                                          <p:spTgt spid="214"/>
                                        </p:tgtEl>
                                        <p:attrNameLst>
                                          <p:attrName>style.visibility</p:attrName>
                                        </p:attrNameLst>
                                      </p:cBhvr>
                                      <p:to>
                                        <p:strVal val="visible"/>
                                      </p:to>
                                    </p:set>
                                    <p:animEffect transition="in" filter="fade">
                                      <p:cBhvr>
                                        <p:cTn id="342" dur="400"/>
                                        <p:tgtEl>
                                          <p:spTgt spid="214"/>
                                        </p:tgtEl>
                                      </p:cBhvr>
                                    </p:animEffect>
                                  </p:childTnLst>
                                </p:cTn>
                              </p:par>
                              <p:par>
                                <p:cTn id="343" presetID="10" presetClass="entr" presetSubtype="0" fill="hold" nodeType="withEffect">
                                  <p:stCondLst>
                                    <p:cond delay="0"/>
                                  </p:stCondLst>
                                  <p:childTnLst>
                                    <p:set>
                                      <p:cBhvr>
                                        <p:cTn id="344" dur="1" fill="hold">
                                          <p:stCondLst>
                                            <p:cond delay="0"/>
                                          </p:stCondLst>
                                        </p:cTn>
                                        <p:tgtEl>
                                          <p:spTgt spid="215"/>
                                        </p:tgtEl>
                                        <p:attrNameLst>
                                          <p:attrName>style.visibility</p:attrName>
                                        </p:attrNameLst>
                                      </p:cBhvr>
                                      <p:to>
                                        <p:strVal val="visible"/>
                                      </p:to>
                                    </p:set>
                                    <p:animEffect transition="in" filter="fade">
                                      <p:cBhvr>
                                        <p:cTn id="345" dur="400"/>
                                        <p:tgtEl>
                                          <p:spTgt spid="215"/>
                                        </p:tgtEl>
                                      </p:cBhvr>
                                    </p:animEffect>
                                  </p:childTnLst>
                                </p:cTn>
                              </p:par>
                              <p:par>
                                <p:cTn id="346" presetID="10" presetClass="entr" presetSubtype="0" fill="hold" nodeType="withEffect">
                                  <p:stCondLst>
                                    <p:cond delay="0"/>
                                  </p:stCondLst>
                                  <p:childTnLst>
                                    <p:set>
                                      <p:cBhvr>
                                        <p:cTn id="347" dur="1" fill="hold">
                                          <p:stCondLst>
                                            <p:cond delay="0"/>
                                          </p:stCondLst>
                                        </p:cTn>
                                        <p:tgtEl>
                                          <p:spTgt spid="216"/>
                                        </p:tgtEl>
                                        <p:attrNameLst>
                                          <p:attrName>style.visibility</p:attrName>
                                        </p:attrNameLst>
                                      </p:cBhvr>
                                      <p:to>
                                        <p:strVal val="visible"/>
                                      </p:to>
                                    </p:set>
                                    <p:animEffect transition="in" filter="fade">
                                      <p:cBhvr>
                                        <p:cTn id="348" dur="400"/>
                                        <p:tgtEl>
                                          <p:spTgt spid="216"/>
                                        </p:tgtEl>
                                      </p:cBhvr>
                                    </p:animEffect>
                                  </p:childTnLst>
                                </p:cTn>
                              </p:par>
                              <p:par>
                                <p:cTn id="349" presetID="10" presetClass="entr" presetSubtype="0" fill="hold" nodeType="withEffect">
                                  <p:stCondLst>
                                    <p:cond delay="0"/>
                                  </p:stCondLst>
                                  <p:childTnLst>
                                    <p:set>
                                      <p:cBhvr>
                                        <p:cTn id="350" dur="1" fill="hold">
                                          <p:stCondLst>
                                            <p:cond delay="0"/>
                                          </p:stCondLst>
                                        </p:cTn>
                                        <p:tgtEl>
                                          <p:spTgt spid="217"/>
                                        </p:tgtEl>
                                        <p:attrNameLst>
                                          <p:attrName>style.visibility</p:attrName>
                                        </p:attrNameLst>
                                      </p:cBhvr>
                                      <p:to>
                                        <p:strVal val="visible"/>
                                      </p:to>
                                    </p:set>
                                    <p:animEffect transition="in" filter="fade">
                                      <p:cBhvr>
                                        <p:cTn id="351" dur="400"/>
                                        <p:tgtEl>
                                          <p:spTgt spid="217"/>
                                        </p:tgtEl>
                                      </p:cBhvr>
                                    </p:animEffect>
                                  </p:childTnLst>
                                </p:cTn>
                              </p:par>
                              <p:par>
                                <p:cTn id="352" presetID="10" presetClass="entr" presetSubtype="0" fill="hold" nodeType="withEffect">
                                  <p:stCondLst>
                                    <p:cond delay="0"/>
                                  </p:stCondLst>
                                  <p:childTnLst>
                                    <p:set>
                                      <p:cBhvr>
                                        <p:cTn id="353" dur="1" fill="hold">
                                          <p:stCondLst>
                                            <p:cond delay="0"/>
                                          </p:stCondLst>
                                        </p:cTn>
                                        <p:tgtEl>
                                          <p:spTgt spid="218"/>
                                        </p:tgtEl>
                                        <p:attrNameLst>
                                          <p:attrName>style.visibility</p:attrName>
                                        </p:attrNameLst>
                                      </p:cBhvr>
                                      <p:to>
                                        <p:strVal val="visible"/>
                                      </p:to>
                                    </p:set>
                                    <p:animEffect transition="in" filter="fade">
                                      <p:cBhvr>
                                        <p:cTn id="354" dur="400"/>
                                        <p:tgtEl>
                                          <p:spTgt spid="218"/>
                                        </p:tgtEl>
                                      </p:cBhvr>
                                    </p:animEffect>
                                  </p:childTnLst>
                                </p:cTn>
                              </p:par>
                              <p:par>
                                <p:cTn id="355" presetID="10" presetClass="entr" presetSubtype="0" fill="hold" nodeType="withEffect">
                                  <p:stCondLst>
                                    <p:cond delay="0"/>
                                  </p:stCondLst>
                                  <p:childTnLst>
                                    <p:set>
                                      <p:cBhvr>
                                        <p:cTn id="356" dur="1" fill="hold">
                                          <p:stCondLst>
                                            <p:cond delay="0"/>
                                          </p:stCondLst>
                                        </p:cTn>
                                        <p:tgtEl>
                                          <p:spTgt spid="219"/>
                                        </p:tgtEl>
                                        <p:attrNameLst>
                                          <p:attrName>style.visibility</p:attrName>
                                        </p:attrNameLst>
                                      </p:cBhvr>
                                      <p:to>
                                        <p:strVal val="visible"/>
                                      </p:to>
                                    </p:set>
                                    <p:animEffect transition="in" filter="fade">
                                      <p:cBhvr>
                                        <p:cTn id="357" dur="400"/>
                                        <p:tgtEl>
                                          <p:spTgt spid="219"/>
                                        </p:tgtEl>
                                      </p:cBhvr>
                                    </p:animEffect>
                                  </p:childTnLst>
                                </p:cTn>
                              </p:par>
                              <p:par>
                                <p:cTn id="358" presetID="10" presetClass="entr" presetSubtype="0" fill="hold" nodeType="withEffect">
                                  <p:stCondLst>
                                    <p:cond delay="0"/>
                                  </p:stCondLst>
                                  <p:childTnLst>
                                    <p:set>
                                      <p:cBhvr>
                                        <p:cTn id="359" dur="1" fill="hold">
                                          <p:stCondLst>
                                            <p:cond delay="0"/>
                                          </p:stCondLst>
                                        </p:cTn>
                                        <p:tgtEl>
                                          <p:spTgt spid="220"/>
                                        </p:tgtEl>
                                        <p:attrNameLst>
                                          <p:attrName>style.visibility</p:attrName>
                                        </p:attrNameLst>
                                      </p:cBhvr>
                                      <p:to>
                                        <p:strVal val="visible"/>
                                      </p:to>
                                    </p:set>
                                    <p:animEffect transition="in" filter="fade">
                                      <p:cBhvr>
                                        <p:cTn id="360" dur="400"/>
                                        <p:tgtEl>
                                          <p:spTgt spid="220"/>
                                        </p:tgtEl>
                                      </p:cBhvr>
                                    </p:animEffect>
                                  </p:childTnLst>
                                </p:cTn>
                              </p:par>
                              <p:par>
                                <p:cTn id="361" presetID="10" presetClass="entr" presetSubtype="0" fill="hold" nodeType="withEffect">
                                  <p:stCondLst>
                                    <p:cond delay="0"/>
                                  </p:stCondLst>
                                  <p:childTnLst>
                                    <p:set>
                                      <p:cBhvr>
                                        <p:cTn id="362" dur="1" fill="hold">
                                          <p:stCondLst>
                                            <p:cond delay="0"/>
                                          </p:stCondLst>
                                        </p:cTn>
                                        <p:tgtEl>
                                          <p:spTgt spid="221"/>
                                        </p:tgtEl>
                                        <p:attrNameLst>
                                          <p:attrName>style.visibility</p:attrName>
                                        </p:attrNameLst>
                                      </p:cBhvr>
                                      <p:to>
                                        <p:strVal val="visible"/>
                                      </p:to>
                                    </p:set>
                                    <p:animEffect transition="in" filter="fade">
                                      <p:cBhvr>
                                        <p:cTn id="363" dur="400"/>
                                        <p:tgtEl>
                                          <p:spTgt spid="221"/>
                                        </p:tgtEl>
                                      </p:cBhvr>
                                    </p:animEffect>
                                  </p:childTnLst>
                                </p:cTn>
                              </p:par>
                              <p:par>
                                <p:cTn id="364" presetID="10" presetClass="entr" presetSubtype="0" fill="hold" nodeType="withEffect">
                                  <p:stCondLst>
                                    <p:cond delay="0"/>
                                  </p:stCondLst>
                                  <p:childTnLst>
                                    <p:set>
                                      <p:cBhvr>
                                        <p:cTn id="365" dur="1" fill="hold">
                                          <p:stCondLst>
                                            <p:cond delay="0"/>
                                          </p:stCondLst>
                                        </p:cTn>
                                        <p:tgtEl>
                                          <p:spTgt spid="222"/>
                                        </p:tgtEl>
                                        <p:attrNameLst>
                                          <p:attrName>style.visibility</p:attrName>
                                        </p:attrNameLst>
                                      </p:cBhvr>
                                      <p:to>
                                        <p:strVal val="visible"/>
                                      </p:to>
                                    </p:set>
                                    <p:animEffect transition="in" filter="fade">
                                      <p:cBhvr>
                                        <p:cTn id="366" dur="400"/>
                                        <p:tgtEl>
                                          <p:spTgt spid="222"/>
                                        </p:tgtEl>
                                      </p:cBhvr>
                                    </p:animEffect>
                                  </p:childTnLst>
                                </p:cTn>
                              </p:par>
                              <p:par>
                                <p:cTn id="367" presetID="10" presetClass="entr" presetSubtype="0" fill="hold" nodeType="withEffect">
                                  <p:stCondLst>
                                    <p:cond delay="0"/>
                                  </p:stCondLst>
                                  <p:childTnLst>
                                    <p:set>
                                      <p:cBhvr>
                                        <p:cTn id="368" dur="1" fill="hold">
                                          <p:stCondLst>
                                            <p:cond delay="0"/>
                                          </p:stCondLst>
                                        </p:cTn>
                                        <p:tgtEl>
                                          <p:spTgt spid="223"/>
                                        </p:tgtEl>
                                        <p:attrNameLst>
                                          <p:attrName>style.visibility</p:attrName>
                                        </p:attrNameLst>
                                      </p:cBhvr>
                                      <p:to>
                                        <p:strVal val="visible"/>
                                      </p:to>
                                    </p:set>
                                    <p:animEffect transition="in" filter="fade">
                                      <p:cBhvr>
                                        <p:cTn id="369" dur="400"/>
                                        <p:tgtEl>
                                          <p:spTgt spid="223"/>
                                        </p:tgtEl>
                                      </p:cBhvr>
                                    </p:animEffect>
                                  </p:childTnLst>
                                </p:cTn>
                              </p:par>
                            </p:childTnLst>
                          </p:cTn>
                        </p:par>
                        <p:par>
                          <p:cTn id="370" fill="hold">
                            <p:stCondLst>
                              <p:cond delay="2400"/>
                            </p:stCondLst>
                            <p:childTnLst>
                              <p:par>
                                <p:cTn id="371" presetID="10" presetClass="entr" presetSubtype="0" fill="hold" grpId="0" nodeType="afterEffect">
                                  <p:stCondLst>
                                    <p:cond delay="0"/>
                                  </p:stCondLst>
                                  <p:childTnLst>
                                    <p:set>
                                      <p:cBhvr>
                                        <p:cTn id="372" dur="1" fill="hold">
                                          <p:stCondLst>
                                            <p:cond delay="0"/>
                                          </p:stCondLst>
                                        </p:cTn>
                                        <p:tgtEl>
                                          <p:spTgt spid="9"/>
                                        </p:tgtEl>
                                        <p:attrNameLst>
                                          <p:attrName>style.visibility</p:attrName>
                                        </p:attrNameLst>
                                      </p:cBhvr>
                                      <p:to>
                                        <p:strVal val="visible"/>
                                      </p:to>
                                    </p:set>
                                    <p:animEffect transition="in" filter="fade">
                                      <p:cBhvr>
                                        <p:cTn id="373" dur="500"/>
                                        <p:tgtEl>
                                          <p:spTgt spid="9"/>
                                        </p:tgtEl>
                                      </p:cBhvr>
                                    </p:animEffect>
                                  </p:childTnLst>
                                </p:cTn>
                              </p:par>
                            </p:childTnLst>
                          </p:cTn>
                        </p:par>
                      </p:childTnLst>
                    </p:cTn>
                  </p:par>
                  <p:par>
                    <p:cTn id="374" fill="hold">
                      <p:stCondLst>
                        <p:cond delay="indefinite"/>
                      </p:stCondLst>
                      <p:childTnLst>
                        <p:par>
                          <p:cTn id="375" fill="hold">
                            <p:stCondLst>
                              <p:cond delay="0"/>
                            </p:stCondLst>
                            <p:childTnLst>
                              <p:par>
                                <p:cTn id="376" presetID="16" presetClass="entr" presetSubtype="37" fill="hold" grpId="0" nodeType="clickEffect">
                                  <p:stCondLst>
                                    <p:cond delay="0"/>
                                  </p:stCondLst>
                                  <p:childTnLst>
                                    <p:set>
                                      <p:cBhvr>
                                        <p:cTn id="377" dur="1" fill="hold">
                                          <p:stCondLst>
                                            <p:cond delay="0"/>
                                          </p:stCondLst>
                                        </p:cTn>
                                        <p:tgtEl>
                                          <p:spTgt spid="228"/>
                                        </p:tgtEl>
                                        <p:attrNameLst>
                                          <p:attrName>style.visibility</p:attrName>
                                        </p:attrNameLst>
                                      </p:cBhvr>
                                      <p:to>
                                        <p:strVal val="visible"/>
                                      </p:to>
                                    </p:set>
                                    <p:animEffect transition="in" filter="barn(outVertical)">
                                      <p:cBhvr>
                                        <p:cTn id="378" dur="500"/>
                                        <p:tgtEl>
                                          <p:spTgt spid="228"/>
                                        </p:tgtEl>
                                      </p:cBhvr>
                                    </p:animEffect>
                                  </p:childTnLst>
                                </p:cTn>
                              </p:par>
                              <p:par>
                                <p:cTn id="379" presetID="14" presetClass="entr" presetSubtype="5" fill="hold" grpId="0" nodeType="withEffect">
                                  <p:stCondLst>
                                    <p:cond delay="0"/>
                                  </p:stCondLst>
                                  <p:childTnLst>
                                    <p:set>
                                      <p:cBhvr>
                                        <p:cTn id="380" dur="1" fill="hold">
                                          <p:stCondLst>
                                            <p:cond delay="0"/>
                                          </p:stCondLst>
                                        </p:cTn>
                                        <p:tgtEl>
                                          <p:spTgt spid="224"/>
                                        </p:tgtEl>
                                        <p:attrNameLst>
                                          <p:attrName>style.visibility</p:attrName>
                                        </p:attrNameLst>
                                      </p:cBhvr>
                                      <p:to>
                                        <p:strVal val="visible"/>
                                      </p:to>
                                    </p:set>
                                    <p:animEffect transition="in" filter="randombar(vertical)">
                                      <p:cBhvr>
                                        <p:cTn id="381" dur="500"/>
                                        <p:tgtEl>
                                          <p:spTgt spid="224"/>
                                        </p:tgtEl>
                                      </p:cBhvr>
                                    </p:animEffect>
                                  </p:childTnLst>
                                </p:cTn>
                              </p:par>
                              <p:par>
                                <p:cTn id="382" presetID="16" presetClass="entr" presetSubtype="37" fill="hold" grpId="0" nodeType="withEffect">
                                  <p:stCondLst>
                                    <p:cond delay="0"/>
                                  </p:stCondLst>
                                  <p:childTnLst>
                                    <p:set>
                                      <p:cBhvr>
                                        <p:cTn id="383" dur="1" fill="hold">
                                          <p:stCondLst>
                                            <p:cond delay="0"/>
                                          </p:stCondLst>
                                        </p:cTn>
                                        <p:tgtEl>
                                          <p:spTgt spid="229"/>
                                        </p:tgtEl>
                                        <p:attrNameLst>
                                          <p:attrName>style.visibility</p:attrName>
                                        </p:attrNameLst>
                                      </p:cBhvr>
                                      <p:to>
                                        <p:strVal val="visible"/>
                                      </p:to>
                                    </p:set>
                                    <p:animEffect transition="in" filter="barn(outVertical)">
                                      <p:cBhvr>
                                        <p:cTn id="384" dur="500"/>
                                        <p:tgtEl>
                                          <p:spTgt spid="229"/>
                                        </p:tgtEl>
                                      </p:cBhvr>
                                    </p:animEffect>
                                  </p:childTnLst>
                                </p:cTn>
                              </p:par>
                            </p:childTnLst>
                          </p:cTn>
                        </p:par>
                      </p:childTnLst>
                    </p:cTn>
                  </p:par>
                  <p:par>
                    <p:cTn id="385" fill="hold">
                      <p:stCondLst>
                        <p:cond delay="indefinite"/>
                      </p:stCondLst>
                      <p:childTnLst>
                        <p:par>
                          <p:cTn id="386" fill="hold">
                            <p:stCondLst>
                              <p:cond delay="0"/>
                            </p:stCondLst>
                            <p:childTnLst>
                              <p:par>
                                <p:cTn id="387" presetID="53" presetClass="entr" presetSubtype="16" fill="hold" grpId="0" nodeType="clickEffect">
                                  <p:stCondLst>
                                    <p:cond delay="0"/>
                                  </p:stCondLst>
                                  <p:childTnLst>
                                    <p:set>
                                      <p:cBhvr>
                                        <p:cTn id="388" dur="1" fill="hold">
                                          <p:stCondLst>
                                            <p:cond delay="0"/>
                                          </p:stCondLst>
                                        </p:cTn>
                                        <p:tgtEl>
                                          <p:spTgt spid="230"/>
                                        </p:tgtEl>
                                        <p:attrNameLst>
                                          <p:attrName>style.visibility</p:attrName>
                                        </p:attrNameLst>
                                      </p:cBhvr>
                                      <p:to>
                                        <p:strVal val="visible"/>
                                      </p:to>
                                    </p:set>
                                    <p:anim calcmode="lin" valueType="num">
                                      <p:cBhvr>
                                        <p:cTn id="389" dur="500" fill="hold"/>
                                        <p:tgtEl>
                                          <p:spTgt spid="230"/>
                                        </p:tgtEl>
                                        <p:attrNameLst>
                                          <p:attrName>ppt_w</p:attrName>
                                        </p:attrNameLst>
                                      </p:cBhvr>
                                      <p:tavLst>
                                        <p:tav tm="0">
                                          <p:val>
                                            <p:fltVal val="0"/>
                                          </p:val>
                                        </p:tav>
                                        <p:tav tm="100000">
                                          <p:val>
                                            <p:strVal val="#ppt_w"/>
                                          </p:val>
                                        </p:tav>
                                      </p:tavLst>
                                    </p:anim>
                                    <p:anim calcmode="lin" valueType="num">
                                      <p:cBhvr>
                                        <p:cTn id="390" dur="500" fill="hold"/>
                                        <p:tgtEl>
                                          <p:spTgt spid="230"/>
                                        </p:tgtEl>
                                        <p:attrNameLst>
                                          <p:attrName>ppt_h</p:attrName>
                                        </p:attrNameLst>
                                      </p:cBhvr>
                                      <p:tavLst>
                                        <p:tav tm="0">
                                          <p:val>
                                            <p:fltVal val="0"/>
                                          </p:val>
                                        </p:tav>
                                        <p:tav tm="100000">
                                          <p:val>
                                            <p:strVal val="#ppt_h"/>
                                          </p:val>
                                        </p:tav>
                                      </p:tavLst>
                                    </p:anim>
                                    <p:animEffect transition="in" filter="fade">
                                      <p:cBhvr>
                                        <p:cTn id="391" dur="500"/>
                                        <p:tgtEl>
                                          <p:spTgt spid="230"/>
                                        </p:tgtEl>
                                      </p:cBhvr>
                                    </p:animEffect>
                                  </p:childTnLst>
                                </p:cTn>
                              </p:par>
                              <p:par>
                                <p:cTn id="392" presetID="14" presetClass="entr" presetSubtype="10" fill="hold" grpId="0" nodeType="withEffect">
                                  <p:stCondLst>
                                    <p:cond delay="0"/>
                                  </p:stCondLst>
                                  <p:childTnLst>
                                    <p:set>
                                      <p:cBhvr>
                                        <p:cTn id="393" dur="1" fill="hold">
                                          <p:stCondLst>
                                            <p:cond delay="0"/>
                                          </p:stCondLst>
                                        </p:cTn>
                                        <p:tgtEl>
                                          <p:spTgt spid="5"/>
                                        </p:tgtEl>
                                        <p:attrNameLst>
                                          <p:attrName>style.visibility</p:attrName>
                                        </p:attrNameLst>
                                      </p:cBhvr>
                                      <p:to>
                                        <p:strVal val="visible"/>
                                      </p:to>
                                    </p:set>
                                    <p:animEffect transition="in" filter="randombar(horizontal)">
                                      <p:cBhvr>
                                        <p:cTn id="394" dur="500"/>
                                        <p:tgtEl>
                                          <p:spTgt spid="5"/>
                                        </p:tgtEl>
                                      </p:cBhvr>
                                    </p:animEffect>
                                  </p:childTnLst>
                                </p:cTn>
                              </p:par>
                              <p:par>
                                <p:cTn id="395" presetID="53" presetClass="entr" presetSubtype="16" fill="hold" grpId="0" nodeType="withEffect">
                                  <p:stCondLst>
                                    <p:cond delay="0"/>
                                  </p:stCondLst>
                                  <p:childTnLst>
                                    <p:set>
                                      <p:cBhvr>
                                        <p:cTn id="396" dur="1" fill="hold">
                                          <p:stCondLst>
                                            <p:cond delay="0"/>
                                          </p:stCondLst>
                                        </p:cTn>
                                        <p:tgtEl>
                                          <p:spTgt spid="231"/>
                                        </p:tgtEl>
                                        <p:attrNameLst>
                                          <p:attrName>style.visibility</p:attrName>
                                        </p:attrNameLst>
                                      </p:cBhvr>
                                      <p:to>
                                        <p:strVal val="visible"/>
                                      </p:to>
                                    </p:set>
                                    <p:anim calcmode="lin" valueType="num">
                                      <p:cBhvr>
                                        <p:cTn id="397" dur="500" fill="hold"/>
                                        <p:tgtEl>
                                          <p:spTgt spid="231"/>
                                        </p:tgtEl>
                                        <p:attrNameLst>
                                          <p:attrName>ppt_w</p:attrName>
                                        </p:attrNameLst>
                                      </p:cBhvr>
                                      <p:tavLst>
                                        <p:tav tm="0">
                                          <p:val>
                                            <p:fltVal val="0"/>
                                          </p:val>
                                        </p:tav>
                                        <p:tav tm="100000">
                                          <p:val>
                                            <p:strVal val="#ppt_w"/>
                                          </p:val>
                                        </p:tav>
                                      </p:tavLst>
                                    </p:anim>
                                    <p:anim calcmode="lin" valueType="num">
                                      <p:cBhvr>
                                        <p:cTn id="398" dur="500" fill="hold"/>
                                        <p:tgtEl>
                                          <p:spTgt spid="231"/>
                                        </p:tgtEl>
                                        <p:attrNameLst>
                                          <p:attrName>ppt_h</p:attrName>
                                        </p:attrNameLst>
                                      </p:cBhvr>
                                      <p:tavLst>
                                        <p:tav tm="0">
                                          <p:val>
                                            <p:fltVal val="0"/>
                                          </p:val>
                                        </p:tav>
                                        <p:tav tm="100000">
                                          <p:val>
                                            <p:strVal val="#ppt_h"/>
                                          </p:val>
                                        </p:tav>
                                      </p:tavLst>
                                    </p:anim>
                                    <p:animEffect transition="in" filter="fade">
                                      <p:cBhvr>
                                        <p:cTn id="399" dur="500"/>
                                        <p:tgtEl>
                                          <p:spTgt spid="231"/>
                                        </p:tgtEl>
                                      </p:cBhvr>
                                    </p:animEffect>
                                  </p:childTnLst>
                                </p:cTn>
                              </p:par>
                              <p:par>
                                <p:cTn id="400" presetID="53" presetClass="entr" presetSubtype="16" fill="hold" grpId="0" nodeType="withEffect">
                                  <p:stCondLst>
                                    <p:cond delay="0"/>
                                  </p:stCondLst>
                                  <p:childTnLst>
                                    <p:set>
                                      <p:cBhvr>
                                        <p:cTn id="401" dur="1" fill="hold">
                                          <p:stCondLst>
                                            <p:cond delay="0"/>
                                          </p:stCondLst>
                                        </p:cTn>
                                        <p:tgtEl>
                                          <p:spTgt spid="232"/>
                                        </p:tgtEl>
                                        <p:attrNameLst>
                                          <p:attrName>style.visibility</p:attrName>
                                        </p:attrNameLst>
                                      </p:cBhvr>
                                      <p:to>
                                        <p:strVal val="visible"/>
                                      </p:to>
                                    </p:set>
                                    <p:anim calcmode="lin" valueType="num">
                                      <p:cBhvr>
                                        <p:cTn id="402" dur="500" fill="hold"/>
                                        <p:tgtEl>
                                          <p:spTgt spid="232"/>
                                        </p:tgtEl>
                                        <p:attrNameLst>
                                          <p:attrName>ppt_w</p:attrName>
                                        </p:attrNameLst>
                                      </p:cBhvr>
                                      <p:tavLst>
                                        <p:tav tm="0">
                                          <p:val>
                                            <p:fltVal val="0"/>
                                          </p:val>
                                        </p:tav>
                                        <p:tav tm="100000">
                                          <p:val>
                                            <p:strVal val="#ppt_w"/>
                                          </p:val>
                                        </p:tav>
                                      </p:tavLst>
                                    </p:anim>
                                    <p:anim calcmode="lin" valueType="num">
                                      <p:cBhvr>
                                        <p:cTn id="403" dur="500" fill="hold"/>
                                        <p:tgtEl>
                                          <p:spTgt spid="232"/>
                                        </p:tgtEl>
                                        <p:attrNameLst>
                                          <p:attrName>ppt_h</p:attrName>
                                        </p:attrNameLst>
                                      </p:cBhvr>
                                      <p:tavLst>
                                        <p:tav tm="0">
                                          <p:val>
                                            <p:fltVal val="0"/>
                                          </p:val>
                                        </p:tav>
                                        <p:tav tm="100000">
                                          <p:val>
                                            <p:strVal val="#ppt_h"/>
                                          </p:val>
                                        </p:tav>
                                      </p:tavLst>
                                    </p:anim>
                                    <p:animEffect transition="in" filter="fade">
                                      <p:cBhvr>
                                        <p:cTn id="404" dur="500"/>
                                        <p:tgtEl>
                                          <p:spTgt spid="232"/>
                                        </p:tgtEl>
                                      </p:cBhvr>
                                    </p:animEffect>
                                  </p:childTnLst>
                                </p:cTn>
                              </p:par>
                            </p:childTnLst>
                          </p:cTn>
                        </p:par>
                      </p:childTnLst>
                    </p:cTn>
                  </p:par>
                  <p:par>
                    <p:cTn id="405" fill="hold">
                      <p:stCondLst>
                        <p:cond delay="indefinite"/>
                      </p:stCondLst>
                      <p:childTnLst>
                        <p:par>
                          <p:cTn id="406" fill="hold">
                            <p:stCondLst>
                              <p:cond delay="0"/>
                            </p:stCondLst>
                            <p:childTnLst>
                              <p:par>
                                <p:cTn id="407" presetID="10" presetClass="entr" presetSubtype="0" fill="hold" grpId="0" nodeType="clickEffect">
                                  <p:stCondLst>
                                    <p:cond delay="0"/>
                                  </p:stCondLst>
                                  <p:childTnLst>
                                    <p:set>
                                      <p:cBhvr>
                                        <p:cTn id="408" dur="1" fill="hold">
                                          <p:stCondLst>
                                            <p:cond delay="0"/>
                                          </p:stCondLst>
                                        </p:cTn>
                                        <p:tgtEl>
                                          <p:spTgt spid="10"/>
                                        </p:tgtEl>
                                        <p:attrNameLst>
                                          <p:attrName>style.visibility</p:attrName>
                                        </p:attrNameLst>
                                      </p:cBhvr>
                                      <p:to>
                                        <p:strVal val="visible"/>
                                      </p:to>
                                    </p:set>
                                    <p:animEffect transition="in" filter="fade">
                                      <p:cBhvr>
                                        <p:cTn id="409" dur="500"/>
                                        <p:tgtEl>
                                          <p:spTgt spid="10"/>
                                        </p:tgtEl>
                                      </p:cBhvr>
                                    </p:animEffect>
                                  </p:childTnLst>
                                </p:cTn>
                              </p:par>
                              <p:par>
                                <p:cTn id="410" presetID="10" presetClass="entr" presetSubtype="0" fill="hold" grpId="0" nodeType="withEffect">
                                  <p:stCondLst>
                                    <p:cond delay="0"/>
                                  </p:stCondLst>
                                  <p:childTnLst>
                                    <p:set>
                                      <p:cBhvr>
                                        <p:cTn id="411" dur="1" fill="hold">
                                          <p:stCondLst>
                                            <p:cond delay="0"/>
                                          </p:stCondLst>
                                        </p:cTn>
                                        <p:tgtEl>
                                          <p:spTgt spid="233"/>
                                        </p:tgtEl>
                                        <p:attrNameLst>
                                          <p:attrName>style.visibility</p:attrName>
                                        </p:attrNameLst>
                                      </p:cBhvr>
                                      <p:to>
                                        <p:strVal val="visible"/>
                                      </p:to>
                                    </p:set>
                                    <p:animEffect transition="in" filter="fade">
                                      <p:cBhvr>
                                        <p:cTn id="412" dur="500"/>
                                        <p:tgtEl>
                                          <p:spTgt spid="233"/>
                                        </p:tgtEl>
                                      </p:cBhvr>
                                    </p:animEffect>
                                  </p:childTnLst>
                                </p:cTn>
                              </p:par>
                              <p:par>
                                <p:cTn id="413" presetID="10" presetClass="entr" presetSubtype="0" fill="hold" grpId="0" nodeType="withEffect">
                                  <p:stCondLst>
                                    <p:cond delay="0"/>
                                  </p:stCondLst>
                                  <p:childTnLst>
                                    <p:set>
                                      <p:cBhvr>
                                        <p:cTn id="414" dur="1" fill="hold">
                                          <p:stCondLst>
                                            <p:cond delay="0"/>
                                          </p:stCondLst>
                                        </p:cTn>
                                        <p:tgtEl>
                                          <p:spTgt spid="234"/>
                                        </p:tgtEl>
                                        <p:attrNameLst>
                                          <p:attrName>style.visibility</p:attrName>
                                        </p:attrNameLst>
                                      </p:cBhvr>
                                      <p:to>
                                        <p:strVal val="visible"/>
                                      </p:to>
                                    </p:set>
                                    <p:animEffect transition="in" filter="fade">
                                      <p:cBhvr>
                                        <p:cTn id="415" dur="500"/>
                                        <p:tgtEl>
                                          <p:spTgt spid="234"/>
                                        </p:tgtEl>
                                      </p:cBhvr>
                                    </p:animEffect>
                                  </p:childTnLst>
                                </p:cTn>
                              </p:par>
                              <p:par>
                                <p:cTn id="416" presetID="10" presetClass="entr" presetSubtype="0" fill="hold" grpId="0" nodeType="withEffect">
                                  <p:stCondLst>
                                    <p:cond delay="0"/>
                                  </p:stCondLst>
                                  <p:childTnLst>
                                    <p:set>
                                      <p:cBhvr>
                                        <p:cTn id="417" dur="1" fill="hold">
                                          <p:stCondLst>
                                            <p:cond delay="0"/>
                                          </p:stCondLst>
                                        </p:cTn>
                                        <p:tgtEl>
                                          <p:spTgt spid="235"/>
                                        </p:tgtEl>
                                        <p:attrNameLst>
                                          <p:attrName>style.visibility</p:attrName>
                                        </p:attrNameLst>
                                      </p:cBhvr>
                                      <p:to>
                                        <p:strVal val="visible"/>
                                      </p:to>
                                    </p:set>
                                    <p:animEffect transition="in" filter="fade">
                                      <p:cBhvr>
                                        <p:cTn id="418" dur="500"/>
                                        <p:tgtEl>
                                          <p:spTgt spid="2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24" grpId="0" animBg="1"/>
      <p:bldP spid="9" grpId="0"/>
      <p:bldP spid="10" grpId="0"/>
      <p:bldP spid="228" grpId="0"/>
      <p:bldP spid="229" grpId="0"/>
      <p:bldP spid="230" grpId="0"/>
      <p:bldP spid="231" grpId="0"/>
      <p:bldP spid="232" grpId="0"/>
      <p:bldP spid="233" grpId="0"/>
      <p:bldP spid="234" grpId="0"/>
      <p:bldP spid="235"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00200" y="152400"/>
            <a:ext cx="5791200" cy="1077218"/>
          </a:xfrm>
          <a:prstGeom prst="rect">
            <a:avLst/>
          </a:prstGeom>
          <a:noFill/>
        </p:spPr>
        <p:txBody>
          <a:bodyPr wrap="square" rtlCol="0">
            <a:spAutoFit/>
          </a:bodyPr>
          <a:lstStyle/>
          <a:p>
            <a:pPr algn="ctr"/>
            <a:r>
              <a:rPr lang="en-US" sz="3200" b="1" dirty="0">
                <a:solidFill>
                  <a:srgbClr val="0000FF"/>
                </a:solidFill>
              </a:rPr>
              <a:t>Study design </a:t>
            </a:r>
            <a:br>
              <a:rPr lang="en-US" sz="3200" b="1" dirty="0">
                <a:solidFill>
                  <a:srgbClr val="0000FF"/>
                </a:solidFill>
              </a:rPr>
            </a:br>
            <a:r>
              <a:rPr lang="en-US" sz="3200" b="1" dirty="0">
                <a:solidFill>
                  <a:srgbClr val="0000FF"/>
                </a:solidFill>
              </a:rPr>
              <a:t>and corresponding tests</a:t>
            </a:r>
          </a:p>
        </p:txBody>
      </p:sp>
      <p:sp>
        <p:nvSpPr>
          <p:cNvPr id="3" name="Rectangle 2"/>
          <p:cNvSpPr/>
          <p:nvPr/>
        </p:nvSpPr>
        <p:spPr>
          <a:xfrm>
            <a:off x="2362200" y="1066800"/>
            <a:ext cx="4648200" cy="762000"/>
          </a:xfrm>
          <a:prstGeom prst="rect">
            <a:avLst/>
          </a:prstGeom>
          <a:noFill/>
          <a:ln>
            <a:noFill/>
          </a:ln>
        </p:spPr>
        <p:style>
          <a:lnRef idx="0">
            <a:scrgbClr r="0" g="0" b="0"/>
          </a:lnRef>
          <a:fillRef idx="0">
            <a:scrgbClr r="0" g="0" b="0"/>
          </a:fillRef>
          <a:effectRef idx="0">
            <a:scrgbClr r="0" g="0" b="0"/>
          </a:effectRef>
          <a:fontRef idx="minor">
            <a:schemeClr val="accent1"/>
          </a:fontRef>
        </p:style>
        <p:txBody>
          <a:bodyPr rtlCol="0" anchor="ctr"/>
          <a:lstStyle/>
          <a:p>
            <a:pPr algn="ctr"/>
            <a:r>
              <a:rPr lang="en-US" b="1" dirty="0"/>
              <a:t>independent * independent</a:t>
            </a:r>
          </a:p>
        </p:txBody>
      </p:sp>
      <p:sp>
        <p:nvSpPr>
          <p:cNvPr id="7" name="Rounded Rectangle 6"/>
          <p:cNvSpPr/>
          <p:nvPr/>
        </p:nvSpPr>
        <p:spPr>
          <a:xfrm>
            <a:off x="2877544" y="1388321"/>
            <a:ext cx="3662399" cy="565552"/>
          </a:xfrm>
          <a:prstGeom prst="roundRect">
            <a:avLst/>
          </a:prstGeom>
          <a:noFill/>
          <a:ln>
            <a:noFill/>
          </a:ln>
        </p:spPr>
        <p:style>
          <a:lnRef idx="0">
            <a:scrgbClr r="0" g="0" b="0"/>
          </a:lnRef>
          <a:fillRef idx="0">
            <a:scrgbClr r="0" g="0" b="0"/>
          </a:fillRef>
          <a:effectRef idx="0">
            <a:scrgbClr r="0" g="0" b="0"/>
          </a:effectRef>
          <a:fontRef idx="minor">
            <a:schemeClr val="accent1"/>
          </a:fontRef>
        </p:style>
        <p:txBody>
          <a:bodyPr rtlCol="0" anchor="ctr"/>
          <a:lstStyle/>
          <a:p>
            <a:pPr algn="ctr"/>
            <a:r>
              <a:rPr lang="en-US" sz="1400" dirty="0"/>
              <a:t>subjects are </a:t>
            </a:r>
            <a:r>
              <a:rPr lang="en-US" sz="1600" b="1" dirty="0">
                <a:solidFill>
                  <a:schemeClr val="accent1">
                    <a:lumMod val="50000"/>
                  </a:schemeClr>
                </a:solidFill>
              </a:rPr>
              <a:t>different</a:t>
            </a:r>
            <a:r>
              <a:rPr lang="en-US" sz="1400" dirty="0"/>
              <a:t> among groups</a:t>
            </a:r>
          </a:p>
        </p:txBody>
      </p:sp>
      <p:sp>
        <p:nvSpPr>
          <p:cNvPr id="4" name="TextBox 3"/>
          <p:cNvSpPr txBox="1"/>
          <p:nvPr/>
        </p:nvSpPr>
        <p:spPr>
          <a:xfrm>
            <a:off x="5967268" y="1323201"/>
            <a:ext cx="1752600" cy="276999"/>
          </a:xfrm>
          <a:prstGeom prst="rect">
            <a:avLst/>
          </a:prstGeom>
          <a:noFill/>
          <a:ln>
            <a:noFill/>
          </a:ln>
        </p:spPr>
        <p:style>
          <a:lnRef idx="0">
            <a:scrgbClr r="0" g="0" b="0"/>
          </a:lnRef>
          <a:fillRef idx="0">
            <a:scrgbClr r="0" g="0" b="0"/>
          </a:fillRef>
          <a:effectRef idx="0">
            <a:scrgbClr r="0" g="0" b="0"/>
          </a:effectRef>
          <a:fontRef idx="minor">
            <a:schemeClr val="accent1"/>
          </a:fontRef>
        </p:style>
        <p:txBody>
          <a:bodyPr wrap="square" rtlCol="0">
            <a:spAutoFit/>
          </a:bodyPr>
          <a:lstStyle/>
          <a:p>
            <a:r>
              <a:rPr lang="en-US" sz="1200" b="1" dirty="0">
                <a:solidFill>
                  <a:srgbClr val="0070C0"/>
                </a:solidFill>
              </a:rPr>
              <a:t>(cont’d)</a:t>
            </a:r>
            <a:endParaRPr lang="en-US" sz="1200" dirty="0">
              <a:solidFill>
                <a:srgbClr val="0070C0"/>
              </a:solidFill>
            </a:endParaRPr>
          </a:p>
        </p:txBody>
      </p:sp>
      <p:sp>
        <p:nvSpPr>
          <p:cNvPr id="234" name="Rectangle 233"/>
          <p:cNvSpPr/>
          <p:nvPr/>
        </p:nvSpPr>
        <p:spPr>
          <a:xfrm>
            <a:off x="3200400" y="2229915"/>
            <a:ext cx="8153399" cy="261610"/>
          </a:xfrm>
          <a:prstGeom prst="rect">
            <a:avLst/>
          </a:prstGeom>
          <a:noFill/>
          <a:ln>
            <a:noFill/>
          </a:ln>
        </p:spPr>
        <p:style>
          <a:lnRef idx="0">
            <a:scrgbClr r="0" g="0" b="0"/>
          </a:lnRef>
          <a:fillRef idx="0">
            <a:scrgbClr r="0" g="0" b="0"/>
          </a:fillRef>
          <a:effectRef idx="0">
            <a:scrgbClr r="0" g="0" b="0"/>
          </a:effectRef>
          <a:fontRef idx="minor">
            <a:schemeClr val="accent1"/>
          </a:fontRef>
        </p:style>
        <p:txBody>
          <a:bodyPr wrap="square">
            <a:spAutoFit/>
          </a:bodyPr>
          <a:lstStyle/>
          <a:p>
            <a:r>
              <a:rPr lang="en-US" sz="1100" b="1" dirty="0">
                <a:latin typeface="proxima-nova"/>
              </a:rPr>
              <a:t>Primary Interest: </a:t>
            </a:r>
            <a:r>
              <a:rPr lang="en-US" sz="1100" b="1" dirty="0">
                <a:solidFill>
                  <a:srgbClr val="FF0000"/>
                </a:solidFill>
                <a:latin typeface="proxima-nova"/>
              </a:rPr>
              <a:t>Interaction</a:t>
            </a:r>
            <a:r>
              <a:rPr lang="en-US" sz="1100" dirty="0">
                <a:latin typeface="proxima-nova"/>
              </a:rPr>
              <a:t> between two factors.</a:t>
            </a:r>
          </a:p>
        </p:txBody>
      </p:sp>
      <p:sp>
        <p:nvSpPr>
          <p:cNvPr id="237" name="Rectangle 236"/>
          <p:cNvSpPr/>
          <p:nvPr/>
        </p:nvSpPr>
        <p:spPr>
          <a:xfrm>
            <a:off x="3048000" y="1687485"/>
            <a:ext cx="3638460" cy="609600"/>
          </a:xfrm>
          <a:prstGeom prst="rect">
            <a:avLst/>
          </a:prstGeom>
          <a:noFill/>
          <a:ln>
            <a:noFill/>
          </a:ln>
        </p:spPr>
        <p:style>
          <a:lnRef idx="0">
            <a:scrgbClr r="0" g="0" b="0"/>
          </a:lnRef>
          <a:fillRef idx="0">
            <a:scrgbClr r="0" g="0" b="0"/>
          </a:fillRef>
          <a:effectRef idx="0">
            <a:scrgbClr r="0" g="0" b="0"/>
          </a:effectRef>
          <a:fontRef idx="minor">
            <a:schemeClr val="accent2"/>
          </a:fontRef>
        </p:style>
        <p:txBody>
          <a:bodyPr rtlCol="0" anchor="ctr"/>
          <a:lstStyle/>
          <a:p>
            <a:pPr algn="ctr"/>
            <a:r>
              <a:rPr lang="en-US" dirty="0">
                <a:solidFill>
                  <a:srgbClr val="FF0000"/>
                </a:solidFill>
              </a:rPr>
              <a:t>two-way ANOVA</a:t>
            </a:r>
          </a:p>
          <a:p>
            <a:pPr algn="ctr"/>
            <a:r>
              <a:rPr lang="en-US" sz="800" dirty="0">
                <a:solidFill>
                  <a:srgbClr val="FF0000"/>
                </a:solidFill>
              </a:rPr>
              <a:t>with Greenhouse-</a:t>
            </a:r>
            <a:r>
              <a:rPr lang="en-US" sz="800" dirty="0" err="1">
                <a:solidFill>
                  <a:srgbClr val="FF0000"/>
                </a:solidFill>
              </a:rPr>
              <a:t>Geisser</a:t>
            </a:r>
            <a:r>
              <a:rPr lang="en-US" sz="800" dirty="0">
                <a:solidFill>
                  <a:srgbClr val="FF0000"/>
                </a:solidFill>
              </a:rPr>
              <a:t> correction</a:t>
            </a:r>
          </a:p>
        </p:txBody>
      </p:sp>
      <p:sp>
        <p:nvSpPr>
          <p:cNvPr id="239" name="Rectangle 238"/>
          <p:cNvSpPr/>
          <p:nvPr/>
        </p:nvSpPr>
        <p:spPr>
          <a:xfrm>
            <a:off x="1524000" y="2491525"/>
            <a:ext cx="8153399" cy="261610"/>
          </a:xfrm>
          <a:prstGeom prst="rect">
            <a:avLst/>
          </a:prstGeom>
        </p:spPr>
        <p:txBody>
          <a:bodyPr wrap="square">
            <a:spAutoFit/>
          </a:bodyPr>
          <a:lstStyle/>
          <a:p>
            <a:r>
              <a:rPr lang="en-US" sz="1100" dirty="0">
                <a:latin typeface="proxima-nova"/>
              </a:rPr>
              <a:t>For example, whether the current drug and experiment drug have different effect among risks.</a:t>
            </a:r>
          </a:p>
        </p:txBody>
      </p:sp>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4936" y="2834737"/>
            <a:ext cx="6224588" cy="2585292"/>
          </a:xfrm>
          <a:prstGeom prst="rect">
            <a:avLst/>
          </a:prstGeom>
        </p:spPr>
      </p:pic>
      <p:sp>
        <p:nvSpPr>
          <p:cNvPr id="16" name="Rectangle 15"/>
          <p:cNvSpPr/>
          <p:nvPr/>
        </p:nvSpPr>
        <p:spPr>
          <a:xfrm>
            <a:off x="3914730" y="4127383"/>
            <a:ext cx="1905000" cy="457200"/>
          </a:xfrm>
          <a:prstGeom prst="rect">
            <a:avLst/>
          </a:prstGeom>
          <a:noFill/>
          <a:ln>
            <a:noFill/>
          </a:ln>
        </p:spPr>
        <p:style>
          <a:lnRef idx="0">
            <a:scrgbClr r="0" g="0" b="0"/>
          </a:lnRef>
          <a:fillRef idx="0">
            <a:scrgbClr r="0" g="0" b="0"/>
          </a:fillRef>
          <a:effectRef idx="0">
            <a:scrgbClr r="0" g="0" b="0"/>
          </a:effectRef>
          <a:fontRef idx="minor">
            <a:schemeClr val="accent2"/>
          </a:fontRef>
        </p:style>
        <p:txBody>
          <a:bodyPr rtlCol="0" anchor="ctr"/>
          <a:lstStyle/>
          <a:p>
            <a:pPr algn="ctr"/>
            <a:r>
              <a:rPr lang="en-US" dirty="0">
                <a:solidFill>
                  <a:schemeClr val="tx1"/>
                </a:solidFill>
              </a:rPr>
              <a:t>Significant</a:t>
            </a:r>
          </a:p>
        </p:txBody>
      </p:sp>
      <p:sp>
        <p:nvSpPr>
          <p:cNvPr id="240" name="Rectangle 239"/>
          <p:cNvSpPr/>
          <p:nvPr/>
        </p:nvSpPr>
        <p:spPr>
          <a:xfrm>
            <a:off x="3733800" y="2806273"/>
            <a:ext cx="2133600" cy="457200"/>
          </a:xfrm>
          <a:prstGeom prst="rect">
            <a:avLst/>
          </a:prstGeom>
          <a:noFill/>
          <a:ln>
            <a:noFill/>
          </a:ln>
        </p:spPr>
        <p:style>
          <a:lnRef idx="0">
            <a:scrgbClr r="0" g="0" b="0"/>
          </a:lnRef>
          <a:fillRef idx="0">
            <a:scrgbClr r="0" g="0" b="0"/>
          </a:fillRef>
          <a:effectRef idx="0">
            <a:scrgbClr r="0" g="0" b="0"/>
          </a:effectRef>
          <a:fontRef idx="minor">
            <a:schemeClr val="accent3"/>
          </a:fontRef>
        </p:style>
        <p:txBody>
          <a:bodyPr rtlCol="0" anchor="ctr"/>
          <a:lstStyle/>
          <a:p>
            <a:pPr algn="ctr"/>
            <a:r>
              <a:rPr lang="en-US" dirty="0">
                <a:solidFill>
                  <a:schemeClr val="tx1"/>
                </a:solidFill>
              </a:rPr>
              <a:t>Not Significant</a:t>
            </a:r>
          </a:p>
        </p:txBody>
      </p:sp>
      <p:sp>
        <p:nvSpPr>
          <p:cNvPr id="17" name="Rectangle 16"/>
          <p:cNvSpPr/>
          <p:nvPr/>
        </p:nvSpPr>
        <p:spPr>
          <a:xfrm>
            <a:off x="2057400" y="6267944"/>
            <a:ext cx="6096000" cy="304800"/>
          </a:xfrm>
          <a:prstGeom prst="rect">
            <a:avLst/>
          </a:prstGeom>
          <a:noFill/>
          <a:ln>
            <a:noFill/>
          </a:ln>
        </p:spPr>
        <p:style>
          <a:lnRef idx="0">
            <a:scrgbClr r="0" g="0" b="0"/>
          </a:lnRef>
          <a:fillRef idx="0">
            <a:scrgbClr r="0" g="0" b="0"/>
          </a:fillRef>
          <a:effectRef idx="0">
            <a:scrgbClr r="0" g="0" b="0"/>
          </a:effectRef>
          <a:fontRef idx="minor">
            <a:schemeClr val="accent2"/>
          </a:fontRef>
        </p:style>
        <p:txBody>
          <a:bodyPr rtlCol="0" anchor="ctr"/>
          <a:lstStyle/>
          <a:p>
            <a:pPr algn="ctr"/>
            <a:r>
              <a:rPr lang="en-US" dirty="0">
                <a:solidFill>
                  <a:schemeClr val="tx1"/>
                </a:solidFill>
              </a:rPr>
              <a:t>When significant, we continue with simple main effect.</a:t>
            </a:r>
          </a:p>
        </p:txBody>
      </p:sp>
      <p:sp>
        <p:nvSpPr>
          <p:cNvPr id="242" name="Rectangle 241"/>
          <p:cNvSpPr/>
          <p:nvPr/>
        </p:nvSpPr>
        <p:spPr>
          <a:xfrm>
            <a:off x="2590800" y="5963144"/>
            <a:ext cx="5029200" cy="304800"/>
          </a:xfrm>
          <a:prstGeom prst="rect">
            <a:avLst/>
          </a:prstGeom>
          <a:noFill/>
          <a:ln>
            <a:noFill/>
          </a:ln>
        </p:spPr>
        <p:style>
          <a:lnRef idx="0">
            <a:scrgbClr r="0" g="0" b="0"/>
          </a:lnRef>
          <a:fillRef idx="0">
            <a:scrgbClr r="0" g="0" b="0"/>
          </a:fillRef>
          <a:effectRef idx="0">
            <a:scrgbClr r="0" g="0" b="0"/>
          </a:effectRef>
          <a:fontRef idx="minor">
            <a:schemeClr val="accent3"/>
          </a:fontRef>
        </p:style>
        <p:txBody>
          <a:bodyPr rtlCol="0" anchor="ctr"/>
          <a:lstStyle/>
          <a:p>
            <a:pPr algn="ctr"/>
            <a:r>
              <a:rPr lang="en-US" dirty="0">
                <a:solidFill>
                  <a:schemeClr val="tx1"/>
                </a:solidFill>
              </a:rPr>
              <a:t>When not significant, we continue with main effect.</a:t>
            </a:r>
          </a:p>
        </p:txBody>
      </p:sp>
      <p:sp>
        <p:nvSpPr>
          <p:cNvPr id="243" name="Rectangle 242"/>
          <p:cNvSpPr/>
          <p:nvPr/>
        </p:nvSpPr>
        <p:spPr>
          <a:xfrm>
            <a:off x="3276600" y="5734777"/>
            <a:ext cx="8153399" cy="261610"/>
          </a:xfrm>
          <a:prstGeom prst="rect">
            <a:avLst/>
          </a:prstGeom>
          <a:noFill/>
          <a:ln>
            <a:noFill/>
          </a:ln>
        </p:spPr>
        <p:style>
          <a:lnRef idx="0">
            <a:scrgbClr r="0" g="0" b="0"/>
          </a:lnRef>
          <a:fillRef idx="0">
            <a:scrgbClr r="0" g="0" b="0"/>
          </a:fillRef>
          <a:effectRef idx="0">
            <a:scrgbClr r="0" g="0" b="0"/>
          </a:effectRef>
          <a:fontRef idx="minor">
            <a:schemeClr val="accent1"/>
          </a:fontRef>
        </p:style>
        <p:txBody>
          <a:bodyPr wrap="square">
            <a:spAutoFit/>
          </a:bodyPr>
          <a:lstStyle/>
          <a:p>
            <a:r>
              <a:rPr lang="en-US" sz="1100" b="1" dirty="0">
                <a:latin typeface="proxima-nova"/>
              </a:rPr>
              <a:t>Secondary Interest: </a:t>
            </a:r>
            <a:r>
              <a:rPr lang="en-US" sz="1100" dirty="0">
                <a:latin typeface="proxima-nova"/>
              </a:rPr>
              <a:t>simple main effect and main effect.</a:t>
            </a:r>
          </a:p>
        </p:txBody>
      </p:sp>
    </p:spTree>
    <p:extLst>
      <p:ext uri="{BB962C8B-B14F-4D97-AF65-F5344CB8AC3E}">
        <p14:creationId xmlns:p14="http://schemas.microsoft.com/office/powerpoint/2010/main" val="34644225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4"/>
                                        </p:tgtEl>
                                        <p:attrNameLst>
                                          <p:attrName>style.visibility</p:attrName>
                                        </p:attrNameLst>
                                      </p:cBhvr>
                                      <p:to>
                                        <p:strVal val="visible"/>
                                      </p:to>
                                    </p:set>
                                    <p:animEffect transition="in" filter="fade">
                                      <p:cBhvr>
                                        <p:cTn id="7" dur="500"/>
                                        <p:tgtEl>
                                          <p:spTgt spid="23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39"/>
                                        </p:tgtEl>
                                        <p:attrNameLst>
                                          <p:attrName>style.visibility</p:attrName>
                                        </p:attrNameLst>
                                      </p:cBhvr>
                                      <p:to>
                                        <p:strVal val="visible"/>
                                      </p:to>
                                    </p:set>
                                    <p:animEffect transition="in" filter="fade">
                                      <p:cBhvr>
                                        <p:cTn id="10" dur="500"/>
                                        <p:tgtEl>
                                          <p:spTgt spid="23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40"/>
                                        </p:tgtEl>
                                        <p:attrNameLst>
                                          <p:attrName>style.visibility</p:attrName>
                                        </p:attrNameLst>
                                      </p:cBhvr>
                                      <p:to>
                                        <p:strVal val="visible"/>
                                      </p:to>
                                    </p:set>
                                    <p:animEffect transition="in" filter="fade">
                                      <p:cBhvr>
                                        <p:cTn id="18" dur="500"/>
                                        <p:tgtEl>
                                          <p:spTgt spid="24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500"/>
                                        <p:tgtEl>
                                          <p:spTgt spid="16"/>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243"/>
                                        </p:tgtEl>
                                        <p:attrNameLst>
                                          <p:attrName>style.visibility</p:attrName>
                                        </p:attrNameLst>
                                      </p:cBhvr>
                                      <p:to>
                                        <p:strVal val="visible"/>
                                      </p:to>
                                    </p:set>
                                    <p:animEffect transition="in" filter="fade">
                                      <p:cBhvr>
                                        <p:cTn id="26" dur="500"/>
                                        <p:tgtEl>
                                          <p:spTgt spid="243"/>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42"/>
                                        </p:tgtEl>
                                        <p:attrNameLst>
                                          <p:attrName>style.visibility</p:attrName>
                                        </p:attrNameLst>
                                      </p:cBhvr>
                                      <p:to>
                                        <p:strVal val="visible"/>
                                      </p:to>
                                    </p:set>
                                    <p:animEffect transition="in" filter="fade">
                                      <p:cBhvr>
                                        <p:cTn id="31" dur="500"/>
                                        <p:tgtEl>
                                          <p:spTgt spid="242"/>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7"/>
                                        </p:tgtEl>
                                        <p:attrNameLst>
                                          <p:attrName>style.visibility</p:attrName>
                                        </p:attrNameLst>
                                      </p:cBhvr>
                                      <p:to>
                                        <p:strVal val="visible"/>
                                      </p:to>
                                    </p:set>
                                    <p:animEffect transition="in" filter="fade">
                                      <p:cBhvr>
                                        <p:cTn id="34"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4" grpId="0"/>
      <p:bldP spid="239" grpId="0"/>
      <p:bldP spid="16" grpId="0"/>
      <p:bldP spid="240" grpId="0"/>
      <p:bldP spid="17" grpId="0"/>
      <p:bldP spid="242" grpId="0"/>
      <p:bldP spid="243"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00200" y="152400"/>
            <a:ext cx="5791200" cy="1077218"/>
          </a:xfrm>
          <a:prstGeom prst="rect">
            <a:avLst/>
          </a:prstGeom>
          <a:noFill/>
        </p:spPr>
        <p:txBody>
          <a:bodyPr wrap="square" rtlCol="0">
            <a:spAutoFit/>
          </a:bodyPr>
          <a:lstStyle/>
          <a:p>
            <a:pPr algn="ctr"/>
            <a:r>
              <a:rPr lang="en-US" sz="3200" b="1" dirty="0">
                <a:solidFill>
                  <a:srgbClr val="0000FF"/>
                </a:solidFill>
              </a:rPr>
              <a:t>Study design </a:t>
            </a:r>
            <a:br>
              <a:rPr lang="en-US" sz="3200" b="1" dirty="0">
                <a:solidFill>
                  <a:srgbClr val="0000FF"/>
                </a:solidFill>
              </a:rPr>
            </a:br>
            <a:r>
              <a:rPr lang="en-US" sz="3200" b="1" dirty="0">
                <a:solidFill>
                  <a:srgbClr val="0000FF"/>
                </a:solidFill>
              </a:rPr>
              <a:t>and corresponding tests</a:t>
            </a:r>
          </a:p>
        </p:txBody>
      </p:sp>
      <p:sp>
        <p:nvSpPr>
          <p:cNvPr id="3" name="Rectangle 2"/>
          <p:cNvSpPr/>
          <p:nvPr/>
        </p:nvSpPr>
        <p:spPr>
          <a:xfrm>
            <a:off x="2362200" y="1066800"/>
            <a:ext cx="4648200" cy="762000"/>
          </a:xfrm>
          <a:prstGeom prst="rect">
            <a:avLst/>
          </a:prstGeom>
          <a:noFill/>
          <a:ln>
            <a:noFill/>
          </a:ln>
        </p:spPr>
        <p:style>
          <a:lnRef idx="0">
            <a:scrgbClr r="0" g="0" b="0"/>
          </a:lnRef>
          <a:fillRef idx="0">
            <a:scrgbClr r="0" g="0" b="0"/>
          </a:fillRef>
          <a:effectRef idx="0">
            <a:scrgbClr r="0" g="0" b="0"/>
          </a:effectRef>
          <a:fontRef idx="minor">
            <a:schemeClr val="accent1"/>
          </a:fontRef>
        </p:style>
        <p:txBody>
          <a:bodyPr rtlCol="0" anchor="ctr"/>
          <a:lstStyle/>
          <a:p>
            <a:pPr algn="ctr"/>
            <a:r>
              <a:rPr lang="en-US" b="1" dirty="0"/>
              <a:t>independent * independent </a:t>
            </a:r>
          </a:p>
        </p:txBody>
      </p:sp>
      <p:sp>
        <p:nvSpPr>
          <p:cNvPr id="7" name="Rounded Rectangle 6"/>
          <p:cNvSpPr/>
          <p:nvPr/>
        </p:nvSpPr>
        <p:spPr>
          <a:xfrm>
            <a:off x="2877544" y="1388321"/>
            <a:ext cx="3662399" cy="565552"/>
          </a:xfrm>
          <a:prstGeom prst="roundRect">
            <a:avLst/>
          </a:prstGeom>
          <a:noFill/>
          <a:ln>
            <a:noFill/>
          </a:ln>
        </p:spPr>
        <p:style>
          <a:lnRef idx="0">
            <a:scrgbClr r="0" g="0" b="0"/>
          </a:lnRef>
          <a:fillRef idx="0">
            <a:scrgbClr r="0" g="0" b="0"/>
          </a:fillRef>
          <a:effectRef idx="0">
            <a:scrgbClr r="0" g="0" b="0"/>
          </a:effectRef>
          <a:fontRef idx="minor">
            <a:schemeClr val="accent1"/>
          </a:fontRef>
        </p:style>
        <p:txBody>
          <a:bodyPr rtlCol="0" anchor="ctr"/>
          <a:lstStyle/>
          <a:p>
            <a:pPr algn="ctr"/>
            <a:r>
              <a:rPr lang="en-US" sz="1400" dirty="0"/>
              <a:t>subjects are same among groups</a:t>
            </a:r>
          </a:p>
        </p:txBody>
      </p:sp>
      <p:pic>
        <p:nvPicPr>
          <p:cNvPr id="101" name="Picture 100"/>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4064698" y="2030163"/>
            <a:ext cx="201898" cy="201898"/>
          </a:xfrm>
          <a:prstGeom prst="rect">
            <a:avLst/>
          </a:prstGeom>
        </p:spPr>
      </p:pic>
      <p:pic>
        <p:nvPicPr>
          <p:cNvPr id="102" name="Picture 101"/>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4120696" y="2354263"/>
            <a:ext cx="201898" cy="201898"/>
          </a:xfrm>
          <a:prstGeom prst="rect">
            <a:avLst/>
          </a:prstGeom>
        </p:spPr>
      </p:pic>
      <p:pic>
        <p:nvPicPr>
          <p:cNvPr id="103" name="Picture 102"/>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4314488" y="2459870"/>
            <a:ext cx="201898" cy="201898"/>
          </a:xfrm>
          <a:prstGeom prst="rect">
            <a:avLst/>
          </a:prstGeom>
        </p:spPr>
      </p:pic>
      <p:pic>
        <p:nvPicPr>
          <p:cNvPr id="104" name="Picture 103"/>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4279364" y="2301587"/>
            <a:ext cx="201898" cy="201898"/>
          </a:xfrm>
          <a:prstGeom prst="rect">
            <a:avLst/>
          </a:prstGeom>
        </p:spPr>
      </p:pic>
      <p:pic>
        <p:nvPicPr>
          <p:cNvPr id="105" name="Picture 104"/>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4621930" y="2258168"/>
            <a:ext cx="201898" cy="201898"/>
          </a:xfrm>
          <a:prstGeom prst="rect">
            <a:avLst/>
          </a:prstGeom>
        </p:spPr>
      </p:pic>
      <p:pic>
        <p:nvPicPr>
          <p:cNvPr id="106" name="Picture 105"/>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4577398" y="2707580"/>
            <a:ext cx="201898" cy="201898"/>
          </a:xfrm>
          <a:prstGeom prst="rect">
            <a:avLst/>
          </a:prstGeom>
        </p:spPr>
      </p:pic>
      <p:pic>
        <p:nvPicPr>
          <p:cNvPr id="110" name="Picture 109"/>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4355546" y="2572682"/>
            <a:ext cx="201898" cy="201898"/>
          </a:xfrm>
          <a:prstGeom prst="rect">
            <a:avLst/>
          </a:prstGeom>
        </p:spPr>
      </p:pic>
      <p:pic>
        <p:nvPicPr>
          <p:cNvPr id="111" name="Picture 110"/>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4845403" y="2185749"/>
            <a:ext cx="201898" cy="201898"/>
          </a:xfrm>
          <a:prstGeom prst="rect">
            <a:avLst/>
          </a:prstGeom>
        </p:spPr>
      </p:pic>
      <p:pic>
        <p:nvPicPr>
          <p:cNvPr id="112" name="Picture 111"/>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4697639" y="2405743"/>
            <a:ext cx="201898" cy="201898"/>
          </a:xfrm>
          <a:prstGeom prst="rect">
            <a:avLst/>
          </a:prstGeom>
        </p:spPr>
      </p:pic>
      <p:pic>
        <p:nvPicPr>
          <p:cNvPr id="113" name="Picture 112"/>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4570267" y="2608920"/>
            <a:ext cx="201898" cy="201898"/>
          </a:xfrm>
          <a:prstGeom prst="rect">
            <a:avLst/>
          </a:prstGeom>
        </p:spPr>
      </p:pic>
      <p:pic>
        <p:nvPicPr>
          <p:cNvPr id="114" name="Picture 113"/>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4803246" y="1967168"/>
            <a:ext cx="201898" cy="201898"/>
          </a:xfrm>
          <a:prstGeom prst="rect">
            <a:avLst/>
          </a:prstGeom>
        </p:spPr>
      </p:pic>
      <p:pic>
        <p:nvPicPr>
          <p:cNvPr id="115" name="Picture 114"/>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4419783" y="1884447"/>
            <a:ext cx="201898" cy="201898"/>
          </a:xfrm>
          <a:prstGeom prst="rect">
            <a:avLst/>
          </a:prstGeom>
        </p:spPr>
      </p:pic>
      <p:pic>
        <p:nvPicPr>
          <p:cNvPr id="116" name="Picture 115"/>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4351209" y="2125950"/>
            <a:ext cx="201898" cy="201898"/>
          </a:xfrm>
          <a:prstGeom prst="rect">
            <a:avLst/>
          </a:prstGeom>
        </p:spPr>
      </p:pic>
      <p:pic>
        <p:nvPicPr>
          <p:cNvPr id="117" name="Picture 116"/>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4783304" y="2291356"/>
            <a:ext cx="201898" cy="201898"/>
          </a:xfrm>
          <a:prstGeom prst="rect">
            <a:avLst/>
          </a:prstGeom>
        </p:spPr>
      </p:pic>
      <p:pic>
        <p:nvPicPr>
          <p:cNvPr id="118" name="Picture 117"/>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4497347" y="2097209"/>
            <a:ext cx="201898" cy="201898"/>
          </a:xfrm>
          <a:prstGeom prst="rect">
            <a:avLst/>
          </a:prstGeom>
        </p:spPr>
      </p:pic>
      <p:pic>
        <p:nvPicPr>
          <p:cNvPr id="119" name="Picture 118"/>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4718405" y="2760384"/>
            <a:ext cx="201898" cy="201898"/>
          </a:xfrm>
          <a:prstGeom prst="rect">
            <a:avLst/>
          </a:prstGeom>
        </p:spPr>
      </p:pic>
      <p:pic>
        <p:nvPicPr>
          <p:cNvPr id="120" name="Picture 119"/>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4941714" y="2135770"/>
            <a:ext cx="201898" cy="201898"/>
          </a:xfrm>
          <a:prstGeom prst="rect">
            <a:avLst/>
          </a:prstGeom>
        </p:spPr>
      </p:pic>
      <p:pic>
        <p:nvPicPr>
          <p:cNvPr id="121" name="Picture 120"/>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5010307" y="2450683"/>
            <a:ext cx="201898" cy="201898"/>
          </a:xfrm>
          <a:prstGeom prst="rect">
            <a:avLst/>
          </a:prstGeom>
        </p:spPr>
      </p:pic>
      <p:pic>
        <p:nvPicPr>
          <p:cNvPr id="122" name="Picture 121"/>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5063320" y="2261670"/>
            <a:ext cx="201898" cy="201898"/>
          </a:xfrm>
          <a:prstGeom prst="rect">
            <a:avLst/>
          </a:prstGeom>
        </p:spPr>
      </p:pic>
      <p:pic>
        <p:nvPicPr>
          <p:cNvPr id="123" name="Picture 122"/>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4764165" y="2595922"/>
            <a:ext cx="201898" cy="201898"/>
          </a:xfrm>
          <a:prstGeom prst="rect">
            <a:avLst/>
          </a:prstGeom>
        </p:spPr>
      </p:pic>
      <p:pic>
        <p:nvPicPr>
          <p:cNvPr id="124" name="Picture 123"/>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931191" y="2009227"/>
            <a:ext cx="201898" cy="201898"/>
          </a:xfrm>
          <a:prstGeom prst="rect">
            <a:avLst/>
          </a:prstGeom>
        </p:spPr>
      </p:pic>
      <p:pic>
        <p:nvPicPr>
          <p:cNvPr id="125" name="Picture 124"/>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987189" y="2333327"/>
            <a:ext cx="201898" cy="201898"/>
          </a:xfrm>
          <a:prstGeom prst="rect">
            <a:avLst/>
          </a:prstGeom>
        </p:spPr>
      </p:pic>
      <p:pic>
        <p:nvPicPr>
          <p:cNvPr id="126" name="Picture 125"/>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180981" y="2438934"/>
            <a:ext cx="201898" cy="201898"/>
          </a:xfrm>
          <a:prstGeom prst="rect">
            <a:avLst/>
          </a:prstGeom>
        </p:spPr>
      </p:pic>
      <p:pic>
        <p:nvPicPr>
          <p:cNvPr id="127" name="Picture 126"/>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145857" y="2280651"/>
            <a:ext cx="201898" cy="201898"/>
          </a:xfrm>
          <a:prstGeom prst="rect">
            <a:avLst/>
          </a:prstGeom>
        </p:spPr>
      </p:pic>
      <p:pic>
        <p:nvPicPr>
          <p:cNvPr id="128" name="Picture 127"/>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488423" y="2237232"/>
            <a:ext cx="201898" cy="201898"/>
          </a:xfrm>
          <a:prstGeom prst="rect">
            <a:avLst/>
          </a:prstGeom>
        </p:spPr>
      </p:pic>
      <p:pic>
        <p:nvPicPr>
          <p:cNvPr id="129" name="Picture 128"/>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443891" y="2686644"/>
            <a:ext cx="201898" cy="201898"/>
          </a:xfrm>
          <a:prstGeom prst="rect">
            <a:avLst/>
          </a:prstGeom>
        </p:spPr>
      </p:pic>
      <p:pic>
        <p:nvPicPr>
          <p:cNvPr id="130" name="Picture 129"/>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222039" y="2551746"/>
            <a:ext cx="201898" cy="201898"/>
          </a:xfrm>
          <a:prstGeom prst="rect">
            <a:avLst/>
          </a:prstGeom>
        </p:spPr>
      </p:pic>
      <p:pic>
        <p:nvPicPr>
          <p:cNvPr id="131" name="Picture 130"/>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711896" y="2164813"/>
            <a:ext cx="201898" cy="201898"/>
          </a:xfrm>
          <a:prstGeom prst="rect">
            <a:avLst/>
          </a:prstGeom>
        </p:spPr>
      </p:pic>
      <p:pic>
        <p:nvPicPr>
          <p:cNvPr id="132" name="Picture 131"/>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564132" y="2384807"/>
            <a:ext cx="201898" cy="201898"/>
          </a:xfrm>
          <a:prstGeom prst="rect">
            <a:avLst/>
          </a:prstGeom>
        </p:spPr>
      </p:pic>
      <p:pic>
        <p:nvPicPr>
          <p:cNvPr id="133" name="Picture 132"/>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436760" y="2587984"/>
            <a:ext cx="201898" cy="201898"/>
          </a:xfrm>
          <a:prstGeom prst="rect">
            <a:avLst/>
          </a:prstGeom>
        </p:spPr>
      </p:pic>
      <p:pic>
        <p:nvPicPr>
          <p:cNvPr id="134" name="Picture 133"/>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669739" y="1946232"/>
            <a:ext cx="201898" cy="201898"/>
          </a:xfrm>
          <a:prstGeom prst="rect">
            <a:avLst/>
          </a:prstGeom>
        </p:spPr>
      </p:pic>
      <p:pic>
        <p:nvPicPr>
          <p:cNvPr id="135" name="Picture 134"/>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286276" y="1863511"/>
            <a:ext cx="201898" cy="201898"/>
          </a:xfrm>
          <a:prstGeom prst="rect">
            <a:avLst/>
          </a:prstGeom>
        </p:spPr>
      </p:pic>
      <p:pic>
        <p:nvPicPr>
          <p:cNvPr id="136" name="Picture 135"/>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217702" y="2105014"/>
            <a:ext cx="201898" cy="201898"/>
          </a:xfrm>
          <a:prstGeom prst="rect">
            <a:avLst/>
          </a:prstGeom>
        </p:spPr>
      </p:pic>
      <p:pic>
        <p:nvPicPr>
          <p:cNvPr id="137" name="Picture 136"/>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649797" y="2270420"/>
            <a:ext cx="201898" cy="201898"/>
          </a:xfrm>
          <a:prstGeom prst="rect">
            <a:avLst/>
          </a:prstGeom>
        </p:spPr>
      </p:pic>
      <p:pic>
        <p:nvPicPr>
          <p:cNvPr id="138" name="Picture 137"/>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363840" y="2076273"/>
            <a:ext cx="201898" cy="201898"/>
          </a:xfrm>
          <a:prstGeom prst="rect">
            <a:avLst/>
          </a:prstGeom>
        </p:spPr>
      </p:pic>
      <p:pic>
        <p:nvPicPr>
          <p:cNvPr id="139" name="Picture 138"/>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584898" y="2739448"/>
            <a:ext cx="201898" cy="201898"/>
          </a:xfrm>
          <a:prstGeom prst="rect">
            <a:avLst/>
          </a:prstGeom>
        </p:spPr>
      </p:pic>
      <p:pic>
        <p:nvPicPr>
          <p:cNvPr id="140" name="Picture 139"/>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808207" y="2114834"/>
            <a:ext cx="201898" cy="201898"/>
          </a:xfrm>
          <a:prstGeom prst="rect">
            <a:avLst/>
          </a:prstGeom>
        </p:spPr>
      </p:pic>
      <p:pic>
        <p:nvPicPr>
          <p:cNvPr id="141" name="Picture 140"/>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876800" y="2429747"/>
            <a:ext cx="201898" cy="201898"/>
          </a:xfrm>
          <a:prstGeom prst="rect">
            <a:avLst/>
          </a:prstGeom>
        </p:spPr>
      </p:pic>
      <p:pic>
        <p:nvPicPr>
          <p:cNvPr id="142" name="Picture 141"/>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929813" y="2240734"/>
            <a:ext cx="201898" cy="201898"/>
          </a:xfrm>
          <a:prstGeom prst="rect">
            <a:avLst/>
          </a:prstGeom>
        </p:spPr>
      </p:pic>
      <p:pic>
        <p:nvPicPr>
          <p:cNvPr id="143" name="Picture 142"/>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630658" y="2574986"/>
            <a:ext cx="201898" cy="201898"/>
          </a:xfrm>
          <a:prstGeom prst="rect">
            <a:avLst/>
          </a:prstGeom>
        </p:spPr>
      </p:pic>
      <p:pic>
        <p:nvPicPr>
          <p:cNvPr id="144" name="Picture 143"/>
          <p:cNvPicPr>
            <a:picLocks noChangeAspect="1"/>
          </p:cNvPicPr>
          <p:nvPr/>
        </p:nvPicPr>
        <p:blipFill>
          <a:blip r:embed="rId3"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3819115" y="2006306"/>
            <a:ext cx="201898" cy="201898"/>
          </a:xfrm>
          <a:prstGeom prst="rect">
            <a:avLst/>
          </a:prstGeom>
        </p:spPr>
      </p:pic>
      <p:pic>
        <p:nvPicPr>
          <p:cNvPr id="145" name="Picture 144"/>
          <p:cNvPicPr>
            <a:picLocks noChangeAspect="1"/>
          </p:cNvPicPr>
          <p:nvPr/>
        </p:nvPicPr>
        <p:blipFill>
          <a:blip r:embed="rId3"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3875113" y="2330406"/>
            <a:ext cx="201898" cy="201898"/>
          </a:xfrm>
          <a:prstGeom prst="rect">
            <a:avLst/>
          </a:prstGeom>
        </p:spPr>
      </p:pic>
      <p:pic>
        <p:nvPicPr>
          <p:cNvPr id="146" name="Picture 145"/>
          <p:cNvPicPr>
            <a:picLocks noChangeAspect="1"/>
          </p:cNvPicPr>
          <p:nvPr/>
        </p:nvPicPr>
        <p:blipFill>
          <a:blip r:embed="rId3"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068905" y="2436013"/>
            <a:ext cx="201898" cy="201898"/>
          </a:xfrm>
          <a:prstGeom prst="rect">
            <a:avLst/>
          </a:prstGeom>
        </p:spPr>
      </p:pic>
      <p:pic>
        <p:nvPicPr>
          <p:cNvPr id="147" name="Picture 146"/>
          <p:cNvPicPr>
            <a:picLocks noChangeAspect="1"/>
          </p:cNvPicPr>
          <p:nvPr/>
        </p:nvPicPr>
        <p:blipFill>
          <a:blip r:embed="rId3"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033781" y="2277730"/>
            <a:ext cx="201898" cy="201898"/>
          </a:xfrm>
          <a:prstGeom prst="rect">
            <a:avLst/>
          </a:prstGeom>
        </p:spPr>
      </p:pic>
      <p:pic>
        <p:nvPicPr>
          <p:cNvPr id="148" name="Picture 147"/>
          <p:cNvPicPr>
            <a:picLocks noChangeAspect="1"/>
          </p:cNvPicPr>
          <p:nvPr/>
        </p:nvPicPr>
        <p:blipFill>
          <a:blip r:embed="rId3"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376347" y="2234311"/>
            <a:ext cx="201898" cy="201898"/>
          </a:xfrm>
          <a:prstGeom prst="rect">
            <a:avLst/>
          </a:prstGeom>
        </p:spPr>
      </p:pic>
      <p:pic>
        <p:nvPicPr>
          <p:cNvPr id="149" name="Picture 148"/>
          <p:cNvPicPr>
            <a:picLocks noChangeAspect="1"/>
          </p:cNvPicPr>
          <p:nvPr/>
        </p:nvPicPr>
        <p:blipFill>
          <a:blip r:embed="rId3"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331815" y="2683723"/>
            <a:ext cx="201898" cy="201898"/>
          </a:xfrm>
          <a:prstGeom prst="rect">
            <a:avLst/>
          </a:prstGeom>
        </p:spPr>
      </p:pic>
      <p:pic>
        <p:nvPicPr>
          <p:cNvPr id="150" name="Picture 149"/>
          <p:cNvPicPr>
            <a:picLocks noChangeAspect="1"/>
          </p:cNvPicPr>
          <p:nvPr/>
        </p:nvPicPr>
        <p:blipFill>
          <a:blip r:embed="rId3"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109963" y="2548825"/>
            <a:ext cx="201898" cy="201898"/>
          </a:xfrm>
          <a:prstGeom prst="rect">
            <a:avLst/>
          </a:prstGeom>
        </p:spPr>
      </p:pic>
      <p:pic>
        <p:nvPicPr>
          <p:cNvPr id="151" name="Picture 150"/>
          <p:cNvPicPr>
            <a:picLocks noChangeAspect="1"/>
          </p:cNvPicPr>
          <p:nvPr/>
        </p:nvPicPr>
        <p:blipFill>
          <a:blip r:embed="rId3"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599820" y="2161892"/>
            <a:ext cx="201898" cy="201898"/>
          </a:xfrm>
          <a:prstGeom prst="rect">
            <a:avLst/>
          </a:prstGeom>
        </p:spPr>
      </p:pic>
      <p:pic>
        <p:nvPicPr>
          <p:cNvPr id="152" name="Picture 151"/>
          <p:cNvPicPr>
            <a:picLocks noChangeAspect="1"/>
          </p:cNvPicPr>
          <p:nvPr/>
        </p:nvPicPr>
        <p:blipFill>
          <a:blip r:embed="rId3"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452056" y="2381886"/>
            <a:ext cx="201898" cy="201898"/>
          </a:xfrm>
          <a:prstGeom prst="rect">
            <a:avLst/>
          </a:prstGeom>
        </p:spPr>
      </p:pic>
      <p:pic>
        <p:nvPicPr>
          <p:cNvPr id="153" name="Picture 152"/>
          <p:cNvPicPr>
            <a:picLocks noChangeAspect="1"/>
          </p:cNvPicPr>
          <p:nvPr/>
        </p:nvPicPr>
        <p:blipFill>
          <a:blip r:embed="rId3"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324684" y="2585063"/>
            <a:ext cx="201898" cy="201898"/>
          </a:xfrm>
          <a:prstGeom prst="rect">
            <a:avLst/>
          </a:prstGeom>
        </p:spPr>
      </p:pic>
      <p:pic>
        <p:nvPicPr>
          <p:cNvPr id="154" name="Picture 153"/>
          <p:cNvPicPr>
            <a:picLocks noChangeAspect="1"/>
          </p:cNvPicPr>
          <p:nvPr/>
        </p:nvPicPr>
        <p:blipFill>
          <a:blip r:embed="rId3"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557663" y="1943311"/>
            <a:ext cx="201898" cy="201898"/>
          </a:xfrm>
          <a:prstGeom prst="rect">
            <a:avLst/>
          </a:prstGeom>
        </p:spPr>
      </p:pic>
      <p:pic>
        <p:nvPicPr>
          <p:cNvPr id="155" name="Picture 154"/>
          <p:cNvPicPr>
            <a:picLocks noChangeAspect="1"/>
          </p:cNvPicPr>
          <p:nvPr/>
        </p:nvPicPr>
        <p:blipFill>
          <a:blip r:embed="rId3"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174200" y="1860590"/>
            <a:ext cx="201898" cy="201898"/>
          </a:xfrm>
          <a:prstGeom prst="rect">
            <a:avLst/>
          </a:prstGeom>
        </p:spPr>
      </p:pic>
      <p:pic>
        <p:nvPicPr>
          <p:cNvPr id="156" name="Picture 155"/>
          <p:cNvPicPr>
            <a:picLocks noChangeAspect="1"/>
          </p:cNvPicPr>
          <p:nvPr/>
        </p:nvPicPr>
        <p:blipFill>
          <a:blip r:embed="rId3"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105626" y="2102093"/>
            <a:ext cx="201898" cy="201898"/>
          </a:xfrm>
          <a:prstGeom prst="rect">
            <a:avLst/>
          </a:prstGeom>
        </p:spPr>
      </p:pic>
      <p:pic>
        <p:nvPicPr>
          <p:cNvPr id="157" name="Picture 156"/>
          <p:cNvPicPr>
            <a:picLocks noChangeAspect="1"/>
          </p:cNvPicPr>
          <p:nvPr/>
        </p:nvPicPr>
        <p:blipFill>
          <a:blip r:embed="rId3"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537721" y="2267499"/>
            <a:ext cx="201898" cy="201898"/>
          </a:xfrm>
          <a:prstGeom prst="rect">
            <a:avLst/>
          </a:prstGeom>
        </p:spPr>
      </p:pic>
      <p:pic>
        <p:nvPicPr>
          <p:cNvPr id="158" name="Picture 157"/>
          <p:cNvPicPr>
            <a:picLocks noChangeAspect="1"/>
          </p:cNvPicPr>
          <p:nvPr/>
        </p:nvPicPr>
        <p:blipFill>
          <a:blip r:embed="rId3"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251764" y="2073352"/>
            <a:ext cx="201898" cy="201898"/>
          </a:xfrm>
          <a:prstGeom prst="rect">
            <a:avLst/>
          </a:prstGeom>
        </p:spPr>
      </p:pic>
      <p:pic>
        <p:nvPicPr>
          <p:cNvPr id="159" name="Picture 158"/>
          <p:cNvPicPr>
            <a:picLocks noChangeAspect="1"/>
          </p:cNvPicPr>
          <p:nvPr/>
        </p:nvPicPr>
        <p:blipFill>
          <a:blip r:embed="rId3"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472822" y="2736527"/>
            <a:ext cx="201898" cy="201898"/>
          </a:xfrm>
          <a:prstGeom prst="rect">
            <a:avLst/>
          </a:prstGeom>
        </p:spPr>
      </p:pic>
      <p:pic>
        <p:nvPicPr>
          <p:cNvPr id="160" name="Picture 159"/>
          <p:cNvPicPr>
            <a:picLocks noChangeAspect="1"/>
          </p:cNvPicPr>
          <p:nvPr/>
        </p:nvPicPr>
        <p:blipFill>
          <a:blip r:embed="rId3"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696131" y="2111913"/>
            <a:ext cx="201898" cy="201898"/>
          </a:xfrm>
          <a:prstGeom prst="rect">
            <a:avLst/>
          </a:prstGeom>
        </p:spPr>
      </p:pic>
      <p:pic>
        <p:nvPicPr>
          <p:cNvPr id="161" name="Picture 160"/>
          <p:cNvPicPr>
            <a:picLocks noChangeAspect="1"/>
          </p:cNvPicPr>
          <p:nvPr/>
        </p:nvPicPr>
        <p:blipFill>
          <a:blip r:embed="rId3"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764724" y="2426826"/>
            <a:ext cx="201898" cy="201898"/>
          </a:xfrm>
          <a:prstGeom prst="rect">
            <a:avLst/>
          </a:prstGeom>
        </p:spPr>
      </p:pic>
      <p:pic>
        <p:nvPicPr>
          <p:cNvPr id="162" name="Picture 161"/>
          <p:cNvPicPr>
            <a:picLocks noChangeAspect="1"/>
          </p:cNvPicPr>
          <p:nvPr/>
        </p:nvPicPr>
        <p:blipFill>
          <a:blip r:embed="rId3"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817737" y="2237813"/>
            <a:ext cx="201898" cy="201898"/>
          </a:xfrm>
          <a:prstGeom prst="rect">
            <a:avLst/>
          </a:prstGeom>
        </p:spPr>
      </p:pic>
      <p:pic>
        <p:nvPicPr>
          <p:cNvPr id="163" name="Picture 162"/>
          <p:cNvPicPr>
            <a:picLocks noChangeAspect="1"/>
          </p:cNvPicPr>
          <p:nvPr/>
        </p:nvPicPr>
        <p:blipFill>
          <a:blip r:embed="rId3"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518582" y="2572065"/>
            <a:ext cx="201898" cy="201898"/>
          </a:xfrm>
          <a:prstGeom prst="rect">
            <a:avLst/>
          </a:prstGeom>
        </p:spPr>
      </p:pic>
      <p:pic>
        <p:nvPicPr>
          <p:cNvPr id="164" name="Picture 163"/>
          <p:cNvPicPr>
            <a:picLocks noChangeAspect="1"/>
          </p:cNvPicPr>
          <p:nvPr/>
        </p:nvPicPr>
        <p:blipFill>
          <a:blip r:embed="rId3"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4106984" y="3377269"/>
            <a:ext cx="201898" cy="201898"/>
          </a:xfrm>
          <a:prstGeom prst="rect">
            <a:avLst/>
          </a:prstGeom>
        </p:spPr>
      </p:pic>
      <p:pic>
        <p:nvPicPr>
          <p:cNvPr id="165" name="Picture 164"/>
          <p:cNvPicPr>
            <a:picLocks noChangeAspect="1"/>
          </p:cNvPicPr>
          <p:nvPr/>
        </p:nvPicPr>
        <p:blipFill>
          <a:blip r:embed="rId3"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4162982" y="3701369"/>
            <a:ext cx="201898" cy="201898"/>
          </a:xfrm>
          <a:prstGeom prst="rect">
            <a:avLst/>
          </a:prstGeom>
        </p:spPr>
      </p:pic>
      <p:pic>
        <p:nvPicPr>
          <p:cNvPr id="166" name="Picture 165"/>
          <p:cNvPicPr>
            <a:picLocks noChangeAspect="1"/>
          </p:cNvPicPr>
          <p:nvPr/>
        </p:nvPicPr>
        <p:blipFill>
          <a:blip r:embed="rId3"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4356774" y="3806976"/>
            <a:ext cx="201898" cy="201898"/>
          </a:xfrm>
          <a:prstGeom prst="rect">
            <a:avLst/>
          </a:prstGeom>
        </p:spPr>
      </p:pic>
      <p:pic>
        <p:nvPicPr>
          <p:cNvPr id="167" name="Picture 166"/>
          <p:cNvPicPr>
            <a:picLocks noChangeAspect="1"/>
          </p:cNvPicPr>
          <p:nvPr/>
        </p:nvPicPr>
        <p:blipFill>
          <a:blip r:embed="rId3"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4321650" y="3648693"/>
            <a:ext cx="201898" cy="201898"/>
          </a:xfrm>
          <a:prstGeom prst="rect">
            <a:avLst/>
          </a:prstGeom>
        </p:spPr>
      </p:pic>
      <p:pic>
        <p:nvPicPr>
          <p:cNvPr id="168" name="Picture 167"/>
          <p:cNvPicPr>
            <a:picLocks noChangeAspect="1"/>
          </p:cNvPicPr>
          <p:nvPr/>
        </p:nvPicPr>
        <p:blipFill>
          <a:blip r:embed="rId3"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4664216" y="3605274"/>
            <a:ext cx="201898" cy="201898"/>
          </a:xfrm>
          <a:prstGeom prst="rect">
            <a:avLst/>
          </a:prstGeom>
        </p:spPr>
      </p:pic>
      <p:pic>
        <p:nvPicPr>
          <p:cNvPr id="169" name="Picture 168"/>
          <p:cNvPicPr>
            <a:picLocks noChangeAspect="1"/>
          </p:cNvPicPr>
          <p:nvPr/>
        </p:nvPicPr>
        <p:blipFill>
          <a:blip r:embed="rId3"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4619684" y="4054686"/>
            <a:ext cx="201898" cy="201898"/>
          </a:xfrm>
          <a:prstGeom prst="rect">
            <a:avLst/>
          </a:prstGeom>
        </p:spPr>
      </p:pic>
      <p:pic>
        <p:nvPicPr>
          <p:cNvPr id="170" name="Picture 169"/>
          <p:cNvPicPr>
            <a:picLocks noChangeAspect="1"/>
          </p:cNvPicPr>
          <p:nvPr/>
        </p:nvPicPr>
        <p:blipFill>
          <a:blip r:embed="rId3"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4397832" y="3919788"/>
            <a:ext cx="201898" cy="201898"/>
          </a:xfrm>
          <a:prstGeom prst="rect">
            <a:avLst/>
          </a:prstGeom>
        </p:spPr>
      </p:pic>
      <p:pic>
        <p:nvPicPr>
          <p:cNvPr id="171" name="Picture 170"/>
          <p:cNvPicPr>
            <a:picLocks noChangeAspect="1"/>
          </p:cNvPicPr>
          <p:nvPr/>
        </p:nvPicPr>
        <p:blipFill>
          <a:blip r:embed="rId3"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4887689" y="3532855"/>
            <a:ext cx="201898" cy="201898"/>
          </a:xfrm>
          <a:prstGeom prst="rect">
            <a:avLst/>
          </a:prstGeom>
        </p:spPr>
      </p:pic>
      <p:pic>
        <p:nvPicPr>
          <p:cNvPr id="172" name="Picture 171"/>
          <p:cNvPicPr>
            <a:picLocks noChangeAspect="1"/>
          </p:cNvPicPr>
          <p:nvPr/>
        </p:nvPicPr>
        <p:blipFill>
          <a:blip r:embed="rId3"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4739925" y="3752849"/>
            <a:ext cx="201898" cy="201898"/>
          </a:xfrm>
          <a:prstGeom prst="rect">
            <a:avLst/>
          </a:prstGeom>
        </p:spPr>
      </p:pic>
      <p:pic>
        <p:nvPicPr>
          <p:cNvPr id="173" name="Picture 172"/>
          <p:cNvPicPr>
            <a:picLocks noChangeAspect="1"/>
          </p:cNvPicPr>
          <p:nvPr/>
        </p:nvPicPr>
        <p:blipFill>
          <a:blip r:embed="rId3"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4612553" y="3956026"/>
            <a:ext cx="201898" cy="201898"/>
          </a:xfrm>
          <a:prstGeom prst="rect">
            <a:avLst/>
          </a:prstGeom>
        </p:spPr>
      </p:pic>
      <p:pic>
        <p:nvPicPr>
          <p:cNvPr id="174" name="Picture 173"/>
          <p:cNvPicPr>
            <a:picLocks noChangeAspect="1"/>
          </p:cNvPicPr>
          <p:nvPr/>
        </p:nvPicPr>
        <p:blipFill>
          <a:blip r:embed="rId3"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4845532" y="3314274"/>
            <a:ext cx="201898" cy="201898"/>
          </a:xfrm>
          <a:prstGeom prst="rect">
            <a:avLst/>
          </a:prstGeom>
        </p:spPr>
      </p:pic>
      <p:pic>
        <p:nvPicPr>
          <p:cNvPr id="175" name="Picture 174"/>
          <p:cNvPicPr>
            <a:picLocks noChangeAspect="1"/>
          </p:cNvPicPr>
          <p:nvPr/>
        </p:nvPicPr>
        <p:blipFill>
          <a:blip r:embed="rId3"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4462069" y="3231553"/>
            <a:ext cx="201898" cy="201898"/>
          </a:xfrm>
          <a:prstGeom prst="rect">
            <a:avLst/>
          </a:prstGeom>
        </p:spPr>
      </p:pic>
      <p:pic>
        <p:nvPicPr>
          <p:cNvPr id="176" name="Picture 175"/>
          <p:cNvPicPr>
            <a:picLocks noChangeAspect="1"/>
          </p:cNvPicPr>
          <p:nvPr/>
        </p:nvPicPr>
        <p:blipFill>
          <a:blip r:embed="rId3"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4393495" y="3473056"/>
            <a:ext cx="201898" cy="201898"/>
          </a:xfrm>
          <a:prstGeom prst="rect">
            <a:avLst/>
          </a:prstGeom>
        </p:spPr>
      </p:pic>
      <p:pic>
        <p:nvPicPr>
          <p:cNvPr id="177" name="Picture 176"/>
          <p:cNvPicPr>
            <a:picLocks noChangeAspect="1"/>
          </p:cNvPicPr>
          <p:nvPr/>
        </p:nvPicPr>
        <p:blipFill>
          <a:blip r:embed="rId3"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4825590" y="3638462"/>
            <a:ext cx="201898" cy="201898"/>
          </a:xfrm>
          <a:prstGeom prst="rect">
            <a:avLst/>
          </a:prstGeom>
        </p:spPr>
      </p:pic>
      <p:pic>
        <p:nvPicPr>
          <p:cNvPr id="178" name="Picture 177"/>
          <p:cNvPicPr>
            <a:picLocks noChangeAspect="1"/>
          </p:cNvPicPr>
          <p:nvPr/>
        </p:nvPicPr>
        <p:blipFill>
          <a:blip r:embed="rId3"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4539633" y="3444315"/>
            <a:ext cx="201898" cy="201898"/>
          </a:xfrm>
          <a:prstGeom prst="rect">
            <a:avLst/>
          </a:prstGeom>
        </p:spPr>
      </p:pic>
      <p:pic>
        <p:nvPicPr>
          <p:cNvPr id="179" name="Picture 178"/>
          <p:cNvPicPr>
            <a:picLocks noChangeAspect="1"/>
          </p:cNvPicPr>
          <p:nvPr/>
        </p:nvPicPr>
        <p:blipFill>
          <a:blip r:embed="rId3"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4760691" y="4107490"/>
            <a:ext cx="201898" cy="201898"/>
          </a:xfrm>
          <a:prstGeom prst="rect">
            <a:avLst/>
          </a:prstGeom>
        </p:spPr>
      </p:pic>
      <p:pic>
        <p:nvPicPr>
          <p:cNvPr id="180" name="Picture 179"/>
          <p:cNvPicPr>
            <a:picLocks noChangeAspect="1"/>
          </p:cNvPicPr>
          <p:nvPr/>
        </p:nvPicPr>
        <p:blipFill>
          <a:blip r:embed="rId3"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4984000" y="3482876"/>
            <a:ext cx="201898" cy="201898"/>
          </a:xfrm>
          <a:prstGeom prst="rect">
            <a:avLst/>
          </a:prstGeom>
        </p:spPr>
      </p:pic>
      <p:pic>
        <p:nvPicPr>
          <p:cNvPr id="181" name="Picture 180"/>
          <p:cNvPicPr>
            <a:picLocks noChangeAspect="1"/>
          </p:cNvPicPr>
          <p:nvPr/>
        </p:nvPicPr>
        <p:blipFill>
          <a:blip r:embed="rId3"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5052593" y="3797789"/>
            <a:ext cx="201898" cy="201898"/>
          </a:xfrm>
          <a:prstGeom prst="rect">
            <a:avLst/>
          </a:prstGeom>
        </p:spPr>
      </p:pic>
      <p:pic>
        <p:nvPicPr>
          <p:cNvPr id="182" name="Picture 181"/>
          <p:cNvPicPr>
            <a:picLocks noChangeAspect="1"/>
          </p:cNvPicPr>
          <p:nvPr/>
        </p:nvPicPr>
        <p:blipFill>
          <a:blip r:embed="rId3"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5105606" y="3608776"/>
            <a:ext cx="201898" cy="201898"/>
          </a:xfrm>
          <a:prstGeom prst="rect">
            <a:avLst/>
          </a:prstGeom>
        </p:spPr>
      </p:pic>
      <p:pic>
        <p:nvPicPr>
          <p:cNvPr id="183" name="Picture 182"/>
          <p:cNvPicPr>
            <a:picLocks noChangeAspect="1"/>
          </p:cNvPicPr>
          <p:nvPr/>
        </p:nvPicPr>
        <p:blipFill>
          <a:blip r:embed="rId3"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4806451" y="3943028"/>
            <a:ext cx="201898" cy="201898"/>
          </a:xfrm>
          <a:prstGeom prst="rect">
            <a:avLst/>
          </a:prstGeom>
        </p:spPr>
      </p:pic>
      <p:pic>
        <p:nvPicPr>
          <p:cNvPr id="184" name="Picture 183"/>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4150141" y="3339053"/>
            <a:ext cx="201898" cy="201898"/>
          </a:xfrm>
          <a:prstGeom prst="rect">
            <a:avLst/>
          </a:prstGeom>
        </p:spPr>
      </p:pic>
      <p:pic>
        <p:nvPicPr>
          <p:cNvPr id="185" name="Picture 184"/>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4206139" y="3663153"/>
            <a:ext cx="201898" cy="201898"/>
          </a:xfrm>
          <a:prstGeom prst="rect">
            <a:avLst/>
          </a:prstGeom>
        </p:spPr>
      </p:pic>
      <p:pic>
        <p:nvPicPr>
          <p:cNvPr id="186" name="Picture 185"/>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4399931" y="3768760"/>
            <a:ext cx="201898" cy="201898"/>
          </a:xfrm>
          <a:prstGeom prst="rect">
            <a:avLst/>
          </a:prstGeom>
        </p:spPr>
      </p:pic>
      <p:pic>
        <p:nvPicPr>
          <p:cNvPr id="187" name="Picture 186"/>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4364807" y="3610477"/>
            <a:ext cx="201898" cy="201898"/>
          </a:xfrm>
          <a:prstGeom prst="rect">
            <a:avLst/>
          </a:prstGeom>
        </p:spPr>
      </p:pic>
      <p:pic>
        <p:nvPicPr>
          <p:cNvPr id="188" name="Picture 187"/>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4707373" y="3567058"/>
            <a:ext cx="201898" cy="201898"/>
          </a:xfrm>
          <a:prstGeom prst="rect">
            <a:avLst/>
          </a:prstGeom>
        </p:spPr>
      </p:pic>
      <p:pic>
        <p:nvPicPr>
          <p:cNvPr id="189" name="Picture 188"/>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4662841" y="4016470"/>
            <a:ext cx="201898" cy="201898"/>
          </a:xfrm>
          <a:prstGeom prst="rect">
            <a:avLst/>
          </a:prstGeom>
        </p:spPr>
      </p:pic>
      <p:pic>
        <p:nvPicPr>
          <p:cNvPr id="190" name="Picture 189"/>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4440989" y="3881572"/>
            <a:ext cx="201898" cy="201898"/>
          </a:xfrm>
          <a:prstGeom prst="rect">
            <a:avLst/>
          </a:prstGeom>
        </p:spPr>
      </p:pic>
      <p:pic>
        <p:nvPicPr>
          <p:cNvPr id="191" name="Picture 190"/>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4930846" y="3494639"/>
            <a:ext cx="201898" cy="201898"/>
          </a:xfrm>
          <a:prstGeom prst="rect">
            <a:avLst/>
          </a:prstGeom>
        </p:spPr>
      </p:pic>
      <p:pic>
        <p:nvPicPr>
          <p:cNvPr id="192" name="Picture 191"/>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4783082" y="3714633"/>
            <a:ext cx="201898" cy="201898"/>
          </a:xfrm>
          <a:prstGeom prst="rect">
            <a:avLst/>
          </a:prstGeom>
        </p:spPr>
      </p:pic>
      <p:pic>
        <p:nvPicPr>
          <p:cNvPr id="193" name="Picture 192"/>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4655710" y="3917810"/>
            <a:ext cx="201898" cy="201898"/>
          </a:xfrm>
          <a:prstGeom prst="rect">
            <a:avLst/>
          </a:prstGeom>
        </p:spPr>
      </p:pic>
      <p:pic>
        <p:nvPicPr>
          <p:cNvPr id="194" name="Picture 193"/>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4888689" y="3276058"/>
            <a:ext cx="201898" cy="201898"/>
          </a:xfrm>
          <a:prstGeom prst="rect">
            <a:avLst/>
          </a:prstGeom>
        </p:spPr>
      </p:pic>
      <p:pic>
        <p:nvPicPr>
          <p:cNvPr id="195" name="Picture 194"/>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4505226" y="3193337"/>
            <a:ext cx="201898" cy="201898"/>
          </a:xfrm>
          <a:prstGeom prst="rect">
            <a:avLst/>
          </a:prstGeom>
        </p:spPr>
      </p:pic>
      <p:pic>
        <p:nvPicPr>
          <p:cNvPr id="196" name="Picture 195"/>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4436652" y="3434840"/>
            <a:ext cx="201898" cy="201898"/>
          </a:xfrm>
          <a:prstGeom prst="rect">
            <a:avLst/>
          </a:prstGeom>
        </p:spPr>
      </p:pic>
      <p:pic>
        <p:nvPicPr>
          <p:cNvPr id="197" name="Picture 196"/>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4868747" y="3600246"/>
            <a:ext cx="201898" cy="201898"/>
          </a:xfrm>
          <a:prstGeom prst="rect">
            <a:avLst/>
          </a:prstGeom>
        </p:spPr>
      </p:pic>
      <p:pic>
        <p:nvPicPr>
          <p:cNvPr id="198" name="Picture 197"/>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4582790" y="3406099"/>
            <a:ext cx="201898" cy="201898"/>
          </a:xfrm>
          <a:prstGeom prst="rect">
            <a:avLst/>
          </a:prstGeom>
        </p:spPr>
      </p:pic>
      <p:pic>
        <p:nvPicPr>
          <p:cNvPr id="199" name="Picture 198"/>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4803848" y="4069274"/>
            <a:ext cx="201898" cy="201898"/>
          </a:xfrm>
          <a:prstGeom prst="rect">
            <a:avLst/>
          </a:prstGeom>
        </p:spPr>
      </p:pic>
      <p:pic>
        <p:nvPicPr>
          <p:cNvPr id="200" name="Picture 199"/>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5027157" y="3444660"/>
            <a:ext cx="201898" cy="201898"/>
          </a:xfrm>
          <a:prstGeom prst="rect">
            <a:avLst/>
          </a:prstGeom>
        </p:spPr>
      </p:pic>
      <p:pic>
        <p:nvPicPr>
          <p:cNvPr id="201" name="Picture 200"/>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5095750" y="3759573"/>
            <a:ext cx="201898" cy="201898"/>
          </a:xfrm>
          <a:prstGeom prst="rect">
            <a:avLst/>
          </a:prstGeom>
        </p:spPr>
      </p:pic>
      <p:pic>
        <p:nvPicPr>
          <p:cNvPr id="202" name="Picture 201"/>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5148763" y="3570560"/>
            <a:ext cx="201898" cy="201898"/>
          </a:xfrm>
          <a:prstGeom prst="rect">
            <a:avLst/>
          </a:prstGeom>
        </p:spPr>
      </p:pic>
      <p:pic>
        <p:nvPicPr>
          <p:cNvPr id="203" name="Picture 202"/>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4849608" y="3904812"/>
            <a:ext cx="201898" cy="201898"/>
          </a:xfrm>
          <a:prstGeom prst="rect">
            <a:avLst/>
          </a:prstGeom>
        </p:spPr>
      </p:pic>
      <p:pic>
        <p:nvPicPr>
          <p:cNvPr id="204" name="Picture 203"/>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926832" y="3368380"/>
            <a:ext cx="201898" cy="201898"/>
          </a:xfrm>
          <a:prstGeom prst="rect">
            <a:avLst/>
          </a:prstGeom>
        </p:spPr>
      </p:pic>
      <p:pic>
        <p:nvPicPr>
          <p:cNvPr id="205" name="Picture 204"/>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982830" y="3692480"/>
            <a:ext cx="201898" cy="201898"/>
          </a:xfrm>
          <a:prstGeom prst="rect">
            <a:avLst/>
          </a:prstGeom>
        </p:spPr>
      </p:pic>
      <p:pic>
        <p:nvPicPr>
          <p:cNvPr id="206" name="Picture 205"/>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176622" y="3798087"/>
            <a:ext cx="201898" cy="201898"/>
          </a:xfrm>
          <a:prstGeom prst="rect">
            <a:avLst/>
          </a:prstGeom>
        </p:spPr>
      </p:pic>
      <p:pic>
        <p:nvPicPr>
          <p:cNvPr id="207" name="Picture 206"/>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141498" y="3639804"/>
            <a:ext cx="201898" cy="201898"/>
          </a:xfrm>
          <a:prstGeom prst="rect">
            <a:avLst/>
          </a:prstGeom>
        </p:spPr>
      </p:pic>
      <p:pic>
        <p:nvPicPr>
          <p:cNvPr id="208" name="Picture 207"/>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484064" y="3596385"/>
            <a:ext cx="201898" cy="201898"/>
          </a:xfrm>
          <a:prstGeom prst="rect">
            <a:avLst/>
          </a:prstGeom>
        </p:spPr>
      </p:pic>
      <p:pic>
        <p:nvPicPr>
          <p:cNvPr id="209" name="Picture 208"/>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439532" y="4045797"/>
            <a:ext cx="201898" cy="201898"/>
          </a:xfrm>
          <a:prstGeom prst="rect">
            <a:avLst/>
          </a:prstGeom>
        </p:spPr>
      </p:pic>
      <p:pic>
        <p:nvPicPr>
          <p:cNvPr id="210" name="Picture 209"/>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17680" y="3910899"/>
            <a:ext cx="201898" cy="201898"/>
          </a:xfrm>
          <a:prstGeom prst="rect">
            <a:avLst/>
          </a:prstGeom>
        </p:spPr>
      </p:pic>
      <p:pic>
        <p:nvPicPr>
          <p:cNvPr id="211" name="Picture 210"/>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707537" y="3523966"/>
            <a:ext cx="201898" cy="201898"/>
          </a:xfrm>
          <a:prstGeom prst="rect">
            <a:avLst/>
          </a:prstGeom>
        </p:spPr>
      </p:pic>
      <p:pic>
        <p:nvPicPr>
          <p:cNvPr id="212" name="Picture 211"/>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559773" y="3743960"/>
            <a:ext cx="201898" cy="201898"/>
          </a:xfrm>
          <a:prstGeom prst="rect">
            <a:avLst/>
          </a:prstGeom>
        </p:spPr>
      </p:pic>
      <p:pic>
        <p:nvPicPr>
          <p:cNvPr id="213" name="Picture 212"/>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432401" y="3947137"/>
            <a:ext cx="201898" cy="201898"/>
          </a:xfrm>
          <a:prstGeom prst="rect">
            <a:avLst/>
          </a:prstGeom>
        </p:spPr>
      </p:pic>
      <p:pic>
        <p:nvPicPr>
          <p:cNvPr id="214" name="Picture 213"/>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665380" y="3305385"/>
            <a:ext cx="201898" cy="201898"/>
          </a:xfrm>
          <a:prstGeom prst="rect">
            <a:avLst/>
          </a:prstGeom>
        </p:spPr>
      </p:pic>
      <p:pic>
        <p:nvPicPr>
          <p:cNvPr id="215" name="Picture 214"/>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81917" y="3222664"/>
            <a:ext cx="201898" cy="201898"/>
          </a:xfrm>
          <a:prstGeom prst="rect">
            <a:avLst/>
          </a:prstGeom>
        </p:spPr>
      </p:pic>
      <p:pic>
        <p:nvPicPr>
          <p:cNvPr id="216" name="Picture 215"/>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13343" y="3464167"/>
            <a:ext cx="201898" cy="201898"/>
          </a:xfrm>
          <a:prstGeom prst="rect">
            <a:avLst/>
          </a:prstGeom>
        </p:spPr>
      </p:pic>
      <p:pic>
        <p:nvPicPr>
          <p:cNvPr id="217" name="Picture 216"/>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645438" y="3629573"/>
            <a:ext cx="201898" cy="201898"/>
          </a:xfrm>
          <a:prstGeom prst="rect">
            <a:avLst/>
          </a:prstGeom>
        </p:spPr>
      </p:pic>
      <p:pic>
        <p:nvPicPr>
          <p:cNvPr id="218" name="Picture 217"/>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359481" y="3435426"/>
            <a:ext cx="201898" cy="201898"/>
          </a:xfrm>
          <a:prstGeom prst="rect">
            <a:avLst/>
          </a:prstGeom>
        </p:spPr>
      </p:pic>
      <p:pic>
        <p:nvPicPr>
          <p:cNvPr id="219" name="Picture 218"/>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580539" y="4098601"/>
            <a:ext cx="201898" cy="201898"/>
          </a:xfrm>
          <a:prstGeom prst="rect">
            <a:avLst/>
          </a:prstGeom>
        </p:spPr>
      </p:pic>
      <p:pic>
        <p:nvPicPr>
          <p:cNvPr id="220" name="Picture 219"/>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803848" y="3473987"/>
            <a:ext cx="201898" cy="201898"/>
          </a:xfrm>
          <a:prstGeom prst="rect">
            <a:avLst/>
          </a:prstGeom>
        </p:spPr>
      </p:pic>
      <p:pic>
        <p:nvPicPr>
          <p:cNvPr id="221" name="Picture 220"/>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872441" y="3788900"/>
            <a:ext cx="201898" cy="201898"/>
          </a:xfrm>
          <a:prstGeom prst="rect">
            <a:avLst/>
          </a:prstGeom>
        </p:spPr>
      </p:pic>
      <p:pic>
        <p:nvPicPr>
          <p:cNvPr id="222" name="Picture 221"/>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925454" y="3599887"/>
            <a:ext cx="201898" cy="201898"/>
          </a:xfrm>
          <a:prstGeom prst="rect">
            <a:avLst/>
          </a:prstGeom>
        </p:spPr>
      </p:pic>
      <p:pic>
        <p:nvPicPr>
          <p:cNvPr id="223" name="Picture 222"/>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626299" y="3934139"/>
            <a:ext cx="201898" cy="201898"/>
          </a:xfrm>
          <a:prstGeom prst="rect">
            <a:avLst/>
          </a:prstGeom>
        </p:spPr>
      </p:pic>
      <p:sp>
        <p:nvSpPr>
          <p:cNvPr id="224" name="Right Arrow 223"/>
          <p:cNvSpPr/>
          <p:nvPr/>
        </p:nvSpPr>
        <p:spPr>
          <a:xfrm rot="16200000">
            <a:off x="1669333" y="2906128"/>
            <a:ext cx="2989582" cy="34947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one direction</a:t>
            </a:r>
          </a:p>
        </p:txBody>
      </p:sp>
      <p:sp>
        <p:nvSpPr>
          <p:cNvPr id="225" name="TextBox 224"/>
          <p:cNvSpPr txBox="1"/>
          <p:nvPr/>
        </p:nvSpPr>
        <p:spPr>
          <a:xfrm>
            <a:off x="5389799" y="4509895"/>
            <a:ext cx="762000" cy="369332"/>
          </a:xfrm>
          <a:prstGeom prst="rect">
            <a:avLst/>
          </a:prstGeom>
          <a:noFill/>
        </p:spPr>
        <p:txBody>
          <a:bodyPr wrap="square" rtlCol="0">
            <a:spAutoFit/>
          </a:bodyPr>
          <a:lstStyle/>
          <a:p>
            <a:r>
              <a:rPr lang="en-US" i="1" dirty="0">
                <a:solidFill>
                  <a:schemeClr val="bg1"/>
                </a:solidFill>
              </a:rPr>
              <a:t>risk</a:t>
            </a:r>
          </a:p>
        </p:txBody>
      </p:sp>
      <p:sp>
        <p:nvSpPr>
          <p:cNvPr id="227" name="TextBox 226"/>
          <p:cNvSpPr txBox="1"/>
          <p:nvPr/>
        </p:nvSpPr>
        <p:spPr>
          <a:xfrm rot="10800000">
            <a:off x="1111283" y="1658231"/>
            <a:ext cx="461665" cy="771516"/>
          </a:xfrm>
          <a:prstGeom prst="rect">
            <a:avLst/>
          </a:prstGeom>
          <a:noFill/>
        </p:spPr>
        <p:txBody>
          <a:bodyPr vert="eaVert" wrap="square" rtlCol="0">
            <a:spAutoFit/>
          </a:bodyPr>
          <a:lstStyle/>
          <a:p>
            <a:r>
              <a:rPr lang="en-US" i="1" dirty="0">
                <a:solidFill>
                  <a:schemeClr val="bg1"/>
                </a:solidFill>
              </a:rPr>
              <a:t>drug</a:t>
            </a:r>
          </a:p>
        </p:txBody>
      </p:sp>
      <p:sp>
        <p:nvSpPr>
          <p:cNvPr id="228" name="TextBox 227"/>
          <p:cNvSpPr txBox="1"/>
          <p:nvPr/>
        </p:nvSpPr>
        <p:spPr>
          <a:xfrm>
            <a:off x="5388689" y="2121958"/>
            <a:ext cx="914400" cy="369332"/>
          </a:xfrm>
          <a:prstGeom prst="rect">
            <a:avLst/>
          </a:prstGeom>
          <a:noFill/>
        </p:spPr>
        <p:txBody>
          <a:bodyPr wrap="square" rtlCol="0">
            <a:spAutoFit/>
          </a:bodyPr>
          <a:lstStyle/>
          <a:p>
            <a:r>
              <a:rPr lang="en-US" dirty="0"/>
              <a:t>current</a:t>
            </a:r>
          </a:p>
        </p:txBody>
      </p:sp>
      <p:sp>
        <p:nvSpPr>
          <p:cNvPr id="229" name="TextBox 228"/>
          <p:cNvSpPr txBox="1"/>
          <p:nvPr/>
        </p:nvSpPr>
        <p:spPr>
          <a:xfrm>
            <a:off x="5390909" y="3537960"/>
            <a:ext cx="1521779" cy="369332"/>
          </a:xfrm>
          <a:prstGeom prst="rect">
            <a:avLst/>
          </a:prstGeom>
          <a:noFill/>
        </p:spPr>
        <p:txBody>
          <a:bodyPr wrap="square" rtlCol="0">
            <a:spAutoFit/>
          </a:bodyPr>
          <a:lstStyle/>
          <a:p>
            <a:r>
              <a:rPr lang="en-US" dirty="0"/>
              <a:t>experiment</a:t>
            </a:r>
          </a:p>
        </p:txBody>
      </p:sp>
      <p:sp>
        <p:nvSpPr>
          <p:cNvPr id="226" name="TextBox 225"/>
          <p:cNvSpPr txBox="1"/>
          <p:nvPr/>
        </p:nvSpPr>
        <p:spPr>
          <a:xfrm>
            <a:off x="5967268" y="1323201"/>
            <a:ext cx="1752600" cy="276999"/>
          </a:xfrm>
          <a:prstGeom prst="rect">
            <a:avLst/>
          </a:prstGeom>
          <a:noFill/>
          <a:ln>
            <a:noFill/>
          </a:ln>
        </p:spPr>
        <p:style>
          <a:lnRef idx="0">
            <a:scrgbClr r="0" g="0" b="0"/>
          </a:lnRef>
          <a:fillRef idx="0">
            <a:scrgbClr r="0" g="0" b="0"/>
          </a:fillRef>
          <a:effectRef idx="0">
            <a:scrgbClr r="0" g="0" b="0"/>
          </a:effectRef>
          <a:fontRef idx="minor">
            <a:schemeClr val="accent1"/>
          </a:fontRef>
        </p:style>
        <p:txBody>
          <a:bodyPr wrap="square" rtlCol="0">
            <a:spAutoFit/>
          </a:bodyPr>
          <a:lstStyle/>
          <a:p>
            <a:r>
              <a:rPr lang="en-US" sz="1200" b="1" dirty="0">
                <a:solidFill>
                  <a:srgbClr val="0070C0"/>
                </a:solidFill>
              </a:rPr>
              <a:t>(cont’d)</a:t>
            </a:r>
            <a:endParaRPr lang="en-US" sz="1200" dirty="0">
              <a:solidFill>
                <a:srgbClr val="0070C0"/>
              </a:solidFill>
            </a:endParaRPr>
          </a:p>
        </p:txBody>
      </p:sp>
      <p:sp>
        <p:nvSpPr>
          <p:cNvPr id="4" name="Rectangle 3"/>
          <p:cNvSpPr/>
          <p:nvPr/>
        </p:nvSpPr>
        <p:spPr>
          <a:xfrm>
            <a:off x="1241329" y="5122478"/>
            <a:ext cx="1267398" cy="369332"/>
          </a:xfrm>
          <a:prstGeom prst="rect">
            <a:avLst/>
          </a:prstGeom>
          <a:noFill/>
          <a:ln>
            <a:noFill/>
          </a:ln>
        </p:spPr>
        <p:style>
          <a:lnRef idx="0">
            <a:scrgbClr r="0" g="0" b="0"/>
          </a:lnRef>
          <a:fillRef idx="0">
            <a:scrgbClr r="0" g="0" b="0"/>
          </a:fillRef>
          <a:effectRef idx="0">
            <a:scrgbClr r="0" g="0" b="0"/>
          </a:effectRef>
          <a:fontRef idx="minor">
            <a:schemeClr val="accent3"/>
          </a:fontRef>
        </p:style>
        <p:txBody>
          <a:bodyPr wrap="none">
            <a:spAutoFit/>
          </a:bodyPr>
          <a:lstStyle/>
          <a:p>
            <a:r>
              <a:rPr lang="en-US" b="1" dirty="0"/>
              <a:t>main effect</a:t>
            </a:r>
          </a:p>
        </p:txBody>
      </p:sp>
      <p:sp>
        <p:nvSpPr>
          <p:cNvPr id="8" name="Rectangle 7"/>
          <p:cNvSpPr/>
          <p:nvPr/>
        </p:nvSpPr>
        <p:spPr>
          <a:xfrm>
            <a:off x="2379361" y="5117789"/>
            <a:ext cx="6693271" cy="615553"/>
          </a:xfrm>
          <a:prstGeom prst="rect">
            <a:avLst/>
          </a:prstGeom>
        </p:spPr>
        <p:txBody>
          <a:bodyPr wrap="square">
            <a:spAutoFit/>
          </a:bodyPr>
          <a:lstStyle/>
          <a:p>
            <a:r>
              <a:rPr lang="en-US" sz="1600" dirty="0">
                <a:latin typeface="Arial" panose="020B0604020202020204" pitchFamily="34" charset="0"/>
              </a:rPr>
              <a:t>the effect of an factor on a dependent variable averaging across the levels of any other factors.                                                               </a:t>
            </a:r>
            <a:r>
              <a:rPr lang="en-US" dirty="0">
                <a:latin typeface="Arial" panose="020B0604020202020204" pitchFamily="34" charset="0"/>
              </a:rPr>
              <a:t>--wiki</a:t>
            </a:r>
            <a:endParaRPr lang="en-US" dirty="0"/>
          </a:p>
        </p:txBody>
      </p:sp>
      <p:sp>
        <p:nvSpPr>
          <p:cNvPr id="11" name="Rectangle 10"/>
          <p:cNvSpPr/>
          <p:nvPr/>
        </p:nvSpPr>
        <p:spPr>
          <a:xfrm>
            <a:off x="2819400" y="5928054"/>
            <a:ext cx="5486400" cy="866396"/>
          </a:xfrm>
          <a:prstGeom prst="rect">
            <a:avLst/>
          </a:prstGeom>
          <a:noFill/>
          <a:ln>
            <a:noFill/>
          </a:ln>
        </p:spPr>
        <p:style>
          <a:lnRef idx="0">
            <a:scrgbClr r="0" g="0" b="0"/>
          </a:lnRef>
          <a:fillRef idx="0">
            <a:scrgbClr r="0" g="0" b="0"/>
          </a:fillRef>
          <a:effectRef idx="0">
            <a:scrgbClr r="0" g="0" b="0"/>
          </a:effectRef>
          <a:fontRef idx="minor">
            <a:schemeClr val="accent2"/>
          </a:fontRef>
        </p:style>
        <p:txBody>
          <a:bodyPr rtlCol="0" anchor="ctr"/>
          <a:lstStyle/>
          <a:p>
            <a:r>
              <a:rPr lang="en-US" dirty="0"/>
              <a:t>What kind of study design does this become?</a:t>
            </a:r>
          </a:p>
        </p:txBody>
      </p:sp>
    </p:spTree>
    <p:extLst>
      <p:ext uri="{BB962C8B-B14F-4D97-AF65-F5344CB8AC3E}">
        <p14:creationId xmlns:p14="http://schemas.microsoft.com/office/powerpoint/2010/main" val="28033071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00200" y="152400"/>
            <a:ext cx="5791200" cy="1077218"/>
          </a:xfrm>
          <a:prstGeom prst="rect">
            <a:avLst/>
          </a:prstGeom>
          <a:noFill/>
        </p:spPr>
        <p:txBody>
          <a:bodyPr wrap="square" rtlCol="0">
            <a:spAutoFit/>
          </a:bodyPr>
          <a:lstStyle/>
          <a:p>
            <a:pPr algn="ctr"/>
            <a:r>
              <a:rPr lang="en-US" sz="3200" b="1" dirty="0">
                <a:solidFill>
                  <a:srgbClr val="0000FF"/>
                </a:solidFill>
              </a:rPr>
              <a:t>Study design </a:t>
            </a:r>
            <a:br>
              <a:rPr lang="en-US" sz="3200" b="1" dirty="0">
                <a:solidFill>
                  <a:srgbClr val="0000FF"/>
                </a:solidFill>
              </a:rPr>
            </a:br>
            <a:r>
              <a:rPr lang="en-US" sz="3200" b="1" dirty="0">
                <a:solidFill>
                  <a:srgbClr val="0000FF"/>
                </a:solidFill>
              </a:rPr>
              <a:t>and corresponding tests</a:t>
            </a:r>
          </a:p>
        </p:txBody>
      </p:sp>
      <p:sp>
        <p:nvSpPr>
          <p:cNvPr id="3" name="Rectangle 2"/>
          <p:cNvSpPr/>
          <p:nvPr/>
        </p:nvSpPr>
        <p:spPr>
          <a:xfrm>
            <a:off x="2362200" y="1066800"/>
            <a:ext cx="4648200" cy="762000"/>
          </a:xfrm>
          <a:prstGeom prst="rect">
            <a:avLst/>
          </a:prstGeom>
          <a:noFill/>
          <a:ln>
            <a:noFill/>
          </a:ln>
        </p:spPr>
        <p:style>
          <a:lnRef idx="0">
            <a:scrgbClr r="0" g="0" b="0"/>
          </a:lnRef>
          <a:fillRef idx="0">
            <a:scrgbClr r="0" g="0" b="0"/>
          </a:fillRef>
          <a:effectRef idx="0">
            <a:scrgbClr r="0" g="0" b="0"/>
          </a:effectRef>
          <a:fontRef idx="minor">
            <a:schemeClr val="accent1"/>
          </a:fontRef>
        </p:style>
        <p:txBody>
          <a:bodyPr rtlCol="0" anchor="ctr"/>
          <a:lstStyle/>
          <a:p>
            <a:pPr algn="ctr"/>
            <a:r>
              <a:rPr lang="en-US" b="1" dirty="0"/>
              <a:t>independent * independent </a:t>
            </a:r>
          </a:p>
        </p:txBody>
      </p:sp>
      <p:sp>
        <p:nvSpPr>
          <p:cNvPr id="7" name="Rounded Rectangle 6"/>
          <p:cNvSpPr/>
          <p:nvPr/>
        </p:nvSpPr>
        <p:spPr>
          <a:xfrm>
            <a:off x="2877544" y="1388321"/>
            <a:ext cx="3662399" cy="565552"/>
          </a:xfrm>
          <a:prstGeom prst="roundRect">
            <a:avLst/>
          </a:prstGeom>
          <a:noFill/>
          <a:ln>
            <a:noFill/>
          </a:ln>
        </p:spPr>
        <p:style>
          <a:lnRef idx="0">
            <a:scrgbClr r="0" g="0" b="0"/>
          </a:lnRef>
          <a:fillRef idx="0">
            <a:scrgbClr r="0" g="0" b="0"/>
          </a:fillRef>
          <a:effectRef idx="0">
            <a:scrgbClr r="0" g="0" b="0"/>
          </a:effectRef>
          <a:fontRef idx="minor">
            <a:schemeClr val="accent1"/>
          </a:fontRef>
        </p:style>
        <p:txBody>
          <a:bodyPr rtlCol="0" anchor="ctr"/>
          <a:lstStyle/>
          <a:p>
            <a:pPr algn="ctr"/>
            <a:r>
              <a:rPr lang="en-US" sz="1400" dirty="0"/>
              <a:t>subjects are same among groups</a:t>
            </a:r>
          </a:p>
        </p:txBody>
      </p:sp>
      <p:pic>
        <p:nvPicPr>
          <p:cNvPr id="101" name="Picture 100"/>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2007366" y="2484933"/>
            <a:ext cx="201898" cy="201898"/>
          </a:xfrm>
          <a:prstGeom prst="rect">
            <a:avLst/>
          </a:prstGeom>
        </p:spPr>
      </p:pic>
      <p:pic>
        <p:nvPicPr>
          <p:cNvPr id="102" name="Picture 101"/>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2063364" y="2809033"/>
            <a:ext cx="201898" cy="201898"/>
          </a:xfrm>
          <a:prstGeom prst="rect">
            <a:avLst/>
          </a:prstGeom>
        </p:spPr>
      </p:pic>
      <p:pic>
        <p:nvPicPr>
          <p:cNvPr id="103" name="Picture 102"/>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2257156" y="2914640"/>
            <a:ext cx="201898" cy="201898"/>
          </a:xfrm>
          <a:prstGeom prst="rect">
            <a:avLst/>
          </a:prstGeom>
        </p:spPr>
      </p:pic>
      <p:pic>
        <p:nvPicPr>
          <p:cNvPr id="104" name="Picture 103"/>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2222032" y="2756357"/>
            <a:ext cx="201898" cy="201898"/>
          </a:xfrm>
          <a:prstGeom prst="rect">
            <a:avLst/>
          </a:prstGeom>
        </p:spPr>
      </p:pic>
      <p:pic>
        <p:nvPicPr>
          <p:cNvPr id="105" name="Picture 104"/>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2564598" y="2712938"/>
            <a:ext cx="201898" cy="201898"/>
          </a:xfrm>
          <a:prstGeom prst="rect">
            <a:avLst/>
          </a:prstGeom>
        </p:spPr>
      </p:pic>
      <p:pic>
        <p:nvPicPr>
          <p:cNvPr id="106" name="Picture 105"/>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2520066" y="3162350"/>
            <a:ext cx="201898" cy="201898"/>
          </a:xfrm>
          <a:prstGeom prst="rect">
            <a:avLst/>
          </a:prstGeom>
        </p:spPr>
      </p:pic>
      <p:pic>
        <p:nvPicPr>
          <p:cNvPr id="110" name="Picture 109"/>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2298214" y="3027452"/>
            <a:ext cx="201898" cy="201898"/>
          </a:xfrm>
          <a:prstGeom prst="rect">
            <a:avLst/>
          </a:prstGeom>
        </p:spPr>
      </p:pic>
      <p:pic>
        <p:nvPicPr>
          <p:cNvPr id="111" name="Picture 110"/>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2788071" y="2640519"/>
            <a:ext cx="201898" cy="201898"/>
          </a:xfrm>
          <a:prstGeom prst="rect">
            <a:avLst/>
          </a:prstGeom>
        </p:spPr>
      </p:pic>
      <p:pic>
        <p:nvPicPr>
          <p:cNvPr id="112" name="Picture 111"/>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2640307" y="2860513"/>
            <a:ext cx="201898" cy="201898"/>
          </a:xfrm>
          <a:prstGeom prst="rect">
            <a:avLst/>
          </a:prstGeom>
        </p:spPr>
      </p:pic>
      <p:pic>
        <p:nvPicPr>
          <p:cNvPr id="113" name="Picture 112"/>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2512935" y="3063690"/>
            <a:ext cx="201898" cy="201898"/>
          </a:xfrm>
          <a:prstGeom prst="rect">
            <a:avLst/>
          </a:prstGeom>
        </p:spPr>
      </p:pic>
      <p:pic>
        <p:nvPicPr>
          <p:cNvPr id="114" name="Picture 113"/>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2745914" y="2421938"/>
            <a:ext cx="201898" cy="201898"/>
          </a:xfrm>
          <a:prstGeom prst="rect">
            <a:avLst/>
          </a:prstGeom>
        </p:spPr>
      </p:pic>
      <p:pic>
        <p:nvPicPr>
          <p:cNvPr id="115" name="Picture 114"/>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2362451" y="2339217"/>
            <a:ext cx="201898" cy="201898"/>
          </a:xfrm>
          <a:prstGeom prst="rect">
            <a:avLst/>
          </a:prstGeom>
        </p:spPr>
      </p:pic>
      <p:pic>
        <p:nvPicPr>
          <p:cNvPr id="116" name="Picture 115"/>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2293877" y="2580720"/>
            <a:ext cx="201898" cy="201898"/>
          </a:xfrm>
          <a:prstGeom prst="rect">
            <a:avLst/>
          </a:prstGeom>
        </p:spPr>
      </p:pic>
      <p:pic>
        <p:nvPicPr>
          <p:cNvPr id="117" name="Picture 116"/>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2725972" y="2746126"/>
            <a:ext cx="201898" cy="201898"/>
          </a:xfrm>
          <a:prstGeom prst="rect">
            <a:avLst/>
          </a:prstGeom>
        </p:spPr>
      </p:pic>
      <p:pic>
        <p:nvPicPr>
          <p:cNvPr id="118" name="Picture 117"/>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2440015" y="2551979"/>
            <a:ext cx="201898" cy="201898"/>
          </a:xfrm>
          <a:prstGeom prst="rect">
            <a:avLst/>
          </a:prstGeom>
        </p:spPr>
      </p:pic>
      <p:pic>
        <p:nvPicPr>
          <p:cNvPr id="119" name="Picture 118"/>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2661073" y="3215154"/>
            <a:ext cx="201898" cy="201898"/>
          </a:xfrm>
          <a:prstGeom prst="rect">
            <a:avLst/>
          </a:prstGeom>
        </p:spPr>
      </p:pic>
      <p:pic>
        <p:nvPicPr>
          <p:cNvPr id="120" name="Picture 119"/>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2884382" y="2590540"/>
            <a:ext cx="201898" cy="201898"/>
          </a:xfrm>
          <a:prstGeom prst="rect">
            <a:avLst/>
          </a:prstGeom>
        </p:spPr>
      </p:pic>
      <p:pic>
        <p:nvPicPr>
          <p:cNvPr id="121" name="Picture 120"/>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2952975" y="2905453"/>
            <a:ext cx="201898" cy="201898"/>
          </a:xfrm>
          <a:prstGeom prst="rect">
            <a:avLst/>
          </a:prstGeom>
        </p:spPr>
      </p:pic>
      <p:pic>
        <p:nvPicPr>
          <p:cNvPr id="122" name="Picture 121"/>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3005988" y="2716440"/>
            <a:ext cx="201898" cy="201898"/>
          </a:xfrm>
          <a:prstGeom prst="rect">
            <a:avLst/>
          </a:prstGeom>
        </p:spPr>
      </p:pic>
      <p:pic>
        <p:nvPicPr>
          <p:cNvPr id="123" name="Picture 122"/>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2706833" y="3050692"/>
            <a:ext cx="201898" cy="201898"/>
          </a:xfrm>
          <a:prstGeom prst="rect">
            <a:avLst/>
          </a:prstGeom>
        </p:spPr>
      </p:pic>
      <p:pic>
        <p:nvPicPr>
          <p:cNvPr id="124" name="Picture 123"/>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064765" y="2480074"/>
            <a:ext cx="201898" cy="201898"/>
          </a:xfrm>
          <a:prstGeom prst="rect">
            <a:avLst/>
          </a:prstGeom>
        </p:spPr>
      </p:pic>
      <p:pic>
        <p:nvPicPr>
          <p:cNvPr id="125" name="Picture 124"/>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120763" y="2804174"/>
            <a:ext cx="201898" cy="201898"/>
          </a:xfrm>
          <a:prstGeom prst="rect">
            <a:avLst/>
          </a:prstGeom>
        </p:spPr>
      </p:pic>
      <p:pic>
        <p:nvPicPr>
          <p:cNvPr id="126" name="Picture 125"/>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314555" y="2909781"/>
            <a:ext cx="201898" cy="201898"/>
          </a:xfrm>
          <a:prstGeom prst="rect">
            <a:avLst/>
          </a:prstGeom>
        </p:spPr>
      </p:pic>
      <p:pic>
        <p:nvPicPr>
          <p:cNvPr id="127" name="Picture 126"/>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279431" y="2751498"/>
            <a:ext cx="201898" cy="201898"/>
          </a:xfrm>
          <a:prstGeom prst="rect">
            <a:avLst/>
          </a:prstGeom>
        </p:spPr>
      </p:pic>
      <p:pic>
        <p:nvPicPr>
          <p:cNvPr id="128" name="Picture 127"/>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621997" y="2708079"/>
            <a:ext cx="201898" cy="201898"/>
          </a:xfrm>
          <a:prstGeom prst="rect">
            <a:avLst/>
          </a:prstGeom>
        </p:spPr>
      </p:pic>
      <p:pic>
        <p:nvPicPr>
          <p:cNvPr id="129" name="Picture 128"/>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577465" y="3157491"/>
            <a:ext cx="201898" cy="201898"/>
          </a:xfrm>
          <a:prstGeom prst="rect">
            <a:avLst/>
          </a:prstGeom>
        </p:spPr>
      </p:pic>
      <p:pic>
        <p:nvPicPr>
          <p:cNvPr id="130" name="Picture 129"/>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355613" y="3022593"/>
            <a:ext cx="201898" cy="201898"/>
          </a:xfrm>
          <a:prstGeom prst="rect">
            <a:avLst/>
          </a:prstGeom>
        </p:spPr>
      </p:pic>
      <p:pic>
        <p:nvPicPr>
          <p:cNvPr id="131" name="Picture 130"/>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845470" y="2635660"/>
            <a:ext cx="201898" cy="201898"/>
          </a:xfrm>
          <a:prstGeom prst="rect">
            <a:avLst/>
          </a:prstGeom>
        </p:spPr>
      </p:pic>
      <p:pic>
        <p:nvPicPr>
          <p:cNvPr id="132" name="Picture 131"/>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697706" y="2855654"/>
            <a:ext cx="201898" cy="201898"/>
          </a:xfrm>
          <a:prstGeom prst="rect">
            <a:avLst/>
          </a:prstGeom>
        </p:spPr>
      </p:pic>
      <p:pic>
        <p:nvPicPr>
          <p:cNvPr id="133" name="Picture 132"/>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570334" y="3058831"/>
            <a:ext cx="201898" cy="201898"/>
          </a:xfrm>
          <a:prstGeom prst="rect">
            <a:avLst/>
          </a:prstGeom>
        </p:spPr>
      </p:pic>
      <p:pic>
        <p:nvPicPr>
          <p:cNvPr id="134" name="Picture 133"/>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803313" y="2417079"/>
            <a:ext cx="201898" cy="201898"/>
          </a:xfrm>
          <a:prstGeom prst="rect">
            <a:avLst/>
          </a:prstGeom>
        </p:spPr>
      </p:pic>
      <p:pic>
        <p:nvPicPr>
          <p:cNvPr id="135" name="Picture 134"/>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419850" y="2334358"/>
            <a:ext cx="201898" cy="201898"/>
          </a:xfrm>
          <a:prstGeom prst="rect">
            <a:avLst/>
          </a:prstGeom>
        </p:spPr>
      </p:pic>
      <p:pic>
        <p:nvPicPr>
          <p:cNvPr id="136" name="Picture 135"/>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351276" y="2575861"/>
            <a:ext cx="201898" cy="201898"/>
          </a:xfrm>
          <a:prstGeom prst="rect">
            <a:avLst/>
          </a:prstGeom>
        </p:spPr>
      </p:pic>
      <p:pic>
        <p:nvPicPr>
          <p:cNvPr id="137" name="Picture 136"/>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783371" y="2741267"/>
            <a:ext cx="201898" cy="201898"/>
          </a:xfrm>
          <a:prstGeom prst="rect">
            <a:avLst/>
          </a:prstGeom>
        </p:spPr>
      </p:pic>
      <p:pic>
        <p:nvPicPr>
          <p:cNvPr id="138" name="Picture 137"/>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497414" y="2547120"/>
            <a:ext cx="201898" cy="201898"/>
          </a:xfrm>
          <a:prstGeom prst="rect">
            <a:avLst/>
          </a:prstGeom>
        </p:spPr>
      </p:pic>
      <p:pic>
        <p:nvPicPr>
          <p:cNvPr id="139" name="Picture 138"/>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718472" y="3210295"/>
            <a:ext cx="201898" cy="201898"/>
          </a:xfrm>
          <a:prstGeom prst="rect">
            <a:avLst/>
          </a:prstGeom>
        </p:spPr>
      </p:pic>
      <p:pic>
        <p:nvPicPr>
          <p:cNvPr id="140" name="Picture 139"/>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941781" y="2585681"/>
            <a:ext cx="201898" cy="201898"/>
          </a:xfrm>
          <a:prstGeom prst="rect">
            <a:avLst/>
          </a:prstGeom>
        </p:spPr>
      </p:pic>
      <p:pic>
        <p:nvPicPr>
          <p:cNvPr id="141" name="Picture 140"/>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5010374" y="2900594"/>
            <a:ext cx="201898" cy="201898"/>
          </a:xfrm>
          <a:prstGeom prst="rect">
            <a:avLst/>
          </a:prstGeom>
        </p:spPr>
      </p:pic>
      <p:pic>
        <p:nvPicPr>
          <p:cNvPr id="142" name="Picture 141"/>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5063387" y="2711581"/>
            <a:ext cx="201898" cy="201898"/>
          </a:xfrm>
          <a:prstGeom prst="rect">
            <a:avLst/>
          </a:prstGeom>
        </p:spPr>
      </p:pic>
      <p:pic>
        <p:nvPicPr>
          <p:cNvPr id="143" name="Picture 142"/>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764232" y="3045833"/>
            <a:ext cx="201898" cy="201898"/>
          </a:xfrm>
          <a:prstGeom prst="rect">
            <a:avLst/>
          </a:prstGeom>
        </p:spPr>
      </p:pic>
      <p:pic>
        <p:nvPicPr>
          <p:cNvPr id="144" name="Picture 143"/>
          <p:cNvPicPr>
            <a:picLocks noChangeAspect="1"/>
          </p:cNvPicPr>
          <p:nvPr/>
        </p:nvPicPr>
        <p:blipFill>
          <a:blip r:embed="rId3"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6243252" y="2480074"/>
            <a:ext cx="201898" cy="201898"/>
          </a:xfrm>
          <a:prstGeom prst="rect">
            <a:avLst/>
          </a:prstGeom>
        </p:spPr>
      </p:pic>
      <p:pic>
        <p:nvPicPr>
          <p:cNvPr id="145" name="Picture 144"/>
          <p:cNvPicPr>
            <a:picLocks noChangeAspect="1"/>
          </p:cNvPicPr>
          <p:nvPr/>
        </p:nvPicPr>
        <p:blipFill>
          <a:blip r:embed="rId3"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6299250" y="2804174"/>
            <a:ext cx="201898" cy="201898"/>
          </a:xfrm>
          <a:prstGeom prst="rect">
            <a:avLst/>
          </a:prstGeom>
        </p:spPr>
      </p:pic>
      <p:pic>
        <p:nvPicPr>
          <p:cNvPr id="146" name="Picture 145"/>
          <p:cNvPicPr>
            <a:picLocks noChangeAspect="1"/>
          </p:cNvPicPr>
          <p:nvPr/>
        </p:nvPicPr>
        <p:blipFill>
          <a:blip r:embed="rId3"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6493042" y="2909781"/>
            <a:ext cx="201898" cy="201898"/>
          </a:xfrm>
          <a:prstGeom prst="rect">
            <a:avLst/>
          </a:prstGeom>
        </p:spPr>
      </p:pic>
      <p:pic>
        <p:nvPicPr>
          <p:cNvPr id="147" name="Picture 146"/>
          <p:cNvPicPr>
            <a:picLocks noChangeAspect="1"/>
          </p:cNvPicPr>
          <p:nvPr/>
        </p:nvPicPr>
        <p:blipFill>
          <a:blip r:embed="rId3"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6457918" y="2751498"/>
            <a:ext cx="201898" cy="201898"/>
          </a:xfrm>
          <a:prstGeom prst="rect">
            <a:avLst/>
          </a:prstGeom>
        </p:spPr>
      </p:pic>
      <p:pic>
        <p:nvPicPr>
          <p:cNvPr id="148" name="Picture 147"/>
          <p:cNvPicPr>
            <a:picLocks noChangeAspect="1"/>
          </p:cNvPicPr>
          <p:nvPr/>
        </p:nvPicPr>
        <p:blipFill>
          <a:blip r:embed="rId3"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6800484" y="2708079"/>
            <a:ext cx="201898" cy="201898"/>
          </a:xfrm>
          <a:prstGeom prst="rect">
            <a:avLst/>
          </a:prstGeom>
        </p:spPr>
      </p:pic>
      <p:pic>
        <p:nvPicPr>
          <p:cNvPr id="149" name="Picture 148"/>
          <p:cNvPicPr>
            <a:picLocks noChangeAspect="1"/>
          </p:cNvPicPr>
          <p:nvPr/>
        </p:nvPicPr>
        <p:blipFill>
          <a:blip r:embed="rId3"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6755952" y="3157491"/>
            <a:ext cx="201898" cy="201898"/>
          </a:xfrm>
          <a:prstGeom prst="rect">
            <a:avLst/>
          </a:prstGeom>
        </p:spPr>
      </p:pic>
      <p:pic>
        <p:nvPicPr>
          <p:cNvPr id="150" name="Picture 149"/>
          <p:cNvPicPr>
            <a:picLocks noChangeAspect="1"/>
          </p:cNvPicPr>
          <p:nvPr/>
        </p:nvPicPr>
        <p:blipFill>
          <a:blip r:embed="rId3"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6534100" y="3022593"/>
            <a:ext cx="201898" cy="201898"/>
          </a:xfrm>
          <a:prstGeom prst="rect">
            <a:avLst/>
          </a:prstGeom>
        </p:spPr>
      </p:pic>
      <p:pic>
        <p:nvPicPr>
          <p:cNvPr id="151" name="Picture 150"/>
          <p:cNvPicPr>
            <a:picLocks noChangeAspect="1"/>
          </p:cNvPicPr>
          <p:nvPr/>
        </p:nvPicPr>
        <p:blipFill>
          <a:blip r:embed="rId3"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7023957" y="2635660"/>
            <a:ext cx="201898" cy="201898"/>
          </a:xfrm>
          <a:prstGeom prst="rect">
            <a:avLst/>
          </a:prstGeom>
        </p:spPr>
      </p:pic>
      <p:pic>
        <p:nvPicPr>
          <p:cNvPr id="152" name="Picture 151"/>
          <p:cNvPicPr>
            <a:picLocks noChangeAspect="1"/>
          </p:cNvPicPr>
          <p:nvPr/>
        </p:nvPicPr>
        <p:blipFill>
          <a:blip r:embed="rId3"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6876193" y="2855654"/>
            <a:ext cx="201898" cy="201898"/>
          </a:xfrm>
          <a:prstGeom prst="rect">
            <a:avLst/>
          </a:prstGeom>
        </p:spPr>
      </p:pic>
      <p:pic>
        <p:nvPicPr>
          <p:cNvPr id="153" name="Picture 152"/>
          <p:cNvPicPr>
            <a:picLocks noChangeAspect="1"/>
          </p:cNvPicPr>
          <p:nvPr/>
        </p:nvPicPr>
        <p:blipFill>
          <a:blip r:embed="rId3"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6748821" y="3058831"/>
            <a:ext cx="201898" cy="201898"/>
          </a:xfrm>
          <a:prstGeom prst="rect">
            <a:avLst/>
          </a:prstGeom>
        </p:spPr>
      </p:pic>
      <p:pic>
        <p:nvPicPr>
          <p:cNvPr id="154" name="Picture 153"/>
          <p:cNvPicPr>
            <a:picLocks noChangeAspect="1"/>
          </p:cNvPicPr>
          <p:nvPr/>
        </p:nvPicPr>
        <p:blipFill>
          <a:blip r:embed="rId3"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6981800" y="2417079"/>
            <a:ext cx="201898" cy="201898"/>
          </a:xfrm>
          <a:prstGeom prst="rect">
            <a:avLst/>
          </a:prstGeom>
        </p:spPr>
      </p:pic>
      <p:pic>
        <p:nvPicPr>
          <p:cNvPr id="155" name="Picture 154"/>
          <p:cNvPicPr>
            <a:picLocks noChangeAspect="1"/>
          </p:cNvPicPr>
          <p:nvPr/>
        </p:nvPicPr>
        <p:blipFill>
          <a:blip r:embed="rId3"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6598337" y="2334358"/>
            <a:ext cx="201898" cy="201898"/>
          </a:xfrm>
          <a:prstGeom prst="rect">
            <a:avLst/>
          </a:prstGeom>
        </p:spPr>
      </p:pic>
      <p:pic>
        <p:nvPicPr>
          <p:cNvPr id="156" name="Picture 155"/>
          <p:cNvPicPr>
            <a:picLocks noChangeAspect="1"/>
          </p:cNvPicPr>
          <p:nvPr/>
        </p:nvPicPr>
        <p:blipFill>
          <a:blip r:embed="rId3"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6529763" y="2575861"/>
            <a:ext cx="201898" cy="201898"/>
          </a:xfrm>
          <a:prstGeom prst="rect">
            <a:avLst/>
          </a:prstGeom>
        </p:spPr>
      </p:pic>
      <p:pic>
        <p:nvPicPr>
          <p:cNvPr id="157" name="Picture 156"/>
          <p:cNvPicPr>
            <a:picLocks noChangeAspect="1"/>
          </p:cNvPicPr>
          <p:nvPr/>
        </p:nvPicPr>
        <p:blipFill>
          <a:blip r:embed="rId3"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6961858" y="2741267"/>
            <a:ext cx="201898" cy="201898"/>
          </a:xfrm>
          <a:prstGeom prst="rect">
            <a:avLst/>
          </a:prstGeom>
        </p:spPr>
      </p:pic>
      <p:pic>
        <p:nvPicPr>
          <p:cNvPr id="158" name="Picture 157"/>
          <p:cNvPicPr>
            <a:picLocks noChangeAspect="1"/>
          </p:cNvPicPr>
          <p:nvPr/>
        </p:nvPicPr>
        <p:blipFill>
          <a:blip r:embed="rId3"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6675901" y="2547120"/>
            <a:ext cx="201898" cy="201898"/>
          </a:xfrm>
          <a:prstGeom prst="rect">
            <a:avLst/>
          </a:prstGeom>
        </p:spPr>
      </p:pic>
      <p:pic>
        <p:nvPicPr>
          <p:cNvPr id="159" name="Picture 158"/>
          <p:cNvPicPr>
            <a:picLocks noChangeAspect="1"/>
          </p:cNvPicPr>
          <p:nvPr/>
        </p:nvPicPr>
        <p:blipFill>
          <a:blip r:embed="rId3"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6896959" y="3210295"/>
            <a:ext cx="201898" cy="201898"/>
          </a:xfrm>
          <a:prstGeom prst="rect">
            <a:avLst/>
          </a:prstGeom>
        </p:spPr>
      </p:pic>
      <p:pic>
        <p:nvPicPr>
          <p:cNvPr id="160" name="Picture 159"/>
          <p:cNvPicPr>
            <a:picLocks noChangeAspect="1"/>
          </p:cNvPicPr>
          <p:nvPr/>
        </p:nvPicPr>
        <p:blipFill>
          <a:blip r:embed="rId3"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7120268" y="2585681"/>
            <a:ext cx="201898" cy="201898"/>
          </a:xfrm>
          <a:prstGeom prst="rect">
            <a:avLst/>
          </a:prstGeom>
        </p:spPr>
      </p:pic>
      <p:pic>
        <p:nvPicPr>
          <p:cNvPr id="161" name="Picture 160"/>
          <p:cNvPicPr>
            <a:picLocks noChangeAspect="1"/>
          </p:cNvPicPr>
          <p:nvPr/>
        </p:nvPicPr>
        <p:blipFill>
          <a:blip r:embed="rId3"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7188861" y="2900594"/>
            <a:ext cx="201898" cy="201898"/>
          </a:xfrm>
          <a:prstGeom prst="rect">
            <a:avLst/>
          </a:prstGeom>
        </p:spPr>
      </p:pic>
      <p:pic>
        <p:nvPicPr>
          <p:cNvPr id="162" name="Picture 161"/>
          <p:cNvPicPr>
            <a:picLocks noChangeAspect="1"/>
          </p:cNvPicPr>
          <p:nvPr/>
        </p:nvPicPr>
        <p:blipFill>
          <a:blip r:embed="rId3"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7241874" y="2711581"/>
            <a:ext cx="201898" cy="201898"/>
          </a:xfrm>
          <a:prstGeom prst="rect">
            <a:avLst/>
          </a:prstGeom>
        </p:spPr>
      </p:pic>
      <p:pic>
        <p:nvPicPr>
          <p:cNvPr id="163" name="Picture 162"/>
          <p:cNvPicPr>
            <a:picLocks noChangeAspect="1"/>
          </p:cNvPicPr>
          <p:nvPr/>
        </p:nvPicPr>
        <p:blipFill>
          <a:blip r:embed="rId3"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6942719" y="3045833"/>
            <a:ext cx="201898" cy="201898"/>
          </a:xfrm>
          <a:prstGeom prst="rect">
            <a:avLst/>
          </a:prstGeom>
        </p:spPr>
      </p:pic>
      <p:pic>
        <p:nvPicPr>
          <p:cNvPr id="164" name="Picture 163"/>
          <p:cNvPicPr>
            <a:picLocks noChangeAspect="1"/>
          </p:cNvPicPr>
          <p:nvPr/>
        </p:nvPicPr>
        <p:blipFill>
          <a:blip r:embed="rId3"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2055258" y="2541115"/>
            <a:ext cx="201898" cy="201898"/>
          </a:xfrm>
          <a:prstGeom prst="rect">
            <a:avLst/>
          </a:prstGeom>
        </p:spPr>
      </p:pic>
      <p:pic>
        <p:nvPicPr>
          <p:cNvPr id="165" name="Picture 164"/>
          <p:cNvPicPr>
            <a:picLocks noChangeAspect="1"/>
          </p:cNvPicPr>
          <p:nvPr/>
        </p:nvPicPr>
        <p:blipFill>
          <a:blip r:embed="rId3"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2111256" y="2865215"/>
            <a:ext cx="201898" cy="201898"/>
          </a:xfrm>
          <a:prstGeom prst="rect">
            <a:avLst/>
          </a:prstGeom>
        </p:spPr>
      </p:pic>
      <p:pic>
        <p:nvPicPr>
          <p:cNvPr id="166" name="Picture 165"/>
          <p:cNvPicPr>
            <a:picLocks noChangeAspect="1"/>
          </p:cNvPicPr>
          <p:nvPr/>
        </p:nvPicPr>
        <p:blipFill>
          <a:blip r:embed="rId3"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2305048" y="2970822"/>
            <a:ext cx="201898" cy="201898"/>
          </a:xfrm>
          <a:prstGeom prst="rect">
            <a:avLst/>
          </a:prstGeom>
        </p:spPr>
      </p:pic>
      <p:pic>
        <p:nvPicPr>
          <p:cNvPr id="167" name="Picture 166"/>
          <p:cNvPicPr>
            <a:picLocks noChangeAspect="1"/>
          </p:cNvPicPr>
          <p:nvPr/>
        </p:nvPicPr>
        <p:blipFill>
          <a:blip r:embed="rId3"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2269924" y="2812539"/>
            <a:ext cx="201898" cy="201898"/>
          </a:xfrm>
          <a:prstGeom prst="rect">
            <a:avLst/>
          </a:prstGeom>
        </p:spPr>
      </p:pic>
      <p:pic>
        <p:nvPicPr>
          <p:cNvPr id="168" name="Picture 167"/>
          <p:cNvPicPr>
            <a:picLocks noChangeAspect="1"/>
          </p:cNvPicPr>
          <p:nvPr/>
        </p:nvPicPr>
        <p:blipFill>
          <a:blip r:embed="rId3"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2612490" y="2769120"/>
            <a:ext cx="201898" cy="201898"/>
          </a:xfrm>
          <a:prstGeom prst="rect">
            <a:avLst/>
          </a:prstGeom>
        </p:spPr>
      </p:pic>
      <p:pic>
        <p:nvPicPr>
          <p:cNvPr id="169" name="Picture 168"/>
          <p:cNvPicPr>
            <a:picLocks noChangeAspect="1"/>
          </p:cNvPicPr>
          <p:nvPr/>
        </p:nvPicPr>
        <p:blipFill>
          <a:blip r:embed="rId3"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2567958" y="3218532"/>
            <a:ext cx="201898" cy="201898"/>
          </a:xfrm>
          <a:prstGeom prst="rect">
            <a:avLst/>
          </a:prstGeom>
        </p:spPr>
      </p:pic>
      <p:pic>
        <p:nvPicPr>
          <p:cNvPr id="170" name="Picture 169"/>
          <p:cNvPicPr>
            <a:picLocks noChangeAspect="1"/>
          </p:cNvPicPr>
          <p:nvPr/>
        </p:nvPicPr>
        <p:blipFill>
          <a:blip r:embed="rId3"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2346106" y="3083634"/>
            <a:ext cx="201898" cy="201898"/>
          </a:xfrm>
          <a:prstGeom prst="rect">
            <a:avLst/>
          </a:prstGeom>
        </p:spPr>
      </p:pic>
      <p:pic>
        <p:nvPicPr>
          <p:cNvPr id="171" name="Picture 170"/>
          <p:cNvPicPr>
            <a:picLocks noChangeAspect="1"/>
          </p:cNvPicPr>
          <p:nvPr/>
        </p:nvPicPr>
        <p:blipFill>
          <a:blip r:embed="rId3"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2835963" y="2696701"/>
            <a:ext cx="201898" cy="201898"/>
          </a:xfrm>
          <a:prstGeom prst="rect">
            <a:avLst/>
          </a:prstGeom>
        </p:spPr>
      </p:pic>
      <p:pic>
        <p:nvPicPr>
          <p:cNvPr id="172" name="Picture 171"/>
          <p:cNvPicPr>
            <a:picLocks noChangeAspect="1"/>
          </p:cNvPicPr>
          <p:nvPr/>
        </p:nvPicPr>
        <p:blipFill>
          <a:blip r:embed="rId3"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2688199" y="2916695"/>
            <a:ext cx="201898" cy="201898"/>
          </a:xfrm>
          <a:prstGeom prst="rect">
            <a:avLst/>
          </a:prstGeom>
        </p:spPr>
      </p:pic>
      <p:pic>
        <p:nvPicPr>
          <p:cNvPr id="173" name="Picture 172"/>
          <p:cNvPicPr>
            <a:picLocks noChangeAspect="1"/>
          </p:cNvPicPr>
          <p:nvPr/>
        </p:nvPicPr>
        <p:blipFill>
          <a:blip r:embed="rId3"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2560827" y="3119872"/>
            <a:ext cx="201898" cy="201898"/>
          </a:xfrm>
          <a:prstGeom prst="rect">
            <a:avLst/>
          </a:prstGeom>
        </p:spPr>
      </p:pic>
      <p:pic>
        <p:nvPicPr>
          <p:cNvPr id="174" name="Picture 173"/>
          <p:cNvPicPr>
            <a:picLocks noChangeAspect="1"/>
          </p:cNvPicPr>
          <p:nvPr/>
        </p:nvPicPr>
        <p:blipFill>
          <a:blip r:embed="rId3"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2793806" y="2478120"/>
            <a:ext cx="201898" cy="201898"/>
          </a:xfrm>
          <a:prstGeom prst="rect">
            <a:avLst/>
          </a:prstGeom>
        </p:spPr>
      </p:pic>
      <p:pic>
        <p:nvPicPr>
          <p:cNvPr id="175" name="Picture 174"/>
          <p:cNvPicPr>
            <a:picLocks noChangeAspect="1"/>
          </p:cNvPicPr>
          <p:nvPr/>
        </p:nvPicPr>
        <p:blipFill>
          <a:blip r:embed="rId3"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2410343" y="2395399"/>
            <a:ext cx="201898" cy="201898"/>
          </a:xfrm>
          <a:prstGeom prst="rect">
            <a:avLst/>
          </a:prstGeom>
        </p:spPr>
      </p:pic>
      <p:pic>
        <p:nvPicPr>
          <p:cNvPr id="176" name="Picture 175"/>
          <p:cNvPicPr>
            <a:picLocks noChangeAspect="1"/>
          </p:cNvPicPr>
          <p:nvPr/>
        </p:nvPicPr>
        <p:blipFill>
          <a:blip r:embed="rId3"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2341769" y="2636902"/>
            <a:ext cx="201898" cy="201898"/>
          </a:xfrm>
          <a:prstGeom prst="rect">
            <a:avLst/>
          </a:prstGeom>
        </p:spPr>
      </p:pic>
      <p:pic>
        <p:nvPicPr>
          <p:cNvPr id="177" name="Picture 176"/>
          <p:cNvPicPr>
            <a:picLocks noChangeAspect="1"/>
          </p:cNvPicPr>
          <p:nvPr/>
        </p:nvPicPr>
        <p:blipFill>
          <a:blip r:embed="rId3"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2773864" y="2802308"/>
            <a:ext cx="201898" cy="201898"/>
          </a:xfrm>
          <a:prstGeom prst="rect">
            <a:avLst/>
          </a:prstGeom>
        </p:spPr>
      </p:pic>
      <p:pic>
        <p:nvPicPr>
          <p:cNvPr id="178" name="Picture 177"/>
          <p:cNvPicPr>
            <a:picLocks noChangeAspect="1"/>
          </p:cNvPicPr>
          <p:nvPr/>
        </p:nvPicPr>
        <p:blipFill>
          <a:blip r:embed="rId3"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2487907" y="2608161"/>
            <a:ext cx="201898" cy="201898"/>
          </a:xfrm>
          <a:prstGeom prst="rect">
            <a:avLst/>
          </a:prstGeom>
        </p:spPr>
      </p:pic>
      <p:pic>
        <p:nvPicPr>
          <p:cNvPr id="179" name="Picture 178"/>
          <p:cNvPicPr>
            <a:picLocks noChangeAspect="1"/>
          </p:cNvPicPr>
          <p:nvPr/>
        </p:nvPicPr>
        <p:blipFill>
          <a:blip r:embed="rId3"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2708965" y="3271336"/>
            <a:ext cx="201898" cy="201898"/>
          </a:xfrm>
          <a:prstGeom prst="rect">
            <a:avLst/>
          </a:prstGeom>
        </p:spPr>
      </p:pic>
      <p:pic>
        <p:nvPicPr>
          <p:cNvPr id="180" name="Picture 179"/>
          <p:cNvPicPr>
            <a:picLocks noChangeAspect="1"/>
          </p:cNvPicPr>
          <p:nvPr/>
        </p:nvPicPr>
        <p:blipFill>
          <a:blip r:embed="rId3"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2932274" y="2646722"/>
            <a:ext cx="201898" cy="201898"/>
          </a:xfrm>
          <a:prstGeom prst="rect">
            <a:avLst/>
          </a:prstGeom>
        </p:spPr>
      </p:pic>
      <p:pic>
        <p:nvPicPr>
          <p:cNvPr id="181" name="Picture 180"/>
          <p:cNvPicPr>
            <a:picLocks noChangeAspect="1"/>
          </p:cNvPicPr>
          <p:nvPr/>
        </p:nvPicPr>
        <p:blipFill>
          <a:blip r:embed="rId3"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3000867" y="2961635"/>
            <a:ext cx="201898" cy="201898"/>
          </a:xfrm>
          <a:prstGeom prst="rect">
            <a:avLst/>
          </a:prstGeom>
        </p:spPr>
      </p:pic>
      <p:pic>
        <p:nvPicPr>
          <p:cNvPr id="182" name="Picture 181"/>
          <p:cNvPicPr>
            <a:picLocks noChangeAspect="1"/>
          </p:cNvPicPr>
          <p:nvPr/>
        </p:nvPicPr>
        <p:blipFill>
          <a:blip r:embed="rId3"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3053880" y="2772622"/>
            <a:ext cx="201898" cy="201898"/>
          </a:xfrm>
          <a:prstGeom prst="rect">
            <a:avLst/>
          </a:prstGeom>
        </p:spPr>
      </p:pic>
      <p:pic>
        <p:nvPicPr>
          <p:cNvPr id="183" name="Picture 182"/>
          <p:cNvPicPr>
            <a:picLocks noChangeAspect="1"/>
          </p:cNvPicPr>
          <p:nvPr/>
        </p:nvPicPr>
        <p:blipFill>
          <a:blip r:embed="rId3"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2754725" y="3106874"/>
            <a:ext cx="201898" cy="201898"/>
          </a:xfrm>
          <a:prstGeom prst="rect">
            <a:avLst/>
          </a:prstGeom>
        </p:spPr>
      </p:pic>
      <p:pic>
        <p:nvPicPr>
          <p:cNvPr id="184" name="Picture 183"/>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4112657" y="2536256"/>
            <a:ext cx="201898" cy="201898"/>
          </a:xfrm>
          <a:prstGeom prst="rect">
            <a:avLst/>
          </a:prstGeom>
        </p:spPr>
      </p:pic>
      <p:pic>
        <p:nvPicPr>
          <p:cNvPr id="185" name="Picture 184"/>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4168655" y="2860356"/>
            <a:ext cx="201898" cy="201898"/>
          </a:xfrm>
          <a:prstGeom prst="rect">
            <a:avLst/>
          </a:prstGeom>
        </p:spPr>
      </p:pic>
      <p:pic>
        <p:nvPicPr>
          <p:cNvPr id="186" name="Picture 185"/>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4362447" y="2965963"/>
            <a:ext cx="201898" cy="201898"/>
          </a:xfrm>
          <a:prstGeom prst="rect">
            <a:avLst/>
          </a:prstGeom>
        </p:spPr>
      </p:pic>
      <p:pic>
        <p:nvPicPr>
          <p:cNvPr id="187" name="Picture 186"/>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4327323" y="2807680"/>
            <a:ext cx="201898" cy="201898"/>
          </a:xfrm>
          <a:prstGeom prst="rect">
            <a:avLst/>
          </a:prstGeom>
        </p:spPr>
      </p:pic>
      <p:pic>
        <p:nvPicPr>
          <p:cNvPr id="188" name="Picture 187"/>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4669889" y="2764261"/>
            <a:ext cx="201898" cy="201898"/>
          </a:xfrm>
          <a:prstGeom prst="rect">
            <a:avLst/>
          </a:prstGeom>
        </p:spPr>
      </p:pic>
      <p:pic>
        <p:nvPicPr>
          <p:cNvPr id="189" name="Picture 188"/>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4625357" y="3213673"/>
            <a:ext cx="201898" cy="201898"/>
          </a:xfrm>
          <a:prstGeom prst="rect">
            <a:avLst/>
          </a:prstGeom>
        </p:spPr>
      </p:pic>
      <p:pic>
        <p:nvPicPr>
          <p:cNvPr id="190" name="Picture 189"/>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4403505" y="3078775"/>
            <a:ext cx="201898" cy="201898"/>
          </a:xfrm>
          <a:prstGeom prst="rect">
            <a:avLst/>
          </a:prstGeom>
        </p:spPr>
      </p:pic>
      <p:pic>
        <p:nvPicPr>
          <p:cNvPr id="191" name="Picture 190"/>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4893362" y="2691842"/>
            <a:ext cx="201898" cy="201898"/>
          </a:xfrm>
          <a:prstGeom prst="rect">
            <a:avLst/>
          </a:prstGeom>
        </p:spPr>
      </p:pic>
      <p:pic>
        <p:nvPicPr>
          <p:cNvPr id="192" name="Picture 191"/>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4745598" y="2911836"/>
            <a:ext cx="201898" cy="201898"/>
          </a:xfrm>
          <a:prstGeom prst="rect">
            <a:avLst/>
          </a:prstGeom>
        </p:spPr>
      </p:pic>
      <p:pic>
        <p:nvPicPr>
          <p:cNvPr id="193" name="Picture 192"/>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4618226" y="3115013"/>
            <a:ext cx="201898" cy="201898"/>
          </a:xfrm>
          <a:prstGeom prst="rect">
            <a:avLst/>
          </a:prstGeom>
        </p:spPr>
      </p:pic>
      <p:pic>
        <p:nvPicPr>
          <p:cNvPr id="194" name="Picture 193"/>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4851205" y="2473261"/>
            <a:ext cx="201898" cy="201898"/>
          </a:xfrm>
          <a:prstGeom prst="rect">
            <a:avLst/>
          </a:prstGeom>
        </p:spPr>
      </p:pic>
      <p:pic>
        <p:nvPicPr>
          <p:cNvPr id="195" name="Picture 194"/>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4467742" y="2390540"/>
            <a:ext cx="201898" cy="201898"/>
          </a:xfrm>
          <a:prstGeom prst="rect">
            <a:avLst/>
          </a:prstGeom>
        </p:spPr>
      </p:pic>
      <p:pic>
        <p:nvPicPr>
          <p:cNvPr id="196" name="Picture 195"/>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4399168" y="2632043"/>
            <a:ext cx="201898" cy="201898"/>
          </a:xfrm>
          <a:prstGeom prst="rect">
            <a:avLst/>
          </a:prstGeom>
        </p:spPr>
      </p:pic>
      <p:pic>
        <p:nvPicPr>
          <p:cNvPr id="197" name="Picture 196"/>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4831263" y="2797449"/>
            <a:ext cx="201898" cy="201898"/>
          </a:xfrm>
          <a:prstGeom prst="rect">
            <a:avLst/>
          </a:prstGeom>
        </p:spPr>
      </p:pic>
      <p:pic>
        <p:nvPicPr>
          <p:cNvPr id="198" name="Picture 197"/>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4545306" y="2603302"/>
            <a:ext cx="201898" cy="201898"/>
          </a:xfrm>
          <a:prstGeom prst="rect">
            <a:avLst/>
          </a:prstGeom>
        </p:spPr>
      </p:pic>
      <p:pic>
        <p:nvPicPr>
          <p:cNvPr id="199" name="Picture 198"/>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4766364" y="3266477"/>
            <a:ext cx="201898" cy="201898"/>
          </a:xfrm>
          <a:prstGeom prst="rect">
            <a:avLst/>
          </a:prstGeom>
        </p:spPr>
      </p:pic>
      <p:pic>
        <p:nvPicPr>
          <p:cNvPr id="200" name="Picture 199"/>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4989673" y="2641863"/>
            <a:ext cx="201898" cy="201898"/>
          </a:xfrm>
          <a:prstGeom prst="rect">
            <a:avLst/>
          </a:prstGeom>
        </p:spPr>
      </p:pic>
      <p:pic>
        <p:nvPicPr>
          <p:cNvPr id="201" name="Picture 200"/>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5058266" y="2956776"/>
            <a:ext cx="201898" cy="201898"/>
          </a:xfrm>
          <a:prstGeom prst="rect">
            <a:avLst/>
          </a:prstGeom>
        </p:spPr>
      </p:pic>
      <p:pic>
        <p:nvPicPr>
          <p:cNvPr id="202" name="Picture 201"/>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5111279" y="2767763"/>
            <a:ext cx="201898" cy="201898"/>
          </a:xfrm>
          <a:prstGeom prst="rect">
            <a:avLst/>
          </a:prstGeom>
        </p:spPr>
      </p:pic>
      <p:pic>
        <p:nvPicPr>
          <p:cNvPr id="203" name="Picture 202"/>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4812124" y="3102015"/>
            <a:ext cx="201898" cy="201898"/>
          </a:xfrm>
          <a:prstGeom prst="rect">
            <a:avLst/>
          </a:prstGeom>
        </p:spPr>
      </p:pic>
      <p:pic>
        <p:nvPicPr>
          <p:cNvPr id="204" name="Picture 203"/>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291144" y="2536256"/>
            <a:ext cx="201898" cy="201898"/>
          </a:xfrm>
          <a:prstGeom prst="rect">
            <a:avLst/>
          </a:prstGeom>
        </p:spPr>
      </p:pic>
      <p:pic>
        <p:nvPicPr>
          <p:cNvPr id="205" name="Picture 204"/>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347142" y="2860356"/>
            <a:ext cx="201898" cy="201898"/>
          </a:xfrm>
          <a:prstGeom prst="rect">
            <a:avLst/>
          </a:prstGeom>
        </p:spPr>
      </p:pic>
      <p:pic>
        <p:nvPicPr>
          <p:cNvPr id="206" name="Picture 205"/>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540934" y="2965963"/>
            <a:ext cx="201898" cy="201898"/>
          </a:xfrm>
          <a:prstGeom prst="rect">
            <a:avLst/>
          </a:prstGeom>
        </p:spPr>
      </p:pic>
      <p:pic>
        <p:nvPicPr>
          <p:cNvPr id="207" name="Picture 206"/>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505810" y="2807680"/>
            <a:ext cx="201898" cy="201898"/>
          </a:xfrm>
          <a:prstGeom prst="rect">
            <a:avLst/>
          </a:prstGeom>
        </p:spPr>
      </p:pic>
      <p:pic>
        <p:nvPicPr>
          <p:cNvPr id="208" name="Picture 207"/>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848376" y="2764261"/>
            <a:ext cx="201898" cy="201898"/>
          </a:xfrm>
          <a:prstGeom prst="rect">
            <a:avLst/>
          </a:prstGeom>
        </p:spPr>
      </p:pic>
      <p:pic>
        <p:nvPicPr>
          <p:cNvPr id="209" name="Picture 208"/>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803844" y="3213673"/>
            <a:ext cx="201898" cy="201898"/>
          </a:xfrm>
          <a:prstGeom prst="rect">
            <a:avLst/>
          </a:prstGeom>
        </p:spPr>
      </p:pic>
      <p:pic>
        <p:nvPicPr>
          <p:cNvPr id="210" name="Picture 209"/>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581992" y="3078775"/>
            <a:ext cx="201898" cy="201898"/>
          </a:xfrm>
          <a:prstGeom prst="rect">
            <a:avLst/>
          </a:prstGeom>
        </p:spPr>
      </p:pic>
      <p:pic>
        <p:nvPicPr>
          <p:cNvPr id="211" name="Picture 210"/>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7071849" y="2691842"/>
            <a:ext cx="201898" cy="201898"/>
          </a:xfrm>
          <a:prstGeom prst="rect">
            <a:avLst/>
          </a:prstGeom>
        </p:spPr>
      </p:pic>
      <p:pic>
        <p:nvPicPr>
          <p:cNvPr id="212" name="Picture 211"/>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924085" y="2911836"/>
            <a:ext cx="201898" cy="201898"/>
          </a:xfrm>
          <a:prstGeom prst="rect">
            <a:avLst/>
          </a:prstGeom>
        </p:spPr>
      </p:pic>
      <p:pic>
        <p:nvPicPr>
          <p:cNvPr id="213" name="Picture 212"/>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796713" y="3115013"/>
            <a:ext cx="201898" cy="201898"/>
          </a:xfrm>
          <a:prstGeom prst="rect">
            <a:avLst/>
          </a:prstGeom>
        </p:spPr>
      </p:pic>
      <p:pic>
        <p:nvPicPr>
          <p:cNvPr id="214" name="Picture 213"/>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7029692" y="2473261"/>
            <a:ext cx="201898" cy="201898"/>
          </a:xfrm>
          <a:prstGeom prst="rect">
            <a:avLst/>
          </a:prstGeom>
        </p:spPr>
      </p:pic>
      <p:pic>
        <p:nvPicPr>
          <p:cNvPr id="215" name="Picture 214"/>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646229" y="2390540"/>
            <a:ext cx="201898" cy="201898"/>
          </a:xfrm>
          <a:prstGeom prst="rect">
            <a:avLst/>
          </a:prstGeom>
        </p:spPr>
      </p:pic>
      <p:pic>
        <p:nvPicPr>
          <p:cNvPr id="216" name="Picture 215"/>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577655" y="2632043"/>
            <a:ext cx="201898" cy="201898"/>
          </a:xfrm>
          <a:prstGeom prst="rect">
            <a:avLst/>
          </a:prstGeom>
        </p:spPr>
      </p:pic>
      <p:pic>
        <p:nvPicPr>
          <p:cNvPr id="217" name="Picture 216"/>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7009750" y="2797449"/>
            <a:ext cx="201898" cy="201898"/>
          </a:xfrm>
          <a:prstGeom prst="rect">
            <a:avLst/>
          </a:prstGeom>
        </p:spPr>
      </p:pic>
      <p:pic>
        <p:nvPicPr>
          <p:cNvPr id="218" name="Picture 217"/>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723793" y="2603302"/>
            <a:ext cx="201898" cy="201898"/>
          </a:xfrm>
          <a:prstGeom prst="rect">
            <a:avLst/>
          </a:prstGeom>
        </p:spPr>
      </p:pic>
      <p:pic>
        <p:nvPicPr>
          <p:cNvPr id="219" name="Picture 218"/>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944851" y="3266477"/>
            <a:ext cx="201898" cy="201898"/>
          </a:xfrm>
          <a:prstGeom prst="rect">
            <a:avLst/>
          </a:prstGeom>
        </p:spPr>
      </p:pic>
      <p:pic>
        <p:nvPicPr>
          <p:cNvPr id="220" name="Picture 219"/>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7168160" y="2641863"/>
            <a:ext cx="201898" cy="201898"/>
          </a:xfrm>
          <a:prstGeom prst="rect">
            <a:avLst/>
          </a:prstGeom>
        </p:spPr>
      </p:pic>
      <p:pic>
        <p:nvPicPr>
          <p:cNvPr id="221" name="Picture 220"/>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7236753" y="2956776"/>
            <a:ext cx="201898" cy="201898"/>
          </a:xfrm>
          <a:prstGeom prst="rect">
            <a:avLst/>
          </a:prstGeom>
        </p:spPr>
      </p:pic>
      <p:pic>
        <p:nvPicPr>
          <p:cNvPr id="222" name="Picture 221"/>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7289766" y="2767763"/>
            <a:ext cx="201898" cy="201898"/>
          </a:xfrm>
          <a:prstGeom prst="rect">
            <a:avLst/>
          </a:prstGeom>
        </p:spPr>
      </p:pic>
      <p:pic>
        <p:nvPicPr>
          <p:cNvPr id="223" name="Picture 222"/>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990611" y="3102015"/>
            <a:ext cx="201898" cy="201898"/>
          </a:xfrm>
          <a:prstGeom prst="rect">
            <a:avLst/>
          </a:prstGeom>
        </p:spPr>
      </p:pic>
      <p:sp>
        <p:nvSpPr>
          <p:cNvPr id="5" name="Right Arrow 4"/>
          <p:cNvSpPr/>
          <p:nvPr/>
        </p:nvSpPr>
        <p:spPr>
          <a:xfrm>
            <a:off x="1807335" y="4225627"/>
            <a:ext cx="5876526" cy="34947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one direction</a:t>
            </a:r>
          </a:p>
        </p:txBody>
      </p:sp>
      <p:sp>
        <p:nvSpPr>
          <p:cNvPr id="225" name="TextBox 224"/>
          <p:cNvSpPr txBox="1"/>
          <p:nvPr/>
        </p:nvSpPr>
        <p:spPr>
          <a:xfrm>
            <a:off x="5313177" y="4211417"/>
            <a:ext cx="762000" cy="369332"/>
          </a:xfrm>
          <a:prstGeom prst="rect">
            <a:avLst/>
          </a:prstGeom>
          <a:noFill/>
        </p:spPr>
        <p:txBody>
          <a:bodyPr wrap="square" rtlCol="0">
            <a:spAutoFit/>
          </a:bodyPr>
          <a:lstStyle/>
          <a:p>
            <a:r>
              <a:rPr lang="en-US" i="1" dirty="0">
                <a:solidFill>
                  <a:schemeClr val="bg1"/>
                </a:solidFill>
              </a:rPr>
              <a:t>risk</a:t>
            </a:r>
          </a:p>
        </p:txBody>
      </p:sp>
      <p:sp>
        <p:nvSpPr>
          <p:cNvPr id="227" name="TextBox 226"/>
          <p:cNvSpPr txBox="1"/>
          <p:nvPr/>
        </p:nvSpPr>
        <p:spPr>
          <a:xfrm rot="10800000">
            <a:off x="7772400" y="3429000"/>
            <a:ext cx="461665" cy="771516"/>
          </a:xfrm>
          <a:prstGeom prst="rect">
            <a:avLst/>
          </a:prstGeom>
          <a:noFill/>
        </p:spPr>
        <p:txBody>
          <a:bodyPr vert="eaVert" wrap="square" rtlCol="0">
            <a:spAutoFit/>
          </a:bodyPr>
          <a:lstStyle/>
          <a:p>
            <a:r>
              <a:rPr lang="en-US" i="1" dirty="0">
                <a:solidFill>
                  <a:schemeClr val="bg1"/>
                </a:solidFill>
              </a:rPr>
              <a:t>drug</a:t>
            </a:r>
          </a:p>
        </p:txBody>
      </p:sp>
      <p:sp>
        <p:nvSpPr>
          <p:cNvPr id="230" name="TextBox 229"/>
          <p:cNvSpPr txBox="1"/>
          <p:nvPr/>
        </p:nvSpPr>
        <p:spPr>
          <a:xfrm rot="16200000">
            <a:off x="2177534" y="3215626"/>
            <a:ext cx="914400" cy="369332"/>
          </a:xfrm>
          <a:prstGeom prst="rect">
            <a:avLst/>
          </a:prstGeom>
          <a:noFill/>
        </p:spPr>
        <p:txBody>
          <a:bodyPr wrap="square" rtlCol="0">
            <a:spAutoFit/>
          </a:bodyPr>
          <a:lstStyle/>
          <a:p>
            <a:r>
              <a:rPr lang="en-US" dirty="0"/>
              <a:t>low</a:t>
            </a:r>
          </a:p>
        </p:txBody>
      </p:sp>
      <p:sp>
        <p:nvSpPr>
          <p:cNvPr id="231" name="TextBox 230"/>
          <p:cNvSpPr txBox="1"/>
          <p:nvPr/>
        </p:nvSpPr>
        <p:spPr>
          <a:xfrm rot="16200000">
            <a:off x="4196707" y="3342895"/>
            <a:ext cx="1124431" cy="369332"/>
          </a:xfrm>
          <a:prstGeom prst="rect">
            <a:avLst/>
          </a:prstGeom>
          <a:noFill/>
        </p:spPr>
        <p:txBody>
          <a:bodyPr wrap="square" rtlCol="0">
            <a:spAutoFit/>
          </a:bodyPr>
          <a:lstStyle/>
          <a:p>
            <a:r>
              <a:rPr lang="en-US" dirty="0"/>
              <a:t>medium</a:t>
            </a:r>
          </a:p>
        </p:txBody>
      </p:sp>
      <p:sp>
        <p:nvSpPr>
          <p:cNvPr id="232" name="TextBox 231"/>
          <p:cNvSpPr txBox="1"/>
          <p:nvPr/>
        </p:nvSpPr>
        <p:spPr>
          <a:xfrm rot="16200000">
            <a:off x="6547655" y="3213705"/>
            <a:ext cx="914400" cy="369332"/>
          </a:xfrm>
          <a:prstGeom prst="rect">
            <a:avLst/>
          </a:prstGeom>
          <a:noFill/>
        </p:spPr>
        <p:txBody>
          <a:bodyPr wrap="square" rtlCol="0">
            <a:spAutoFit/>
          </a:bodyPr>
          <a:lstStyle/>
          <a:p>
            <a:r>
              <a:rPr lang="en-US" dirty="0"/>
              <a:t>high</a:t>
            </a:r>
          </a:p>
        </p:txBody>
      </p:sp>
      <p:sp>
        <p:nvSpPr>
          <p:cNvPr id="226" name="Rectangle 225"/>
          <p:cNvSpPr/>
          <p:nvPr/>
        </p:nvSpPr>
        <p:spPr>
          <a:xfrm>
            <a:off x="1241329" y="5122478"/>
            <a:ext cx="1267398" cy="369332"/>
          </a:xfrm>
          <a:prstGeom prst="rect">
            <a:avLst/>
          </a:prstGeom>
          <a:noFill/>
          <a:ln>
            <a:noFill/>
          </a:ln>
        </p:spPr>
        <p:style>
          <a:lnRef idx="0">
            <a:scrgbClr r="0" g="0" b="0"/>
          </a:lnRef>
          <a:fillRef idx="0">
            <a:scrgbClr r="0" g="0" b="0"/>
          </a:fillRef>
          <a:effectRef idx="0">
            <a:scrgbClr r="0" g="0" b="0"/>
          </a:effectRef>
          <a:fontRef idx="minor">
            <a:schemeClr val="accent3"/>
          </a:fontRef>
        </p:style>
        <p:txBody>
          <a:bodyPr wrap="none">
            <a:spAutoFit/>
          </a:bodyPr>
          <a:lstStyle/>
          <a:p>
            <a:r>
              <a:rPr lang="en-US" b="1" dirty="0"/>
              <a:t>main effect</a:t>
            </a:r>
          </a:p>
        </p:txBody>
      </p:sp>
      <p:sp>
        <p:nvSpPr>
          <p:cNvPr id="237" name="Rectangle 236"/>
          <p:cNvSpPr/>
          <p:nvPr/>
        </p:nvSpPr>
        <p:spPr>
          <a:xfrm>
            <a:off x="2379361" y="5117789"/>
            <a:ext cx="6693271" cy="615553"/>
          </a:xfrm>
          <a:prstGeom prst="rect">
            <a:avLst/>
          </a:prstGeom>
        </p:spPr>
        <p:txBody>
          <a:bodyPr wrap="square">
            <a:spAutoFit/>
          </a:bodyPr>
          <a:lstStyle/>
          <a:p>
            <a:r>
              <a:rPr lang="en-US" sz="1600" dirty="0">
                <a:latin typeface="Arial" panose="020B0604020202020204" pitchFamily="34" charset="0"/>
              </a:rPr>
              <a:t>the effect of an factor on a dependent variable averaging across the levels of any other factors.                                                               </a:t>
            </a:r>
            <a:r>
              <a:rPr lang="en-US" dirty="0">
                <a:latin typeface="Arial" panose="020B0604020202020204" pitchFamily="34" charset="0"/>
              </a:rPr>
              <a:t>--wiki</a:t>
            </a:r>
            <a:endParaRPr lang="en-US" dirty="0"/>
          </a:p>
        </p:txBody>
      </p:sp>
      <p:sp>
        <p:nvSpPr>
          <p:cNvPr id="238" name="Rectangle 237"/>
          <p:cNvSpPr/>
          <p:nvPr/>
        </p:nvSpPr>
        <p:spPr>
          <a:xfrm>
            <a:off x="2819400" y="5928054"/>
            <a:ext cx="5486400" cy="866396"/>
          </a:xfrm>
          <a:prstGeom prst="rect">
            <a:avLst/>
          </a:prstGeom>
          <a:noFill/>
          <a:ln>
            <a:noFill/>
          </a:ln>
        </p:spPr>
        <p:style>
          <a:lnRef idx="0">
            <a:scrgbClr r="0" g="0" b="0"/>
          </a:lnRef>
          <a:fillRef idx="0">
            <a:scrgbClr r="0" g="0" b="0"/>
          </a:fillRef>
          <a:effectRef idx="0">
            <a:scrgbClr r="0" g="0" b="0"/>
          </a:effectRef>
          <a:fontRef idx="minor">
            <a:schemeClr val="accent2"/>
          </a:fontRef>
        </p:style>
        <p:txBody>
          <a:bodyPr rtlCol="0" anchor="ctr"/>
          <a:lstStyle/>
          <a:p>
            <a:r>
              <a:rPr lang="en-US" dirty="0"/>
              <a:t>What kind of study design does this become?</a:t>
            </a:r>
          </a:p>
        </p:txBody>
      </p:sp>
    </p:spTree>
    <p:extLst>
      <p:ext uri="{BB962C8B-B14F-4D97-AF65-F5344CB8AC3E}">
        <p14:creationId xmlns:p14="http://schemas.microsoft.com/office/powerpoint/2010/main" val="89532423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00200" y="152400"/>
            <a:ext cx="5791200" cy="1077218"/>
          </a:xfrm>
          <a:prstGeom prst="rect">
            <a:avLst/>
          </a:prstGeom>
          <a:noFill/>
        </p:spPr>
        <p:txBody>
          <a:bodyPr wrap="square" rtlCol="0">
            <a:spAutoFit/>
          </a:bodyPr>
          <a:lstStyle/>
          <a:p>
            <a:pPr algn="ctr"/>
            <a:r>
              <a:rPr lang="en-US" sz="3200" b="1" dirty="0">
                <a:solidFill>
                  <a:srgbClr val="0000FF"/>
                </a:solidFill>
              </a:rPr>
              <a:t>Study design </a:t>
            </a:r>
            <a:br>
              <a:rPr lang="en-US" sz="3200" b="1" dirty="0">
                <a:solidFill>
                  <a:srgbClr val="0000FF"/>
                </a:solidFill>
              </a:rPr>
            </a:br>
            <a:r>
              <a:rPr lang="en-US" sz="3200" b="1" dirty="0">
                <a:solidFill>
                  <a:srgbClr val="0000FF"/>
                </a:solidFill>
              </a:rPr>
              <a:t>and corresponding tests</a:t>
            </a:r>
          </a:p>
        </p:txBody>
      </p:sp>
      <p:sp>
        <p:nvSpPr>
          <p:cNvPr id="3" name="Rectangle 2"/>
          <p:cNvSpPr/>
          <p:nvPr/>
        </p:nvSpPr>
        <p:spPr>
          <a:xfrm>
            <a:off x="2362200" y="1066800"/>
            <a:ext cx="4648200" cy="762000"/>
          </a:xfrm>
          <a:prstGeom prst="rect">
            <a:avLst/>
          </a:prstGeom>
          <a:noFill/>
          <a:ln>
            <a:noFill/>
          </a:ln>
        </p:spPr>
        <p:style>
          <a:lnRef idx="0">
            <a:scrgbClr r="0" g="0" b="0"/>
          </a:lnRef>
          <a:fillRef idx="0">
            <a:scrgbClr r="0" g="0" b="0"/>
          </a:fillRef>
          <a:effectRef idx="0">
            <a:scrgbClr r="0" g="0" b="0"/>
          </a:effectRef>
          <a:fontRef idx="minor">
            <a:schemeClr val="accent1"/>
          </a:fontRef>
        </p:style>
        <p:txBody>
          <a:bodyPr rtlCol="0" anchor="ctr"/>
          <a:lstStyle/>
          <a:p>
            <a:pPr algn="ctr"/>
            <a:r>
              <a:rPr lang="en-US" b="1" dirty="0"/>
              <a:t>independent * independent </a:t>
            </a:r>
          </a:p>
        </p:txBody>
      </p:sp>
      <p:sp>
        <p:nvSpPr>
          <p:cNvPr id="7" name="Rounded Rectangle 6"/>
          <p:cNvSpPr/>
          <p:nvPr/>
        </p:nvSpPr>
        <p:spPr>
          <a:xfrm>
            <a:off x="2877544" y="1388321"/>
            <a:ext cx="3662399" cy="565552"/>
          </a:xfrm>
          <a:prstGeom prst="roundRect">
            <a:avLst/>
          </a:prstGeom>
          <a:noFill/>
          <a:ln>
            <a:noFill/>
          </a:ln>
        </p:spPr>
        <p:style>
          <a:lnRef idx="0">
            <a:scrgbClr r="0" g="0" b="0"/>
          </a:lnRef>
          <a:fillRef idx="0">
            <a:scrgbClr r="0" g="0" b="0"/>
          </a:fillRef>
          <a:effectRef idx="0">
            <a:scrgbClr r="0" g="0" b="0"/>
          </a:effectRef>
          <a:fontRef idx="minor">
            <a:schemeClr val="accent1"/>
          </a:fontRef>
        </p:style>
        <p:txBody>
          <a:bodyPr rtlCol="0" anchor="ctr"/>
          <a:lstStyle/>
          <a:p>
            <a:pPr algn="ctr"/>
            <a:r>
              <a:rPr lang="en-US" sz="1400" dirty="0"/>
              <a:t>subjects are same among groups</a:t>
            </a:r>
          </a:p>
        </p:txBody>
      </p:sp>
      <p:pic>
        <p:nvPicPr>
          <p:cNvPr id="101" name="Picture 100"/>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1873792" y="2014086"/>
            <a:ext cx="201898" cy="201898"/>
          </a:xfrm>
          <a:prstGeom prst="rect">
            <a:avLst/>
          </a:prstGeom>
        </p:spPr>
      </p:pic>
      <p:pic>
        <p:nvPicPr>
          <p:cNvPr id="102" name="Picture 101"/>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1929790" y="2338186"/>
            <a:ext cx="201898" cy="201898"/>
          </a:xfrm>
          <a:prstGeom prst="rect">
            <a:avLst/>
          </a:prstGeom>
        </p:spPr>
      </p:pic>
      <p:pic>
        <p:nvPicPr>
          <p:cNvPr id="103" name="Picture 102"/>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2123582" y="2443793"/>
            <a:ext cx="201898" cy="201898"/>
          </a:xfrm>
          <a:prstGeom prst="rect">
            <a:avLst/>
          </a:prstGeom>
        </p:spPr>
      </p:pic>
      <p:pic>
        <p:nvPicPr>
          <p:cNvPr id="104" name="Picture 103"/>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2088458" y="2285510"/>
            <a:ext cx="201898" cy="201898"/>
          </a:xfrm>
          <a:prstGeom prst="rect">
            <a:avLst/>
          </a:prstGeom>
        </p:spPr>
      </p:pic>
      <p:pic>
        <p:nvPicPr>
          <p:cNvPr id="105" name="Picture 104"/>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2431024" y="2242091"/>
            <a:ext cx="201898" cy="201898"/>
          </a:xfrm>
          <a:prstGeom prst="rect">
            <a:avLst/>
          </a:prstGeom>
        </p:spPr>
      </p:pic>
      <p:pic>
        <p:nvPicPr>
          <p:cNvPr id="106" name="Picture 105"/>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2386492" y="2691503"/>
            <a:ext cx="201898" cy="201898"/>
          </a:xfrm>
          <a:prstGeom prst="rect">
            <a:avLst/>
          </a:prstGeom>
        </p:spPr>
      </p:pic>
      <p:pic>
        <p:nvPicPr>
          <p:cNvPr id="110" name="Picture 109"/>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2164640" y="2556605"/>
            <a:ext cx="201898" cy="201898"/>
          </a:xfrm>
          <a:prstGeom prst="rect">
            <a:avLst/>
          </a:prstGeom>
        </p:spPr>
      </p:pic>
      <p:pic>
        <p:nvPicPr>
          <p:cNvPr id="111" name="Picture 110"/>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2654497" y="2169672"/>
            <a:ext cx="201898" cy="201898"/>
          </a:xfrm>
          <a:prstGeom prst="rect">
            <a:avLst/>
          </a:prstGeom>
        </p:spPr>
      </p:pic>
      <p:pic>
        <p:nvPicPr>
          <p:cNvPr id="112" name="Picture 111"/>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2506733" y="2389666"/>
            <a:ext cx="201898" cy="201898"/>
          </a:xfrm>
          <a:prstGeom prst="rect">
            <a:avLst/>
          </a:prstGeom>
        </p:spPr>
      </p:pic>
      <p:pic>
        <p:nvPicPr>
          <p:cNvPr id="113" name="Picture 112"/>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2379361" y="2592843"/>
            <a:ext cx="201898" cy="201898"/>
          </a:xfrm>
          <a:prstGeom prst="rect">
            <a:avLst/>
          </a:prstGeom>
        </p:spPr>
      </p:pic>
      <p:pic>
        <p:nvPicPr>
          <p:cNvPr id="114" name="Picture 113"/>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2612340" y="1951091"/>
            <a:ext cx="201898" cy="201898"/>
          </a:xfrm>
          <a:prstGeom prst="rect">
            <a:avLst/>
          </a:prstGeom>
        </p:spPr>
      </p:pic>
      <p:pic>
        <p:nvPicPr>
          <p:cNvPr id="115" name="Picture 114"/>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2228877" y="1868370"/>
            <a:ext cx="201898" cy="201898"/>
          </a:xfrm>
          <a:prstGeom prst="rect">
            <a:avLst/>
          </a:prstGeom>
        </p:spPr>
      </p:pic>
      <p:pic>
        <p:nvPicPr>
          <p:cNvPr id="116" name="Picture 115"/>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2160303" y="2109873"/>
            <a:ext cx="201898" cy="201898"/>
          </a:xfrm>
          <a:prstGeom prst="rect">
            <a:avLst/>
          </a:prstGeom>
        </p:spPr>
      </p:pic>
      <p:pic>
        <p:nvPicPr>
          <p:cNvPr id="117" name="Picture 116"/>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2592398" y="2275279"/>
            <a:ext cx="201898" cy="201898"/>
          </a:xfrm>
          <a:prstGeom prst="rect">
            <a:avLst/>
          </a:prstGeom>
        </p:spPr>
      </p:pic>
      <p:pic>
        <p:nvPicPr>
          <p:cNvPr id="118" name="Picture 117"/>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2306441" y="2081132"/>
            <a:ext cx="201898" cy="201898"/>
          </a:xfrm>
          <a:prstGeom prst="rect">
            <a:avLst/>
          </a:prstGeom>
        </p:spPr>
      </p:pic>
      <p:pic>
        <p:nvPicPr>
          <p:cNvPr id="119" name="Picture 118"/>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2527499" y="2744307"/>
            <a:ext cx="201898" cy="201898"/>
          </a:xfrm>
          <a:prstGeom prst="rect">
            <a:avLst/>
          </a:prstGeom>
        </p:spPr>
      </p:pic>
      <p:pic>
        <p:nvPicPr>
          <p:cNvPr id="120" name="Picture 119"/>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2750808" y="2119693"/>
            <a:ext cx="201898" cy="201898"/>
          </a:xfrm>
          <a:prstGeom prst="rect">
            <a:avLst/>
          </a:prstGeom>
        </p:spPr>
      </p:pic>
      <p:pic>
        <p:nvPicPr>
          <p:cNvPr id="121" name="Picture 120"/>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2819401" y="2434606"/>
            <a:ext cx="201898" cy="201898"/>
          </a:xfrm>
          <a:prstGeom prst="rect">
            <a:avLst/>
          </a:prstGeom>
        </p:spPr>
      </p:pic>
      <p:pic>
        <p:nvPicPr>
          <p:cNvPr id="122" name="Picture 121"/>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2872414" y="2245593"/>
            <a:ext cx="201898" cy="201898"/>
          </a:xfrm>
          <a:prstGeom prst="rect">
            <a:avLst/>
          </a:prstGeom>
        </p:spPr>
      </p:pic>
      <p:pic>
        <p:nvPicPr>
          <p:cNvPr id="123" name="Picture 122"/>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2573259" y="2579845"/>
            <a:ext cx="201898" cy="201898"/>
          </a:xfrm>
          <a:prstGeom prst="rect">
            <a:avLst/>
          </a:prstGeom>
        </p:spPr>
      </p:pic>
      <p:pic>
        <p:nvPicPr>
          <p:cNvPr id="124" name="Picture 123"/>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931191" y="2009227"/>
            <a:ext cx="201898" cy="201898"/>
          </a:xfrm>
          <a:prstGeom prst="rect">
            <a:avLst/>
          </a:prstGeom>
        </p:spPr>
      </p:pic>
      <p:pic>
        <p:nvPicPr>
          <p:cNvPr id="125" name="Picture 124"/>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987189" y="2333327"/>
            <a:ext cx="201898" cy="201898"/>
          </a:xfrm>
          <a:prstGeom prst="rect">
            <a:avLst/>
          </a:prstGeom>
        </p:spPr>
      </p:pic>
      <p:pic>
        <p:nvPicPr>
          <p:cNvPr id="126" name="Picture 125"/>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180981" y="2438934"/>
            <a:ext cx="201898" cy="201898"/>
          </a:xfrm>
          <a:prstGeom prst="rect">
            <a:avLst/>
          </a:prstGeom>
        </p:spPr>
      </p:pic>
      <p:pic>
        <p:nvPicPr>
          <p:cNvPr id="127" name="Picture 126"/>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145857" y="2280651"/>
            <a:ext cx="201898" cy="201898"/>
          </a:xfrm>
          <a:prstGeom prst="rect">
            <a:avLst/>
          </a:prstGeom>
        </p:spPr>
      </p:pic>
      <p:pic>
        <p:nvPicPr>
          <p:cNvPr id="128" name="Picture 127"/>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488423" y="2237232"/>
            <a:ext cx="201898" cy="201898"/>
          </a:xfrm>
          <a:prstGeom prst="rect">
            <a:avLst/>
          </a:prstGeom>
        </p:spPr>
      </p:pic>
      <p:pic>
        <p:nvPicPr>
          <p:cNvPr id="129" name="Picture 128"/>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443891" y="2686644"/>
            <a:ext cx="201898" cy="201898"/>
          </a:xfrm>
          <a:prstGeom prst="rect">
            <a:avLst/>
          </a:prstGeom>
        </p:spPr>
      </p:pic>
      <p:pic>
        <p:nvPicPr>
          <p:cNvPr id="130" name="Picture 129"/>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222039" y="2551746"/>
            <a:ext cx="201898" cy="201898"/>
          </a:xfrm>
          <a:prstGeom prst="rect">
            <a:avLst/>
          </a:prstGeom>
        </p:spPr>
      </p:pic>
      <p:pic>
        <p:nvPicPr>
          <p:cNvPr id="131" name="Picture 130"/>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711896" y="2164813"/>
            <a:ext cx="201898" cy="201898"/>
          </a:xfrm>
          <a:prstGeom prst="rect">
            <a:avLst/>
          </a:prstGeom>
        </p:spPr>
      </p:pic>
      <p:pic>
        <p:nvPicPr>
          <p:cNvPr id="132" name="Picture 131"/>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564132" y="2384807"/>
            <a:ext cx="201898" cy="201898"/>
          </a:xfrm>
          <a:prstGeom prst="rect">
            <a:avLst/>
          </a:prstGeom>
        </p:spPr>
      </p:pic>
      <p:pic>
        <p:nvPicPr>
          <p:cNvPr id="133" name="Picture 132"/>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436760" y="2587984"/>
            <a:ext cx="201898" cy="201898"/>
          </a:xfrm>
          <a:prstGeom prst="rect">
            <a:avLst/>
          </a:prstGeom>
        </p:spPr>
      </p:pic>
      <p:pic>
        <p:nvPicPr>
          <p:cNvPr id="134" name="Picture 133"/>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669739" y="1946232"/>
            <a:ext cx="201898" cy="201898"/>
          </a:xfrm>
          <a:prstGeom prst="rect">
            <a:avLst/>
          </a:prstGeom>
        </p:spPr>
      </p:pic>
      <p:pic>
        <p:nvPicPr>
          <p:cNvPr id="135" name="Picture 134"/>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286276" y="1863511"/>
            <a:ext cx="201898" cy="201898"/>
          </a:xfrm>
          <a:prstGeom prst="rect">
            <a:avLst/>
          </a:prstGeom>
        </p:spPr>
      </p:pic>
      <p:pic>
        <p:nvPicPr>
          <p:cNvPr id="136" name="Picture 135"/>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217702" y="2105014"/>
            <a:ext cx="201898" cy="201898"/>
          </a:xfrm>
          <a:prstGeom prst="rect">
            <a:avLst/>
          </a:prstGeom>
        </p:spPr>
      </p:pic>
      <p:pic>
        <p:nvPicPr>
          <p:cNvPr id="137" name="Picture 136"/>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649797" y="2270420"/>
            <a:ext cx="201898" cy="201898"/>
          </a:xfrm>
          <a:prstGeom prst="rect">
            <a:avLst/>
          </a:prstGeom>
        </p:spPr>
      </p:pic>
      <p:pic>
        <p:nvPicPr>
          <p:cNvPr id="138" name="Picture 137"/>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363840" y="2076273"/>
            <a:ext cx="201898" cy="201898"/>
          </a:xfrm>
          <a:prstGeom prst="rect">
            <a:avLst/>
          </a:prstGeom>
        </p:spPr>
      </p:pic>
      <p:pic>
        <p:nvPicPr>
          <p:cNvPr id="139" name="Picture 138"/>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584898" y="2739448"/>
            <a:ext cx="201898" cy="201898"/>
          </a:xfrm>
          <a:prstGeom prst="rect">
            <a:avLst/>
          </a:prstGeom>
        </p:spPr>
      </p:pic>
      <p:pic>
        <p:nvPicPr>
          <p:cNvPr id="140" name="Picture 139"/>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808207" y="2114834"/>
            <a:ext cx="201898" cy="201898"/>
          </a:xfrm>
          <a:prstGeom prst="rect">
            <a:avLst/>
          </a:prstGeom>
        </p:spPr>
      </p:pic>
      <p:pic>
        <p:nvPicPr>
          <p:cNvPr id="141" name="Picture 140"/>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876800" y="2429747"/>
            <a:ext cx="201898" cy="201898"/>
          </a:xfrm>
          <a:prstGeom prst="rect">
            <a:avLst/>
          </a:prstGeom>
        </p:spPr>
      </p:pic>
      <p:pic>
        <p:nvPicPr>
          <p:cNvPr id="142" name="Picture 141"/>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929813" y="2240734"/>
            <a:ext cx="201898" cy="201898"/>
          </a:xfrm>
          <a:prstGeom prst="rect">
            <a:avLst/>
          </a:prstGeom>
        </p:spPr>
      </p:pic>
      <p:pic>
        <p:nvPicPr>
          <p:cNvPr id="143" name="Picture 142"/>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630658" y="2574986"/>
            <a:ext cx="201898" cy="201898"/>
          </a:xfrm>
          <a:prstGeom prst="rect">
            <a:avLst/>
          </a:prstGeom>
        </p:spPr>
      </p:pic>
      <p:pic>
        <p:nvPicPr>
          <p:cNvPr id="144" name="Picture 143"/>
          <p:cNvPicPr>
            <a:picLocks noChangeAspect="1"/>
          </p:cNvPicPr>
          <p:nvPr/>
        </p:nvPicPr>
        <p:blipFill>
          <a:blip r:embed="rId3"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6109678" y="2009227"/>
            <a:ext cx="201898" cy="201898"/>
          </a:xfrm>
          <a:prstGeom prst="rect">
            <a:avLst/>
          </a:prstGeom>
        </p:spPr>
      </p:pic>
      <p:pic>
        <p:nvPicPr>
          <p:cNvPr id="145" name="Picture 144"/>
          <p:cNvPicPr>
            <a:picLocks noChangeAspect="1"/>
          </p:cNvPicPr>
          <p:nvPr/>
        </p:nvPicPr>
        <p:blipFill>
          <a:blip r:embed="rId3"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6165676" y="2333327"/>
            <a:ext cx="201898" cy="201898"/>
          </a:xfrm>
          <a:prstGeom prst="rect">
            <a:avLst/>
          </a:prstGeom>
        </p:spPr>
      </p:pic>
      <p:pic>
        <p:nvPicPr>
          <p:cNvPr id="146" name="Picture 145"/>
          <p:cNvPicPr>
            <a:picLocks noChangeAspect="1"/>
          </p:cNvPicPr>
          <p:nvPr/>
        </p:nvPicPr>
        <p:blipFill>
          <a:blip r:embed="rId3"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6359468" y="2438934"/>
            <a:ext cx="201898" cy="201898"/>
          </a:xfrm>
          <a:prstGeom prst="rect">
            <a:avLst/>
          </a:prstGeom>
        </p:spPr>
      </p:pic>
      <p:pic>
        <p:nvPicPr>
          <p:cNvPr id="147" name="Picture 146"/>
          <p:cNvPicPr>
            <a:picLocks noChangeAspect="1"/>
          </p:cNvPicPr>
          <p:nvPr/>
        </p:nvPicPr>
        <p:blipFill>
          <a:blip r:embed="rId3"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6324344" y="2280651"/>
            <a:ext cx="201898" cy="201898"/>
          </a:xfrm>
          <a:prstGeom prst="rect">
            <a:avLst/>
          </a:prstGeom>
        </p:spPr>
      </p:pic>
      <p:pic>
        <p:nvPicPr>
          <p:cNvPr id="148" name="Picture 147"/>
          <p:cNvPicPr>
            <a:picLocks noChangeAspect="1"/>
          </p:cNvPicPr>
          <p:nvPr/>
        </p:nvPicPr>
        <p:blipFill>
          <a:blip r:embed="rId3"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6666910" y="2237232"/>
            <a:ext cx="201898" cy="201898"/>
          </a:xfrm>
          <a:prstGeom prst="rect">
            <a:avLst/>
          </a:prstGeom>
        </p:spPr>
      </p:pic>
      <p:pic>
        <p:nvPicPr>
          <p:cNvPr id="149" name="Picture 148"/>
          <p:cNvPicPr>
            <a:picLocks noChangeAspect="1"/>
          </p:cNvPicPr>
          <p:nvPr/>
        </p:nvPicPr>
        <p:blipFill>
          <a:blip r:embed="rId3"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6622378" y="2686644"/>
            <a:ext cx="201898" cy="201898"/>
          </a:xfrm>
          <a:prstGeom prst="rect">
            <a:avLst/>
          </a:prstGeom>
        </p:spPr>
      </p:pic>
      <p:pic>
        <p:nvPicPr>
          <p:cNvPr id="150" name="Picture 149"/>
          <p:cNvPicPr>
            <a:picLocks noChangeAspect="1"/>
          </p:cNvPicPr>
          <p:nvPr/>
        </p:nvPicPr>
        <p:blipFill>
          <a:blip r:embed="rId3"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6400526" y="2551746"/>
            <a:ext cx="201898" cy="201898"/>
          </a:xfrm>
          <a:prstGeom prst="rect">
            <a:avLst/>
          </a:prstGeom>
        </p:spPr>
      </p:pic>
      <p:pic>
        <p:nvPicPr>
          <p:cNvPr id="151" name="Picture 150"/>
          <p:cNvPicPr>
            <a:picLocks noChangeAspect="1"/>
          </p:cNvPicPr>
          <p:nvPr/>
        </p:nvPicPr>
        <p:blipFill>
          <a:blip r:embed="rId3"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6890383" y="2164813"/>
            <a:ext cx="201898" cy="201898"/>
          </a:xfrm>
          <a:prstGeom prst="rect">
            <a:avLst/>
          </a:prstGeom>
        </p:spPr>
      </p:pic>
      <p:pic>
        <p:nvPicPr>
          <p:cNvPr id="152" name="Picture 151"/>
          <p:cNvPicPr>
            <a:picLocks noChangeAspect="1"/>
          </p:cNvPicPr>
          <p:nvPr/>
        </p:nvPicPr>
        <p:blipFill>
          <a:blip r:embed="rId3"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6742619" y="2384807"/>
            <a:ext cx="201898" cy="201898"/>
          </a:xfrm>
          <a:prstGeom prst="rect">
            <a:avLst/>
          </a:prstGeom>
        </p:spPr>
      </p:pic>
      <p:pic>
        <p:nvPicPr>
          <p:cNvPr id="153" name="Picture 152"/>
          <p:cNvPicPr>
            <a:picLocks noChangeAspect="1"/>
          </p:cNvPicPr>
          <p:nvPr/>
        </p:nvPicPr>
        <p:blipFill>
          <a:blip r:embed="rId3"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6615247" y="2587984"/>
            <a:ext cx="201898" cy="201898"/>
          </a:xfrm>
          <a:prstGeom prst="rect">
            <a:avLst/>
          </a:prstGeom>
        </p:spPr>
      </p:pic>
      <p:pic>
        <p:nvPicPr>
          <p:cNvPr id="154" name="Picture 153"/>
          <p:cNvPicPr>
            <a:picLocks noChangeAspect="1"/>
          </p:cNvPicPr>
          <p:nvPr/>
        </p:nvPicPr>
        <p:blipFill>
          <a:blip r:embed="rId3"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6848226" y="1946232"/>
            <a:ext cx="201898" cy="201898"/>
          </a:xfrm>
          <a:prstGeom prst="rect">
            <a:avLst/>
          </a:prstGeom>
        </p:spPr>
      </p:pic>
      <p:pic>
        <p:nvPicPr>
          <p:cNvPr id="155" name="Picture 154"/>
          <p:cNvPicPr>
            <a:picLocks noChangeAspect="1"/>
          </p:cNvPicPr>
          <p:nvPr/>
        </p:nvPicPr>
        <p:blipFill>
          <a:blip r:embed="rId3"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6464763" y="1863511"/>
            <a:ext cx="201898" cy="201898"/>
          </a:xfrm>
          <a:prstGeom prst="rect">
            <a:avLst/>
          </a:prstGeom>
        </p:spPr>
      </p:pic>
      <p:pic>
        <p:nvPicPr>
          <p:cNvPr id="156" name="Picture 155"/>
          <p:cNvPicPr>
            <a:picLocks noChangeAspect="1"/>
          </p:cNvPicPr>
          <p:nvPr/>
        </p:nvPicPr>
        <p:blipFill>
          <a:blip r:embed="rId3"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6396189" y="2105014"/>
            <a:ext cx="201898" cy="201898"/>
          </a:xfrm>
          <a:prstGeom prst="rect">
            <a:avLst/>
          </a:prstGeom>
        </p:spPr>
      </p:pic>
      <p:pic>
        <p:nvPicPr>
          <p:cNvPr id="157" name="Picture 156"/>
          <p:cNvPicPr>
            <a:picLocks noChangeAspect="1"/>
          </p:cNvPicPr>
          <p:nvPr/>
        </p:nvPicPr>
        <p:blipFill>
          <a:blip r:embed="rId3"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6828284" y="2270420"/>
            <a:ext cx="201898" cy="201898"/>
          </a:xfrm>
          <a:prstGeom prst="rect">
            <a:avLst/>
          </a:prstGeom>
        </p:spPr>
      </p:pic>
      <p:pic>
        <p:nvPicPr>
          <p:cNvPr id="158" name="Picture 157"/>
          <p:cNvPicPr>
            <a:picLocks noChangeAspect="1"/>
          </p:cNvPicPr>
          <p:nvPr/>
        </p:nvPicPr>
        <p:blipFill>
          <a:blip r:embed="rId3"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6542327" y="2076273"/>
            <a:ext cx="201898" cy="201898"/>
          </a:xfrm>
          <a:prstGeom prst="rect">
            <a:avLst/>
          </a:prstGeom>
        </p:spPr>
      </p:pic>
      <p:pic>
        <p:nvPicPr>
          <p:cNvPr id="159" name="Picture 158"/>
          <p:cNvPicPr>
            <a:picLocks noChangeAspect="1"/>
          </p:cNvPicPr>
          <p:nvPr/>
        </p:nvPicPr>
        <p:blipFill>
          <a:blip r:embed="rId3"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6763385" y="2739448"/>
            <a:ext cx="201898" cy="201898"/>
          </a:xfrm>
          <a:prstGeom prst="rect">
            <a:avLst/>
          </a:prstGeom>
        </p:spPr>
      </p:pic>
      <p:pic>
        <p:nvPicPr>
          <p:cNvPr id="160" name="Picture 159"/>
          <p:cNvPicPr>
            <a:picLocks noChangeAspect="1"/>
          </p:cNvPicPr>
          <p:nvPr/>
        </p:nvPicPr>
        <p:blipFill>
          <a:blip r:embed="rId3"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6986694" y="2114834"/>
            <a:ext cx="201898" cy="201898"/>
          </a:xfrm>
          <a:prstGeom prst="rect">
            <a:avLst/>
          </a:prstGeom>
        </p:spPr>
      </p:pic>
      <p:pic>
        <p:nvPicPr>
          <p:cNvPr id="161" name="Picture 160"/>
          <p:cNvPicPr>
            <a:picLocks noChangeAspect="1"/>
          </p:cNvPicPr>
          <p:nvPr/>
        </p:nvPicPr>
        <p:blipFill>
          <a:blip r:embed="rId3"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7055287" y="2429747"/>
            <a:ext cx="201898" cy="201898"/>
          </a:xfrm>
          <a:prstGeom prst="rect">
            <a:avLst/>
          </a:prstGeom>
        </p:spPr>
      </p:pic>
      <p:pic>
        <p:nvPicPr>
          <p:cNvPr id="162" name="Picture 161"/>
          <p:cNvPicPr>
            <a:picLocks noChangeAspect="1"/>
          </p:cNvPicPr>
          <p:nvPr/>
        </p:nvPicPr>
        <p:blipFill>
          <a:blip r:embed="rId3"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7108300" y="2240734"/>
            <a:ext cx="201898" cy="201898"/>
          </a:xfrm>
          <a:prstGeom prst="rect">
            <a:avLst/>
          </a:prstGeom>
        </p:spPr>
      </p:pic>
      <p:pic>
        <p:nvPicPr>
          <p:cNvPr id="163" name="Picture 162"/>
          <p:cNvPicPr>
            <a:picLocks noChangeAspect="1"/>
          </p:cNvPicPr>
          <p:nvPr/>
        </p:nvPicPr>
        <p:blipFill>
          <a:blip r:embed="rId3"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6809145" y="2574986"/>
            <a:ext cx="201898" cy="201898"/>
          </a:xfrm>
          <a:prstGeom prst="rect">
            <a:avLst/>
          </a:prstGeom>
        </p:spPr>
      </p:pic>
      <p:sp>
        <p:nvSpPr>
          <p:cNvPr id="5" name="Right Arrow 4"/>
          <p:cNvSpPr/>
          <p:nvPr/>
        </p:nvSpPr>
        <p:spPr>
          <a:xfrm>
            <a:off x="1739591" y="3769770"/>
            <a:ext cx="5876526" cy="34947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one direction</a:t>
            </a:r>
          </a:p>
        </p:txBody>
      </p:sp>
      <p:sp>
        <p:nvSpPr>
          <p:cNvPr id="225" name="TextBox 224"/>
          <p:cNvSpPr txBox="1"/>
          <p:nvPr/>
        </p:nvSpPr>
        <p:spPr>
          <a:xfrm>
            <a:off x="5389799" y="4509895"/>
            <a:ext cx="762000" cy="369332"/>
          </a:xfrm>
          <a:prstGeom prst="rect">
            <a:avLst/>
          </a:prstGeom>
          <a:noFill/>
        </p:spPr>
        <p:txBody>
          <a:bodyPr wrap="square" rtlCol="0">
            <a:spAutoFit/>
          </a:bodyPr>
          <a:lstStyle/>
          <a:p>
            <a:r>
              <a:rPr lang="en-US" i="1" dirty="0">
                <a:solidFill>
                  <a:schemeClr val="bg1"/>
                </a:solidFill>
              </a:rPr>
              <a:t>risk</a:t>
            </a:r>
          </a:p>
        </p:txBody>
      </p:sp>
      <p:sp>
        <p:nvSpPr>
          <p:cNvPr id="227" name="TextBox 226"/>
          <p:cNvSpPr txBox="1"/>
          <p:nvPr/>
        </p:nvSpPr>
        <p:spPr>
          <a:xfrm rot="10800000">
            <a:off x="1111283" y="1658231"/>
            <a:ext cx="461665" cy="771516"/>
          </a:xfrm>
          <a:prstGeom prst="rect">
            <a:avLst/>
          </a:prstGeom>
          <a:noFill/>
        </p:spPr>
        <p:txBody>
          <a:bodyPr vert="eaVert" wrap="square" rtlCol="0">
            <a:spAutoFit/>
          </a:bodyPr>
          <a:lstStyle/>
          <a:p>
            <a:r>
              <a:rPr lang="en-US" i="1" dirty="0">
                <a:solidFill>
                  <a:schemeClr val="bg1"/>
                </a:solidFill>
              </a:rPr>
              <a:t>drug</a:t>
            </a:r>
          </a:p>
        </p:txBody>
      </p:sp>
      <p:sp>
        <p:nvSpPr>
          <p:cNvPr id="228" name="TextBox 227"/>
          <p:cNvSpPr txBox="1"/>
          <p:nvPr/>
        </p:nvSpPr>
        <p:spPr>
          <a:xfrm>
            <a:off x="7551002" y="2148130"/>
            <a:ext cx="914400" cy="369332"/>
          </a:xfrm>
          <a:prstGeom prst="rect">
            <a:avLst/>
          </a:prstGeom>
          <a:noFill/>
        </p:spPr>
        <p:txBody>
          <a:bodyPr wrap="square" rtlCol="0">
            <a:spAutoFit/>
          </a:bodyPr>
          <a:lstStyle/>
          <a:p>
            <a:r>
              <a:rPr lang="en-US" dirty="0"/>
              <a:t>current</a:t>
            </a:r>
          </a:p>
        </p:txBody>
      </p:sp>
      <p:sp>
        <p:nvSpPr>
          <p:cNvPr id="230" name="TextBox 229"/>
          <p:cNvSpPr txBox="1"/>
          <p:nvPr/>
        </p:nvSpPr>
        <p:spPr>
          <a:xfrm rot="16200000">
            <a:off x="2043960" y="2744779"/>
            <a:ext cx="914400" cy="369332"/>
          </a:xfrm>
          <a:prstGeom prst="rect">
            <a:avLst/>
          </a:prstGeom>
          <a:noFill/>
        </p:spPr>
        <p:txBody>
          <a:bodyPr wrap="square" rtlCol="0">
            <a:spAutoFit/>
          </a:bodyPr>
          <a:lstStyle/>
          <a:p>
            <a:r>
              <a:rPr lang="en-US" dirty="0"/>
              <a:t>low</a:t>
            </a:r>
          </a:p>
        </p:txBody>
      </p:sp>
      <p:sp>
        <p:nvSpPr>
          <p:cNvPr id="231" name="TextBox 230"/>
          <p:cNvSpPr txBox="1"/>
          <p:nvPr/>
        </p:nvSpPr>
        <p:spPr>
          <a:xfrm rot="16200000">
            <a:off x="4063133" y="2872048"/>
            <a:ext cx="1124431" cy="369332"/>
          </a:xfrm>
          <a:prstGeom prst="rect">
            <a:avLst/>
          </a:prstGeom>
          <a:noFill/>
        </p:spPr>
        <p:txBody>
          <a:bodyPr wrap="square" rtlCol="0">
            <a:spAutoFit/>
          </a:bodyPr>
          <a:lstStyle/>
          <a:p>
            <a:r>
              <a:rPr lang="en-US" dirty="0"/>
              <a:t>medium</a:t>
            </a:r>
          </a:p>
        </p:txBody>
      </p:sp>
      <p:sp>
        <p:nvSpPr>
          <p:cNvPr id="232" name="TextBox 231"/>
          <p:cNvSpPr txBox="1"/>
          <p:nvPr/>
        </p:nvSpPr>
        <p:spPr>
          <a:xfrm rot="16200000">
            <a:off x="6414081" y="2742858"/>
            <a:ext cx="914400" cy="369332"/>
          </a:xfrm>
          <a:prstGeom prst="rect">
            <a:avLst/>
          </a:prstGeom>
          <a:noFill/>
        </p:spPr>
        <p:txBody>
          <a:bodyPr wrap="square" rtlCol="0">
            <a:spAutoFit/>
          </a:bodyPr>
          <a:lstStyle/>
          <a:p>
            <a:r>
              <a:rPr lang="en-US" dirty="0"/>
              <a:t>high</a:t>
            </a:r>
          </a:p>
        </p:txBody>
      </p:sp>
      <p:sp>
        <p:nvSpPr>
          <p:cNvPr id="226" name="Rectangle 225"/>
          <p:cNvSpPr/>
          <p:nvPr/>
        </p:nvSpPr>
        <p:spPr>
          <a:xfrm>
            <a:off x="764453" y="5113247"/>
            <a:ext cx="1950277" cy="369332"/>
          </a:xfrm>
          <a:prstGeom prst="rect">
            <a:avLst/>
          </a:prstGeom>
          <a:noFill/>
          <a:ln>
            <a:noFill/>
          </a:ln>
        </p:spPr>
        <p:style>
          <a:lnRef idx="0">
            <a:scrgbClr r="0" g="0" b="0"/>
          </a:lnRef>
          <a:fillRef idx="0">
            <a:scrgbClr r="0" g="0" b="0"/>
          </a:fillRef>
          <a:effectRef idx="0">
            <a:scrgbClr r="0" g="0" b="0"/>
          </a:effectRef>
          <a:fontRef idx="minor">
            <a:schemeClr val="accent3"/>
          </a:fontRef>
        </p:style>
        <p:txBody>
          <a:bodyPr wrap="none">
            <a:spAutoFit/>
          </a:bodyPr>
          <a:lstStyle/>
          <a:p>
            <a:r>
              <a:rPr lang="en-US" b="1" dirty="0"/>
              <a:t>Simple main effect</a:t>
            </a:r>
          </a:p>
        </p:txBody>
      </p:sp>
      <p:sp>
        <p:nvSpPr>
          <p:cNvPr id="237" name="Rectangle 236"/>
          <p:cNvSpPr/>
          <p:nvPr/>
        </p:nvSpPr>
        <p:spPr>
          <a:xfrm>
            <a:off x="2636341" y="5118106"/>
            <a:ext cx="6693271" cy="615553"/>
          </a:xfrm>
          <a:prstGeom prst="rect">
            <a:avLst/>
          </a:prstGeom>
        </p:spPr>
        <p:txBody>
          <a:bodyPr wrap="square">
            <a:spAutoFit/>
          </a:bodyPr>
          <a:lstStyle/>
          <a:p>
            <a:r>
              <a:rPr lang="en-US" sz="1600" dirty="0"/>
              <a:t>is the effect of one independent variable within one level of a second independent variable.                                                                                      </a:t>
            </a:r>
            <a:r>
              <a:rPr lang="en-US" dirty="0">
                <a:latin typeface="Arial" panose="020B0604020202020204" pitchFamily="34" charset="0"/>
              </a:rPr>
              <a:t>--</a:t>
            </a:r>
            <a:r>
              <a:rPr lang="en-US" dirty="0" err="1">
                <a:latin typeface="Arial" panose="020B0604020202020204" pitchFamily="34" charset="0"/>
              </a:rPr>
              <a:t>psu</a:t>
            </a:r>
            <a:endParaRPr lang="en-US" dirty="0"/>
          </a:p>
        </p:txBody>
      </p:sp>
      <p:sp>
        <p:nvSpPr>
          <p:cNvPr id="238" name="Rectangle 237"/>
          <p:cNvSpPr/>
          <p:nvPr/>
        </p:nvSpPr>
        <p:spPr>
          <a:xfrm>
            <a:off x="2819400" y="5928054"/>
            <a:ext cx="5486400" cy="866396"/>
          </a:xfrm>
          <a:prstGeom prst="rect">
            <a:avLst/>
          </a:prstGeom>
          <a:noFill/>
          <a:ln>
            <a:noFill/>
          </a:ln>
        </p:spPr>
        <p:style>
          <a:lnRef idx="0">
            <a:scrgbClr r="0" g="0" b="0"/>
          </a:lnRef>
          <a:fillRef idx="0">
            <a:scrgbClr r="0" g="0" b="0"/>
          </a:fillRef>
          <a:effectRef idx="0">
            <a:scrgbClr r="0" g="0" b="0"/>
          </a:effectRef>
          <a:fontRef idx="minor">
            <a:schemeClr val="accent2"/>
          </a:fontRef>
        </p:style>
        <p:txBody>
          <a:bodyPr rtlCol="0" anchor="ctr"/>
          <a:lstStyle/>
          <a:p>
            <a:r>
              <a:rPr lang="en-US" dirty="0"/>
              <a:t>What kind of study design does this become?</a:t>
            </a:r>
          </a:p>
        </p:txBody>
      </p:sp>
      <p:sp>
        <p:nvSpPr>
          <p:cNvPr id="240" name="TextBox 239"/>
          <p:cNvSpPr txBox="1"/>
          <p:nvPr/>
        </p:nvSpPr>
        <p:spPr>
          <a:xfrm>
            <a:off x="7560207" y="2412411"/>
            <a:ext cx="2590800" cy="369332"/>
          </a:xfrm>
          <a:prstGeom prst="rect">
            <a:avLst/>
          </a:prstGeom>
          <a:noFill/>
        </p:spPr>
        <p:txBody>
          <a:bodyPr wrap="square" rtlCol="0">
            <a:spAutoFit/>
          </a:bodyPr>
          <a:lstStyle/>
          <a:p>
            <a:r>
              <a:rPr lang="en-US" dirty="0"/>
              <a:t>(or experiment)</a:t>
            </a:r>
          </a:p>
        </p:txBody>
      </p:sp>
    </p:spTree>
    <p:extLst>
      <p:ext uri="{BB962C8B-B14F-4D97-AF65-F5344CB8AC3E}">
        <p14:creationId xmlns:p14="http://schemas.microsoft.com/office/powerpoint/2010/main" val="145426439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00200" y="152400"/>
            <a:ext cx="5791200" cy="1077218"/>
          </a:xfrm>
          <a:prstGeom prst="rect">
            <a:avLst/>
          </a:prstGeom>
          <a:noFill/>
        </p:spPr>
        <p:txBody>
          <a:bodyPr wrap="square" rtlCol="0">
            <a:spAutoFit/>
          </a:bodyPr>
          <a:lstStyle/>
          <a:p>
            <a:pPr algn="ctr"/>
            <a:r>
              <a:rPr lang="en-US" sz="3200" b="1" dirty="0">
                <a:solidFill>
                  <a:srgbClr val="0000FF"/>
                </a:solidFill>
              </a:rPr>
              <a:t>Study design </a:t>
            </a:r>
            <a:br>
              <a:rPr lang="en-US" sz="3200" b="1" dirty="0">
                <a:solidFill>
                  <a:srgbClr val="0000FF"/>
                </a:solidFill>
              </a:rPr>
            </a:br>
            <a:r>
              <a:rPr lang="en-US" sz="3200" b="1" dirty="0">
                <a:solidFill>
                  <a:srgbClr val="0000FF"/>
                </a:solidFill>
              </a:rPr>
              <a:t>and corresponding tests</a:t>
            </a:r>
          </a:p>
        </p:txBody>
      </p:sp>
      <p:sp>
        <p:nvSpPr>
          <p:cNvPr id="3" name="Rectangle 2"/>
          <p:cNvSpPr/>
          <p:nvPr/>
        </p:nvSpPr>
        <p:spPr>
          <a:xfrm>
            <a:off x="2362200" y="1066800"/>
            <a:ext cx="4648200" cy="762000"/>
          </a:xfrm>
          <a:prstGeom prst="rect">
            <a:avLst/>
          </a:prstGeom>
          <a:noFill/>
          <a:ln>
            <a:noFill/>
          </a:ln>
        </p:spPr>
        <p:style>
          <a:lnRef idx="0">
            <a:scrgbClr r="0" g="0" b="0"/>
          </a:lnRef>
          <a:fillRef idx="0">
            <a:scrgbClr r="0" g="0" b="0"/>
          </a:fillRef>
          <a:effectRef idx="0">
            <a:scrgbClr r="0" g="0" b="0"/>
          </a:effectRef>
          <a:fontRef idx="minor">
            <a:schemeClr val="accent1"/>
          </a:fontRef>
        </p:style>
        <p:txBody>
          <a:bodyPr rtlCol="0" anchor="ctr"/>
          <a:lstStyle/>
          <a:p>
            <a:pPr algn="ctr"/>
            <a:r>
              <a:rPr lang="en-US" b="1" dirty="0"/>
              <a:t>independent * independent </a:t>
            </a:r>
          </a:p>
        </p:txBody>
      </p:sp>
      <p:sp>
        <p:nvSpPr>
          <p:cNvPr id="7" name="Rounded Rectangle 6"/>
          <p:cNvSpPr/>
          <p:nvPr/>
        </p:nvSpPr>
        <p:spPr>
          <a:xfrm>
            <a:off x="2877544" y="1388321"/>
            <a:ext cx="3662399" cy="565552"/>
          </a:xfrm>
          <a:prstGeom prst="roundRect">
            <a:avLst/>
          </a:prstGeom>
          <a:noFill/>
          <a:ln>
            <a:noFill/>
          </a:ln>
        </p:spPr>
        <p:style>
          <a:lnRef idx="0">
            <a:scrgbClr r="0" g="0" b="0"/>
          </a:lnRef>
          <a:fillRef idx="0">
            <a:scrgbClr r="0" g="0" b="0"/>
          </a:fillRef>
          <a:effectRef idx="0">
            <a:scrgbClr r="0" g="0" b="0"/>
          </a:effectRef>
          <a:fontRef idx="minor">
            <a:schemeClr val="accent1"/>
          </a:fontRef>
        </p:style>
        <p:txBody>
          <a:bodyPr rtlCol="0" anchor="ctr"/>
          <a:lstStyle/>
          <a:p>
            <a:pPr algn="ctr"/>
            <a:r>
              <a:rPr lang="en-US" sz="1400" dirty="0"/>
              <a:t>subjects are same among groups</a:t>
            </a:r>
          </a:p>
        </p:txBody>
      </p:sp>
      <p:pic>
        <p:nvPicPr>
          <p:cNvPr id="124" name="Picture 123"/>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931191" y="2009227"/>
            <a:ext cx="201898" cy="201898"/>
          </a:xfrm>
          <a:prstGeom prst="rect">
            <a:avLst/>
          </a:prstGeom>
        </p:spPr>
      </p:pic>
      <p:pic>
        <p:nvPicPr>
          <p:cNvPr id="125" name="Picture 124"/>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987189" y="2333327"/>
            <a:ext cx="201898" cy="201898"/>
          </a:xfrm>
          <a:prstGeom prst="rect">
            <a:avLst/>
          </a:prstGeom>
        </p:spPr>
      </p:pic>
      <p:pic>
        <p:nvPicPr>
          <p:cNvPr id="126" name="Picture 125"/>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180981" y="2438934"/>
            <a:ext cx="201898" cy="201898"/>
          </a:xfrm>
          <a:prstGeom prst="rect">
            <a:avLst/>
          </a:prstGeom>
        </p:spPr>
      </p:pic>
      <p:pic>
        <p:nvPicPr>
          <p:cNvPr id="127" name="Picture 126"/>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145857" y="2280651"/>
            <a:ext cx="201898" cy="201898"/>
          </a:xfrm>
          <a:prstGeom prst="rect">
            <a:avLst/>
          </a:prstGeom>
        </p:spPr>
      </p:pic>
      <p:pic>
        <p:nvPicPr>
          <p:cNvPr id="128" name="Picture 127"/>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488423" y="2237232"/>
            <a:ext cx="201898" cy="201898"/>
          </a:xfrm>
          <a:prstGeom prst="rect">
            <a:avLst/>
          </a:prstGeom>
        </p:spPr>
      </p:pic>
      <p:pic>
        <p:nvPicPr>
          <p:cNvPr id="129" name="Picture 128"/>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443891" y="2686644"/>
            <a:ext cx="201898" cy="201898"/>
          </a:xfrm>
          <a:prstGeom prst="rect">
            <a:avLst/>
          </a:prstGeom>
        </p:spPr>
      </p:pic>
      <p:pic>
        <p:nvPicPr>
          <p:cNvPr id="130" name="Picture 129"/>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222039" y="2551746"/>
            <a:ext cx="201898" cy="201898"/>
          </a:xfrm>
          <a:prstGeom prst="rect">
            <a:avLst/>
          </a:prstGeom>
        </p:spPr>
      </p:pic>
      <p:pic>
        <p:nvPicPr>
          <p:cNvPr id="131" name="Picture 130"/>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711896" y="2164813"/>
            <a:ext cx="201898" cy="201898"/>
          </a:xfrm>
          <a:prstGeom prst="rect">
            <a:avLst/>
          </a:prstGeom>
        </p:spPr>
      </p:pic>
      <p:pic>
        <p:nvPicPr>
          <p:cNvPr id="132" name="Picture 131"/>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564132" y="2384807"/>
            <a:ext cx="201898" cy="201898"/>
          </a:xfrm>
          <a:prstGeom prst="rect">
            <a:avLst/>
          </a:prstGeom>
        </p:spPr>
      </p:pic>
      <p:pic>
        <p:nvPicPr>
          <p:cNvPr id="133" name="Picture 132"/>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436760" y="2587984"/>
            <a:ext cx="201898" cy="201898"/>
          </a:xfrm>
          <a:prstGeom prst="rect">
            <a:avLst/>
          </a:prstGeom>
        </p:spPr>
      </p:pic>
      <p:pic>
        <p:nvPicPr>
          <p:cNvPr id="134" name="Picture 133"/>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669739" y="1946232"/>
            <a:ext cx="201898" cy="201898"/>
          </a:xfrm>
          <a:prstGeom prst="rect">
            <a:avLst/>
          </a:prstGeom>
        </p:spPr>
      </p:pic>
      <p:pic>
        <p:nvPicPr>
          <p:cNvPr id="135" name="Picture 134"/>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286276" y="1863511"/>
            <a:ext cx="201898" cy="201898"/>
          </a:xfrm>
          <a:prstGeom prst="rect">
            <a:avLst/>
          </a:prstGeom>
        </p:spPr>
      </p:pic>
      <p:pic>
        <p:nvPicPr>
          <p:cNvPr id="136" name="Picture 135"/>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217702" y="2105014"/>
            <a:ext cx="201898" cy="201898"/>
          </a:xfrm>
          <a:prstGeom prst="rect">
            <a:avLst/>
          </a:prstGeom>
        </p:spPr>
      </p:pic>
      <p:pic>
        <p:nvPicPr>
          <p:cNvPr id="137" name="Picture 136"/>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649797" y="2270420"/>
            <a:ext cx="201898" cy="201898"/>
          </a:xfrm>
          <a:prstGeom prst="rect">
            <a:avLst/>
          </a:prstGeom>
        </p:spPr>
      </p:pic>
      <p:pic>
        <p:nvPicPr>
          <p:cNvPr id="138" name="Picture 137"/>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363840" y="2076273"/>
            <a:ext cx="201898" cy="201898"/>
          </a:xfrm>
          <a:prstGeom prst="rect">
            <a:avLst/>
          </a:prstGeom>
        </p:spPr>
      </p:pic>
      <p:pic>
        <p:nvPicPr>
          <p:cNvPr id="139" name="Picture 138"/>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584898" y="2739448"/>
            <a:ext cx="201898" cy="201898"/>
          </a:xfrm>
          <a:prstGeom prst="rect">
            <a:avLst/>
          </a:prstGeom>
        </p:spPr>
      </p:pic>
      <p:pic>
        <p:nvPicPr>
          <p:cNvPr id="140" name="Picture 139"/>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808207" y="2114834"/>
            <a:ext cx="201898" cy="201898"/>
          </a:xfrm>
          <a:prstGeom prst="rect">
            <a:avLst/>
          </a:prstGeom>
        </p:spPr>
      </p:pic>
      <p:pic>
        <p:nvPicPr>
          <p:cNvPr id="141" name="Picture 140"/>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876800" y="2429747"/>
            <a:ext cx="201898" cy="201898"/>
          </a:xfrm>
          <a:prstGeom prst="rect">
            <a:avLst/>
          </a:prstGeom>
        </p:spPr>
      </p:pic>
      <p:pic>
        <p:nvPicPr>
          <p:cNvPr id="142" name="Picture 141"/>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929813" y="2240734"/>
            <a:ext cx="201898" cy="201898"/>
          </a:xfrm>
          <a:prstGeom prst="rect">
            <a:avLst/>
          </a:prstGeom>
        </p:spPr>
      </p:pic>
      <p:pic>
        <p:nvPicPr>
          <p:cNvPr id="143" name="Picture 142"/>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630658" y="2574986"/>
            <a:ext cx="201898" cy="201898"/>
          </a:xfrm>
          <a:prstGeom prst="rect">
            <a:avLst/>
          </a:prstGeom>
        </p:spPr>
      </p:pic>
      <p:pic>
        <p:nvPicPr>
          <p:cNvPr id="184" name="Picture 183"/>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3951145" y="3364312"/>
            <a:ext cx="201898" cy="201898"/>
          </a:xfrm>
          <a:prstGeom prst="rect">
            <a:avLst/>
          </a:prstGeom>
        </p:spPr>
      </p:pic>
      <p:pic>
        <p:nvPicPr>
          <p:cNvPr id="185" name="Picture 184"/>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4007143" y="3688412"/>
            <a:ext cx="201898" cy="201898"/>
          </a:xfrm>
          <a:prstGeom prst="rect">
            <a:avLst/>
          </a:prstGeom>
        </p:spPr>
      </p:pic>
      <p:pic>
        <p:nvPicPr>
          <p:cNvPr id="186" name="Picture 185"/>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4200935" y="3794019"/>
            <a:ext cx="201898" cy="201898"/>
          </a:xfrm>
          <a:prstGeom prst="rect">
            <a:avLst/>
          </a:prstGeom>
        </p:spPr>
      </p:pic>
      <p:pic>
        <p:nvPicPr>
          <p:cNvPr id="187" name="Picture 186"/>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4165811" y="3635736"/>
            <a:ext cx="201898" cy="201898"/>
          </a:xfrm>
          <a:prstGeom prst="rect">
            <a:avLst/>
          </a:prstGeom>
        </p:spPr>
      </p:pic>
      <p:pic>
        <p:nvPicPr>
          <p:cNvPr id="188" name="Picture 187"/>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4508377" y="3592317"/>
            <a:ext cx="201898" cy="201898"/>
          </a:xfrm>
          <a:prstGeom prst="rect">
            <a:avLst/>
          </a:prstGeom>
        </p:spPr>
      </p:pic>
      <p:pic>
        <p:nvPicPr>
          <p:cNvPr id="189" name="Picture 188"/>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4463845" y="4041729"/>
            <a:ext cx="201898" cy="201898"/>
          </a:xfrm>
          <a:prstGeom prst="rect">
            <a:avLst/>
          </a:prstGeom>
        </p:spPr>
      </p:pic>
      <p:pic>
        <p:nvPicPr>
          <p:cNvPr id="190" name="Picture 189"/>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4241993" y="3906831"/>
            <a:ext cx="201898" cy="201898"/>
          </a:xfrm>
          <a:prstGeom prst="rect">
            <a:avLst/>
          </a:prstGeom>
        </p:spPr>
      </p:pic>
      <p:pic>
        <p:nvPicPr>
          <p:cNvPr id="191" name="Picture 190"/>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4731850" y="3519898"/>
            <a:ext cx="201898" cy="201898"/>
          </a:xfrm>
          <a:prstGeom prst="rect">
            <a:avLst/>
          </a:prstGeom>
        </p:spPr>
      </p:pic>
      <p:pic>
        <p:nvPicPr>
          <p:cNvPr id="192" name="Picture 191"/>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4584086" y="3739892"/>
            <a:ext cx="201898" cy="201898"/>
          </a:xfrm>
          <a:prstGeom prst="rect">
            <a:avLst/>
          </a:prstGeom>
        </p:spPr>
      </p:pic>
      <p:pic>
        <p:nvPicPr>
          <p:cNvPr id="193" name="Picture 192"/>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4456714" y="3943069"/>
            <a:ext cx="201898" cy="201898"/>
          </a:xfrm>
          <a:prstGeom prst="rect">
            <a:avLst/>
          </a:prstGeom>
        </p:spPr>
      </p:pic>
      <p:pic>
        <p:nvPicPr>
          <p:cNvPr id="194" name="Picture 193"/>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4689693" y="3301317"/>
            <a:ext cx="201898" cy="201898"/>
          </a:xfrm>
          <a:prstGeom prst="rect">
            <a:avLst/>
          </a:prstGeom>
        </p:spPr>
      </p:pic>
      <p:pic>
        <p:nvPicPr>
          <p:cNvPr id="195" name="Picture 194"/>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4306230" y="3218596"/>
            <a:ext cx="201898" cy="201898"/>
          </a:xfrm>
          <a:prstGeom prst="rect">
            <a:avLst/>
          </a:prstGeom>
        </p:spPr>
      </p:pic>
      <p:pic>
        <p:nvPicPr>
          <p:cNvPr id="196" name="Picture 195"/>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4237656" y="3460099"/>
            <a:ext cx="201898" cy="201898"/>
          </a:xfrm>
          <a:prstGeom prst="rect">
            <a:avLst/>
          </a:prstGeom>
        </p:spPr>
      </p:pic>
      <p:pic>
        <p:nvPicPr>
          <p:cNvPr id="197" name="Picture 196"/>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4669751" y="3625505"/>
            <a:ext cx="201898" cy="201898"/>
          </a:xfrm>
          <a:prstGeom prst="rect">
            <a:avLst/>
          </a:prstGeom>
        </p:spPr>
      </p:pic>
      <p:pic>
        <p:nvPicPr>
          <p:cNvPr id="198" name="Picture 197"/>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4383794" y="3431358"/>
            <a:ext cx="201898" cy="201898"/>
          </a:xfrm>
          <a:prstGeom prst="rect">
            <a:avLst/>
          </a:prstGeom>
        </p:spPr>
      </p:pic>
      <p:pic>
        <p:nvPicPr>
          <p:cNvPr id="199" name="Picture 198"/>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4604852" y="4094533"/>
            <a:ext cx="201898" cy="201898"/>
          </a:xfrm>
          <a:prstGeom prst="rect">
            <a:avLst/>
          </a:prstGeom>
        </p:spPr>
      </p:pic>
      <p:pic>
        <p:nvPicPr>
          <p:cNvPr id="200" name="Picture 199"/>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4828161" y="3469919"/>
            <a:ext cx="201898" cy="201898"/>
          </a:xfrm>
          <a:prstGeom prst="rect">
            <a:avLst/>
          </a:prstGeom>
        </p:spPr>
      </p:pic>
      <p:pic>
        <p:nvPicPr>
          <p:cNvPr id="201" name="Picture 200"/>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4896754" y="3784832"/>
            <a:ext cx="201898" cy="201898"/>
          </a:xfrm>
          <a:prstGeom prst="rect">
            <a:avLst/>
          </a:prstGeom>
        </p:spPr>
      </p:pic>
      <p:pic>
        <p:nvPicPr>
          <p:cNvPr id="202" name="Picture 201"/>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4949767" y="3595819"/>
            <a:ext cx="201898" cy="201898"/>
          </a:xfrm>
          <a:prstGeom prst="rect">
            <a:avLst/>
          </a:prstGeom>
        </p:spPr>
      </p:pic>
      <p:pic>
        <p:nvPicPr>
          <p:cNvPr id="203" name="Picture 202"/>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4650612" y="3930071"/>
            <a:ext cx="201898" cy="201898"/>
          </a:xfrm>
          <a:prstGeom prst="rect">
            <a:avLst/>
          </a:prstGeom>
        </p:spPr>
      </p:pic>
      <p:sp>
        <p:nvSpPr>
          <p:cNvPr id="224" name="Right Arrow 223"/>
          <p:cNvSpPr/>
          <p:nvPr/>
        </p:nvSpPr>
        <p:spPr>
          <a:xfrm rot="16200000">
            <a:off x="-131050" y="2920254"/>
            <a:ext cx="2989582" cy="34947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one direction</a:t>
            </a:r>
          </a:p>
        </p:txBody>
      </p:sp>
      <p:sp>
        <p:nvSpPr>
          <p:cNvPr id="227" name="TextBox 226"/>
          <p:cNvSpPr txBox="1"/>
          <p:nvPr/>
        </p:nvSpPr>
        <p:spPr>
          <a:xfrm rot="10800000">
            <a:off x="1111283" y="1658231"/>
            <a:ext cx="461665" cy="771516"/>
          </a:xfrm>
          <a:prstGeom prst="rect">
            <a:avLst/>
          </a:prstGeom>
          <a:noFill/>
        </p:spPr>
        <p:txBody>
          <a:bodyPr vert="eaVert" wrap="square" rtlCol="0">
            <a:spAutoFit/>
          </a:bodyPr>
          <a:lstStyle/>
          <a:p>
            <a:r>
              <a:rPr lang="en-US" i="1" dirty="0">
                <a:solidFill>
                  <a:schemeClr val="bg1"/>
                </a:solidFill>
              </a:rPr>
              <a:t>drug</a:t>
            </a:r>
          </a:p>
        </p:txBody>
      </p:sp>
      <p:sp>
        <p:nvSpPr>
          <p:cNvPr id="228" name="TextBox 227"/>
          <p:cNvSpPr txBox="1"/>
          <p:nvPr/>
        </p:nvSpPr>
        <p:spPr>
          <a:xfrm>
            <a:off x="5396665" y="2158058"/>
            <a:ext cx="914400" cy="369332"/>
          </a:xfrm>
          <a:prstGeom prst="rect">
            <a:avLst/>
          </a:prstGeom>
          <a:noFill/>
        </p:spPr>
        <p:txBody>
          <a:bodyPr wrap="square" rtlCol="0">
            <a:spAutoFit/>
          </a:bodyPr>
          <a:lstStyle/>
          <a:p>
            <a:r>
              <a:rPr lang="en-US" dirty="0"/>
              <a:t>current</a:t>
            </a:r>
          </a:p>
        </p:txBody>
      </p:sp>
      <p:sp>
        <p:nvSpPr>
          <p:cNvPr id="229" name="TextBox 228"/>
          <p:cNvSpPr txBox="1"/>
          <p:nvPr/>
        </p:nvSpPr>
        <p:spPr>
          <a:xfrm>
            <a:off x="5398885" y="3574060"/>
            <a:ext cx="1521779" cy="369332"/>
          </a:xfrm>
          <a:prstGeom prst="rect">
            <a:avLst/>
          </a:prstGeom>
          <a:noFill/>
        </p:spPr>
        <p:txBody>
          <a:bodyPr wrap="square" rtlCol="0">
            <a:spAutoFit/>
          </a:bodyPr>
          <a:lstStyle/>
          <a:p>
            <a:r>
              <a:rPr lang="en-US" dirty="0"/>
              <a:t>experiment</a:t>
            </a:r>
          </a:p>
        </p:txBody>
      </p:sp>
      <p:sp>
        <p:nvSpPr>
          <p:cNvPr id="231" name="TextBox 230"/>
          <p:cNvSpPr txBox="1"/>
          <p:nvPr/>
        </p:nvSpPr>
        <p:spPr>
          <a:xfrm rot="16200000">
            <a:off x="4063133" y="2872048"/>
            <a:ext cx="1124431" cy="369332"/>
          </a:xfrm>
          <a:prstGeom prst="rect">
            <a:avLst/>
          </a:prstGeom>
          <a:noFill/>
        </p:spPr>
        <p:txBody>
          <a:bodyPr wrap="square" rtlCol="0">
            <a:spAutoFit/>
          </a:bodyPr>
          <a:lstStyle/>
          <a:p>
            <a:r>
              <a:rPr lang="en-US" dirty="0"/>
              <a:t>medium</a:t>
            </a:r>
          </a:p>
        </p:txBody>
      </p:sp>
      <p:sp>
        <p:nvSpPr>
          <p:cNvPr id="239" name="Rectangle 238"/>
          <p:cNvSpPr/>
          <p:nvPr/>
        </p:nvSpPr>
        <p:spPr>
          <a:xfrm>
            <a:off x="764453" y="5113247"/>
            <a:ext cx="1950277" cy="369332"/>
          </a:xfrm>
          <a:prstGeom prst="rect">
            <a:avLst/>
          </a:prstGeom>
          <a:noFill/>
          <a:ln>
            <a:noFill/>
          </a:ln>
        </p:spPr>
        <p:style>
          <a:lnRef idx="0">
            <a:scrgbClr r="0" g="0" b="0"/>
          </a:lnRef>
          <a:fillRef idx="0">
            <a:scrgbClr r="0" g="0" b="0"/>
          </a:fillRef>
          <a:effectRef idx="0">
            <a:scrgbClr r="0" g="0" b="0"/>
          </a:effectRef>
          <a:fontRef idx="minor">
            <a:schemeClr val="accent3"/>
          </a:fontRef>
        </p:style>
        <p:txBody>
          <a:bodyPr wrap="none">
            <a:spAutoFit/>
          </a:bodyPr>
          <a:lstStyle/>
          <a:p>
            <a:r>
              <a:rPr lang="en-US" b="1" dirty="0"/>
              <a:t>Simple main effect</a:t>
            </a:r>
          </a:p>
        </p:txBody>
      </p:sp>
      <p:sp>
        <p:nvSpPr>
          <p:cNvPr id="240" name="Rectangle 239"/>
          <p:cNvSpPr/>
          <p:nvPr/>
        </p:nvSpPr>
        <p:spPr>
          <a:xfrm>
            <a:off x="2636341" y="5118106"/>
            <a:ext cx="6693271" cy="615553"/>
          </a:xfrm>
          <a:prstGeom prst="rect">
            <a:avLst/>
          </a:prstGeom>
        </p:spPr>
        <p:txBody>
          <a:bodyPr wrap="square">
            <a:spAutoFit/>
          </a:bodyPr>
          <a:lstStyle/>
          <a:p>
            <a:r>
              <a:rPr lang="en-US" sz="1600" dirty="0"/>
              <a:t>is the effect of one independent variable within one level of a second independent variable.                                                                                      </a:t>
            </a:r>
            <a:r>
              <a:rPr lang="en-US" dirty="0">
                <a:latin typeface="Arial" panose="020B0604020202020204" pitchFamily="34" charset="0"/>
              </a:rPr>
              <a:t>--</a:t>
            </a:r>
            <a:r>
              <a:rPr lang="en-US" dirty="0" err="1">
                <a:latin typeface="Arial" panose="020B0604020202020204" pitchFamily="34" charset="0"/>
              </a:rPr>
              <a:t>psu</a:t>
            </a:r>
            <a:endParaRPr lang="en-US" dirty="0"/>
          </a:p>
        </p:txBody>
      </p:sp>
      <p:sp>
        <p:nvSpPr>
          <p:cNvPr id="241" name="Rectangle 240"/>
          <p:cNvSpPr/>
          <p:nvPr/>
        </p:nvSpPr>
        <p:spPr>
          <a:xfrm>
            <a:off x="2819400" y="5928054"/>
            <a:ext cx="5486400" cy="866396"/>
          </a:xfrm>
          <a:prstGeom prst="rect">
            <a:avLst/>
          </a:prstGeom>
          <a:noFill/>
          <a:ln>
            <a:noFill/>
          </a:ln>
        </p:spPr>
        <p:style>
          <a:lnRef idx="0">
            <a:scrgbClr r="0" g="0" b="0"/>
          </a:lnRef>
          <a:fillRef idx="0">
            <a:scrgbClr r="0" g="0" b="0"/>
          </a:fillRef>
          <a:effectRef idx="0">
            <a:scrgbClr r="0" g="0" b="0"/>
          </a:effectRef>
          <a:fontRef idx="minor">
            <a:schemeClr val="accent2"/>
          </a:fontRef>
        </p:style>
        <p:txBody>
          <a:bodyPr rtlCol="0" anchor="ctr"/>
          <a:lstStyle/>
          <a:p>
            <a:r>
              <a:rPr lang="en-US" dirty="0"/>
              <a:t>What kind of study design does this become?</a:t>
            </a:r>
          </a:p>
        </p:txBody>
      </p:sp>
    </p:spTree>
    <p:extLst>
      <p:ext uri="{BB962C8B-B14F-4D97-AF65-F5344CB8AC3E}">
        <p14:creationId xmlns:p14="http://schemas.microsoft.com/office/powerpoint/2010/main" val="329301584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00200" y="152400"/>
            <a:ext cx="5791200" cy="1077218"/>
          </a:xfrm>
          <a:prstGeom prst="rect">
            <a:avLst/>
          </a:prstGeom>
          <a:noFill/>
        </p:spPr>
        <p:txBody>
          <a:bodyPr wrap="square" rtlCol="0">
            <a:spAutoFit/>
          </a:bodyPr>
          <a:lstStyle/>
          <a:p>
            <a:pPr algn="ctr"/>
            <a:r>
              <a:rPr lang="en-US" sz="3200" b="1" dirty="0">
                <a:solidFill>
                  <a:srgbClr val="0000FF"/>
                </a:solidFill>
              </a:rPr>
              <a:t>Study design </a:t>
            </a:r>
            <a:br>
              <a:rPr lang="en-US" sz="3200" b="1" dirty="0">
                <a:solidFill>
                  <a:srgbClr val="0000FF"/>
                </a:solidFill>
              </a:rPr>
            </a:br>
            <a:r>
              <a:rPr lang="en-US" sz="3200" b="1" dirty="0">
                <a:solidFill>
                  <a:srgbClr val="0000FF"/>
                </a:solidFill>
              </a:rPr>
              <a:t>and corresponding tests</a:t>
            </a:r>
          </a:p>
        </p:txBody>
      </p:sp>
      <p:sp>
        <p:nvSpPr>
          <p:cNvPr id="3" name="Rectangle 2"/>
          <p:cNvSpPr/>
          <p:nvPr/>
        </p:nvSpPr>
        <p:spPr>
          <a:xfrm>
            <a:off x="2362200" y="1066800"/>
            <a:ext cx="4648200" cy="762000"/>
          </a:xfrm>
          <a:prstGeom prst="rect">
            <a:avLst/>
          </a:prstGeom>
          <a:noFill/>
          <a:ln>
            <a:noFill/>
          </a:ln>
        </p:spPr>
        <p:style>
          <a:lnRef idx="0">
            <a:scrgbClr r="0" g="0" b="0"/>
          </a:lnRef>
          <a:fillRef idx="0">
            <a:scrgbClr r="0" g="0" b="0"/>
          </a:fillRef>
          <a:effectRef idx="0">
            <a:scrgbClr r="0" g="0" b="0"/>
          </a:effectRef>
          <a:fontRef idx="minor">
            <a:schemeClr val="accent1"/>
          </a:fontRef>
        </p:style>
        <p:txBody>
          <a:bodyPr rtlCol="0" anchor="ctr"/>
          <a:lstStyle/>
          <a:p>
            <a:pPr algn="ctr"/>
            <a:r>
              <a:rPr lang="en-US" b="1" dirty="0"/>
              <a:t>independent * paired </a:t>
            </a:r>
          </a:p>
        </p:txBody>
      </p:sp>
      <p:sp>
        <p:nvSpPr>
          <p:cNvPr id="7" name="Rounded Rectangle 6"/>
          <p:cNvSpPr/>
          <p:nvPr/>
        </p:nvSpPr>
        <p:spPr>
          <a:xfrm>
            <a:off x="2877544" y="1388321"/>
            <a:ext cx="3662399" cy="565552"/>
          </a:xfrm>
          <a:prstGeom prst="roundRect">
            <a:avLst/>
          </a:prstGeom>
          <a:noFill/>
          <a:ln>
            <a:noFill/>
          </a:ln>
        </p:spPr>
        <p:style>
          <a:lnRef idx="0">
            <a:scrgbClr r="0" g="0" b="0"/>
          </a:lnRef>
          <a:fillRef idx="0">
            <a:scrgbClr r="0" g="0" b="0"/>
          </a:fillRef>
          <a:effectRef idx="0">
            <a:scrgbClr r="0" g="0" b="0"/>
          </a:effectRef>
          <a:fontRef idx="minor">
            <a:schemeClr val="accent1"/>
          </a:fontRef>
        </p:style>
        <p:txBody>
          <a:bodyPr rtlCol="0" anchor="ctr"/>
          <a:lstStyle/>
          <a:p>
            <a:pPr algn="ctr"/>
            <a:r>
              <a:rPr lang="en-US" sz="1400" dirty="0"/>
              <a:t>subjects are same among paired groups</a:t>
            </a:r>
          </a:p>
        </p:txBody>
      </p:sp>
      <p:pic>
        <p:nvPicPr>
          <p:cNvPr id="101" name="Picture 100"/>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1873792" y="2014086"/>
            <a:ext cx="201898" cy="201898"/>
          </a:xfrm>
          <a:prstGeom prst="rect">
            <a:avLst/>
          </a:prstGeom>
        </p:spPr>
      </p:pic>
      <p:pic>
        <p:nvPicPr>
          <p:cNvPr id="102" name="Picture 101"/>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1929790" y="2338186"/>
            <a:ext cx="201898" cy="201898"/>
          </a:xfrm>
          <a:prstGeom prst="rect">
            <a:avLst/>
          </a:prstGeom>
        </p:spPr>
      </p:pic>
      <p:pic>
        <p:nvPicPr>
          <p:cNvPr id="103" name="Picture 102"/>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2123582" y="2443793"/>
            <a:ext cx="201898" cy="201898"/>
          </a:xfrm>
          <a:prstGeom prst="rect">
            <a:avLst/>
          </a:prstGeom>
        </p:spPr>
      </p:pic>
      <p:pic>
        <p:nvPicPr>
          <p:cNvPr id="104" name="Picture 103"/>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2088458" y="2285510"/>
            <a:ext cx="201898" cy="201898"/>
          </a:xfrm>
          <a:prstGeom prst="rect">
            <a:avLst/>
          </a:prstGeom>
        </p:spPr>
      </p:pic>
      <p:pic>
        <p:nvPicPr>
          <p:cNvPr id="105" name="Picture 104"/>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2431024" y="2242091"/>
            <a:ext cx="201898" cy="201898"/>
          </a:xfrm>
          <a:prstGeom prst="rect">
            <a:avLst/>
          </a:prstGeom>
        </p:spPr>
      </p:pic>
      <p:pic>
        <p:nvPicPr>
          <p:cNvPr id="106" name="Picture 105"/>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2386492" y="2691503"/>
            <a:ext cx="201898" cy="201898"/>
          </a:xfrm>
          <a:prstGeom prst="rect">
            <a:avLst/>
          </a:prstGeom>
        </p:spPr>
      </p:pic>
      <p:pic>
        <p:nvPicPr>
          <p:cNvPr id="110" name="Picture 109"/>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2164640" y="2556605"/>
            <a:ext cx="201898" cy="201898"/>
          </a:xfrm>
          <a:prstGeom prst="rect">
            <a:avLst/>
          </a:prstGeom>
        </p:spPr>
      </p:pic>
      <p:pic>
        <p:nvPicPr>
          <p:cNvPr id="111" name="Picture 110"/>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2654497" y="2169672"/>
            <a:ext cx="201898" cy="201898"/>
          </a:xfrm>
          <a:prstGeom prst="rect">
            <a:avLst/>
          </a:prstGeom>
        </p:spPr>
      </p:pic>
      <p:pic>
        <p:nvPicPr>
          <p:cNvPr id="112" name="Picture 111"/>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2506733" y="2389666"/>
            <a:ext cx="201898" cy="201898"/>
          </a:xfrm>
          <a:prstGeom prst="rect">
            <a:avLst/>
          </a:prstGeom>
        </p:spPr>
      </p:pic>
      <p:pic>
        <p:nvPicPr>
          <p:cNvPr id="113" name="Picture 112"/>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2379361" y="2592843"/>
            <a:ext cx="201898" cy="201898"/>
          </a:xfrm>
          <a:prstGeom prst="rect">
            <a:avLst/>
          </a:prstGeom>
        </p:spPr>
      </p:pic>
      <p:pic>
        <p:nvPicPr>
          <p:cNvPr id="114" name="Picture 113"/>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2612340" y="1951091"/>
            <a:ext cx="201898" cy="201898"/>
          </a:xfrm>
          <a:prstGeom prst="rect">
            <a:avLst/>
          </a:prstGeom>
        </p:spPr>
      </p:pic>
      <p:pic>
        <p:nvPicPr>
          <p:cNvPr id="115" name="Picture 114"/>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2228877" y="1868370"/>
            <a:ext cx="201898" cy="201898"/>
          </a:xfrm>
          <a:prstGeom prst="rect">
            <a:avLst/>
          </a:prstGeom>
        </p:spPr>
      </p:pic>
      <p:pic>
        <p:nvPicPr>
          <p:cNvPr id="116" name="Picture 115"/>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2160303" y="2109873"/>
            <a:ext cx="201898" cy="201898"/>
          </a:xfrm>
          <a:prstGeom prst="rect">
            <a:avLst/>
          </a:prstGeom>
        </p:spPr>
      </p:pic>
      <p:pic>
        <p:nvPicPr>
          <p:cNvPr id="117" name="Picture 116"/>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2592398" y="2275279"/>
            <a:ext cx="201898" cy="201898"/>
          </a:xfrm>
          <a:prstGeom prst="rect">
            <a:avLst/>
          </a:prstGeom>
        </p:spPr>
      </p:pic>
      <p:pic>
        <p:nvPicPr>
          <p:cNvPr id="118" name="Picture 117"/>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2306441" y="2081132"/>
            <a:ext cx="201898" cy="201898"/>
          </a:xfrm>
          <a:prstGeom prst="rect">
            <a:avLst/>
          </a:prstGeom>
        </p:spPr>
      </p:pic>
      <p:pic>
        <p:nvPicPr>
          <p:cNvPr id="119" name="Picture 118"/>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2527499" y="2744307"/>
            <a:ext cx="201898" cy="201898"/>
          </a:xfrm>
          <a:prstGeom prst="rect">
            <a:avLst/>
          </a:prstGeom>
        </p:spPr>
      </p:pic>
      <p:pic>
        <p:nvPicPr>
          <p:cNvPr id="120" name="Picture 119"/>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2750808" y="2119693"/>
            <a:ext cx="201898" cy="201898"/>
          </a:xfrm>
          <a:prstGeom prst="rect">
            <a:avLst/>
          </a:prstGeom>
        </p:spPr>
      </p:pic>
      <p:pic>
        <p:nvPicPr>
          <p:cNvPr id="121" name="Picture 120"/>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2819401" y="2434606"/>
            <a:ext cx="201898" cy="201898"/>
          </a:xfrm>
          <a:prstGeom prst="rect">
            <a:avLst/>
          </a:prstGeom>
        </p:spPr>
      </p:pic>
      <p:pic>
        <p:nvPicPr>
          <p:cNvPr id="122" name="Picture 121"/>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2872414" y="2245593"/>
            <a:ext cx="201898" cy="201898"/>
          </a:xfrm>
          <a:prstGeom prst="rect">
            <a:avLst/>
          </a:prstGeom>
        </p:spPr>
      </p:pic>
      <p:pic>
        <p:nvPicPr>
          <p:cNvPr id="123" name="Picture 122"/>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2573259" y="2579845"/>
            <a:ext cx="201898" cy="201898"/>
          </a:xfrm>
          <a:prstGeom prst="rect">
            <a:avLst/>
          </a:prstGeom>
        </p:spPr>
      </p:pic>
      <p:pic>
        <p:nvPicPr>
          <p:cNvPr id="164" name="Picture 163"/>
          <p:cNvPicPr>
            <a:picLocks noChangeAspect="1"/>
          </p:cNvPicPr>
          <p:nvPr/>
        </p:nvPicPr>
        <p:blipFill>
          <a:blip r:embed="rId3"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893746" y="3117516"/>
            <a:ext cx="201898" cy="201898"/>
          </a:xfrm>
          <a:prstGeom prst="rect">
            <a:avLst/>
          </a:prstGeom>
        </p:spPr>
      </p:pic>
      <p:pic>
        <p:nvPicPr>
          <p:cNvPr id="165" name="Picture 164"/>
          <p:cNvPicPr>
            <a:picLocks noChangeAspect="1"/>
          </p:cNvPicPr>
          <p:nvPr/>
        </p:nvPicPr>
        <p:blipFill>
          <a:blip r:embed="rId3"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949744" y="3441616"/>
            <a:ext cx="201898" cy="201898"/>
          </a:xfrm>
          <a:prstGeom prst="rect">
            <a:avLst/>
          </a:prstGeom>
        </p:spPr>
      </p:pic>
      <p:pic>
        <p:nvPicPr>
          <p:cNvPr id="166" name="Picture 165"/>
          <p:cNvPicPr>
            <a:picLocks noChangeAspect="1"/>
          </p:cNvPicPr>
          <p:nvPr/>
        </p:nvPicPr>
        <p:blipFill>
          <a:blip r:embed="rId3"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2143536" y="3547223"/>
            <a:ext cx="201898" cy="201898"/>
          </a:xfrm>
          <a:prstGeom prst="rect">
            <a:avLst/>
          </a:prstGeom>
        </p:spPr>
      </p:pic>
      <p:pic>
        <p:nvPicPr>
          <p:cNvPr id="167" name="Picture 166"/>
          <p:cNvPicPr>
            <a:picLocks noChangeAspect="1"/>
          </p:cNvPicPr>
          <p:nvPr/>
        </p:nvPicPr>
        <p:blipFill>
          <a:blip r:embed="rId3"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2108412" y="3388940"/>
            <a:ext cx="201898" cy="201898"/>
          </a:xfrm>
          <a:prstGeom prst="rect">
            <a:avLst/>
          </a:prstGeom>
        </p:spPr>
      </p:pic>
      <p:pic>
        <p:nvPicPr>
          <p:cNvPr id="168" name="Picture 167"/>
          <p:cNvPicPr>
            <a:picLocks noChangeAspect="1"/>
          </p:cNvPicPr>
          <p:nvPr/>
        </p:nvPicPr>
        <p:blipFill>
          <a:blip r:embed="rId3"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2450978" y="3345521"/>
            <a:ext cx="201898" cy="201898"/>
          </a:xfrm>
          <a:prstGeom prst="rect">
            <a:avLst/>
          </a:prstGeom>
        </p:spPr>
      </p:pic>
      <p:pic>
        <p:nvPicPr>
          <p:cNvPr id="169" name="Picture 168"/>
          <p:cNvPicPr>
            <a:picLocks noChangeAspect="1"/>
          </p:cNvPicPr>
          <p:nvPr/>
        </p:nvPicPr>
        <p:blipFill>
          <a:blip r:embed="rId3"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2406446" y="3794933"/>
            <a:ext cx="201898" cy="201898"/>
          </a:xfrm>
          <a:prstGeom prst="rect">
            <a:avLst/>
          </a:prstGeom>
        </p:spPr>
      </p:pic>
      <p:pic>
        <p:nvPicPr>
          <p:cNvPr id="170" name="Picture 169"/>
          <p:cNvPicPr>
            <a:picLocks noChangeAspect="1"/>
          </p:cNvPicPr>
          <p:nvPr/>
        </p:nvPicPr>
        <p:blipFill>
          <a:blip r:embed="rId3"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2184594" y="3660035"/>
            <a:ext cx="201898" cy="201898"/>
          </a:xfrm>
          <a:prstGeom prst="rect">
            <a:avLst/>
          </a:prstGeom>
        </p:spPr>
      </p:pic>
      <p:pic>
        <p:nvPicPr>
          <p:cNvPr id="171" name="Picture 170"/>
          <p:cNvPicPr>
            <a:picLocks noChangeAspect="1"/>
          </p:cNvPicPr>
          <p:nvPr/>
        </p:nvPicPr>
        <p:blipFill>
          <a:blip r:embed="rId3"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2674451" y="3273102"/>
            <a:ext cx="201898" cy="201898"/>
          </a:xfrm>
          <a:prstGeom prst="rect">
            <a:avLst/>
          </a:prstGeom>
        </p:spPr>
      </p:pic>
      <p:pic>
        <p:nvPicPr>
          <p:cNvPr id="172" name="Picture 171"/>
          <p:cNvPicPr>
            <a:picLocks noChangeAspect="1"/>
          </p:cNvPicPr>
          <p:nvPr/>
        </p:nvPicPr>
        <p:blipFill>
          <a:blip r:embed="rId3"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2526687" y="3493096"/>
            <a:ext cx="201898" cy="201898"/>
          </a:xfrm>
          <a:prstGeom prst="rect">
            <a:avLst/>
          </a:prstGeom>
        </p:spPr>
      </p:pic>
      <p:pic>
        <p:nvPicPr>
          <p:cNvPr id="173" name="Picture 172"/>
          <p:cNvPicPr>
            <a:picLocks noChangeAspect="1"/>
          </p:cNvPicPr>
          <p:nvPr/>
        </p:nvPicPr>
        <p:blipFill>
          <a:blip r:embed="rId3"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2399315" y="3696273"/>
            <a:ext cx="201898" cy="201898"/>
          </a:xfrm>
          <a:prstGeom prst="rect">
            <a:avLst/>
          </a:prstGeom>
        </p:spPr>
      </p:pic>
      <p:pic>
        <p:nvPicPr>
          <p:cNvPr id="174" name="Picture 173"/>
          <p:cNvPicPr>
            <a:picLocks noChangeAspect="1"/>
          </p:cNvPicPr>
          <p:nvPr/>
        </p:nvPicPr>
        <p:blipFill>
          <a:blip r:embed="rId3"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2632294" y="3054521"/>
            <a:ext cx="201898" cy="201898"/>
          </a:xfrm>
          <a:prstGeom prst="rect">
            <a:avLst/>
          </a:prstGeom>
        </p:spPr>
      </p:pic>
      <p:pic>
        <p:nvPicPr>
          <p:cNvPr id="175" name="Picture 174"/>
          <p:cNvPicPr>
            <a:picLocks noChangeAspect="1"/>
          </p:cNvPicPr>
          <p:nvPr/>
        </p:nvPicPr>
        <p:blipFill>
          <a:blip r:embed="rId3"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2248831" y="2971800"/>
            <a:ext cx="201898" cy="201898"/>
          </a:xfrm>
          <a:prstGeom prst="rect">
            <a:avLst/>
          </a:prstGeom>
        </p:spPr>
      </p:pic>
      <p:pic>
        <p:nvPicPr>
          <p:cNvPr id="176" name="Picture 175"/>
          <p:cNvPicPr>
            <a:picLocks noChangeAspect="1"/>
          </p:cNvPicPr>
          <p:nvPr/>
        </p:nvPicPr>
        <p:blipFill>
          <a:blip r:embed="rId3"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2180257" y="3213303"/>
            <a:ext cx="201898" cy="201898"/>
          </a:xfrm>
          <a:prstGeom prst="rect">
            <a:avLst/>
          </a:prstGeom>
        </p:spPr>
      </p:pic>
      <p:pic>
        <p:nvPicPr>
          <p:cNvPr id="177" name="Picture 176"/>
          <p:cNvPicPr>
            <a:picLocks noChangeAspect="1"/>
          </p:cNvPicPr>
          <p:nvPr/>
        </p:nvPicPr>
        <p:blipFill>
          <a:blip r:embed="rId3"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2612352" y="3378709"/>
            <a:ext cx="201898" cy="201898"/>
          </a:xfrm>
          <a:prstGeom prst="rect">
            <a:avLst/>
          </a:prstGeom>
        </p:spPr>
      </p:pic>
      <p:pic>
        <p:nvPicPr>
          <p:cNvPr id="178" name="Picture 177"/>
          <p:cNvPicPr>
            <a:picLocks noChangeAspect="1"/>
          </p:cNvPicPr>
          <p:nvPr/>
        </p:nvPicPr>
        <p:blipFill>
          <a:blip r:embed="rId3"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2326395" y="3184562"/>
            <a:ext cx="201898" cy="201898"/>
          </a:xfrm>
          <a:prstGeom prst="rect">
            <a:avLst/>
          </a:prstGeom>
        </p:spPr>
      </p:pic>
      <p:pic>
        <p:nvPicPr>
          <p:cNvPr id="179" name="Picture 178"/>
          <p:cNvPicPr>
            <a:picLocks noChangeAspect="1"/>
          </p:cNvPicPr>
          <p:nvPr/>
        </p:nvPicPr>
        <p:blipFill>
          <a:blip r:embed="rId3"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2547453" y="3847737"/>
            <a:ext cx="201898" cy="201898"/>
          </a:xfrm>
          <a:prstGeom prst="rect">
            <a:avLst/>
          </a:prstGeom>
        </p:spPr>
      </p:pic>
      <p:pic>
        <p:nvPicPr>
          <p:cNvPr id="180" name="Picture 179"/>
          <p:cNvPicPr>
            <a:picLocks noChangeAspect="1"/>
          </p:cNvPicPr>
          <p:nvPr/>
        </p:nvPicPr>
        <p:blipFill>
          <a:blip r:embed="rId3"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2770762" y="3223123"/>
            <a:ext cx="201898" cy="201898"/>
          </a:xfrm>
          <a:prstGeom prst="rect">
            <a:avLst/>
          </a:prstGeom>
        </p:spPr>
      </p:pic>
      <p:pic>
        <p:nvPicPr>
          <p:cNvPr id="181" name="Picture 180"/>
          <p:cNvPicPr>
            <a:picLocks noChangeAspect="1"/>
          </p:cNvPicPr>
          <p:nvPr/>
        </p:nvPicPr>
        <p:blipFill>
          <a:blip r:embed="rId3"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2839355" y="3538036"/>
            <a:ext cx="201898" cy="201898"/>
          </a:xfrm>
          <a:prstGeom prst="rect">
            <a:avLst/>
          </a:prstGeom>
        </p:spPr>
      </p:pic>
      <p:pic>
        <p:nvPicPr>
          <p:cNvPr id="182" name="Picture 181"/>
          <p:cNvPicPr>
            <a:picLocks noChangeAspect="1"/>
          </p:cNvPicPr>
          <p:nvPr/>
        </p:nvPicPr>
        <p:blipFill>
          <a:blip r:embed="rId3"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2892368" y="3349023"/>
            <a:ext cx="201898" cy="201898"/>
          </a:xfrm>
          <a:prstGeom prst="rect">
            <a:avLst/>
          </a:prstGeom>
        </p:spPr>
      </p:pic>
      <p:pic>
        <p:nvPicPr>
          <p:cNvPr id="183" name="Picture 182"/>
          <p:cNvPicPr>
            <a:picLocks noChangeAspect="1"/>
          </p:cNvPicPr>
          <p:nvPr/>
        </p:nvPicPr>
        <p:blipFill>
          <a:blip r:embed="rId3"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2593213" y="3683275"/>
            <a:ext cx="201898" cy="201898"/>
          </a:xfrm>
          <a:prstGeom prst="rect">
            <a:avLst/>
          </a:prstGeom>
        </p:spPr>
      </p:pic>
      <p:sp>
        <p:nvSpPr>
          <p:cNvPr id="5" name="Right Arrow 4"/>
          <p:cNvSpPr/>
          <p:nvPr/>
        </p:nvSpPr>
        <p:spPr>
          <a:xfrm>
            <a:off x="1770480" y="5154680"/>
            <a:ext cx="5876526" cy="34947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one direction</a:t>
            </a:r>
          </a:p>
        </p:txBody>
      </p:sp>
      <p:sp>
        <p:nvSpPr>
          <p:cNvPr id="224" name="Right Arrow 223"/>
          <p:cNvSpPr/>
          <p:nvPr/>
        </p:nvSpPr>
        <p:spPr>
          <a:xfrm rot="16200000">
            <a:off x="-554092" y="3350021"/>
            <a:ext cx="3810002" cy="34947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one direction</a:t>
            </a:r>
          </a:p>
        </p:txBody>
      </p:sp>
      <p:sp>
        <p:nvSpPr>
          <p:cNvPr id="225" name="TextBox 224"/>
          <p:cNvSpPr txBox="1"/>
          <p:nvPr/>
        </p:nvSpPr>
        <p:spPr>
          <a:xfrm>
            <a:off x="5389799" y="4509895"/>
            <a:ext cx="762000" cy="369332"/>
          </a:xfrm>
          <a:prstGeom prst="rect">
            <a:avLst/>
          </a:prstGeom>
          <a:noFill/>
        </p:spPr>
        <p:txBody>
          <a:bodyPr wrap="square" rtlCol="0">
            <a:spAutoFit/>
          </a:bodyPr>
          <a:lstStyle/>
          <a:p>
            <a:r>
              <a:rPr lang="en-US" i="1" dirty="0">
                <a:solidFill>
                  <a:schemeClr val="bg1"/>
                </a:solidFill>
              </a:rPr>
              <a:t>risk</a:t>
            </a:r>
          </a:p>
        </p:txBody>
      </p:sp>
      <p:sp>
        <p:nvSpPr>
          <p:cNvPr id="227" name="TextBox 226"/>
          <p:cNvSpPr txBox="1"/>
          <p:nvPr/>
        </p:nvSpPr>
        <p:spPr>
          <a:xfrm rot="10800000">
            <a:off x="1094798" y="1524000"/>
            <a:ext cx="461665" cy="1305551"/>
          </a:xfrm>
          <a:prstGeom prst="rect">
            <a:avLst/>
          </a:prstGeom>
          <a:noFill/>
        </p:spPr>
        <p:txBody>
          <a:bodyPr vert="eaVert" wrap="square" rtlCol="0">
            <a:spAutoFit/>
          </a:bodyPr>
          <a:lstStyle/>
          <a:p>
            <a:r>
              <a:rPr lang="en-US" i="1" dirty="0">
                <a:solidFill>
                  <a:schemeClr val="bg1"/>
                </a:solidFill>
              </a:rPr>
              <a:t>intensity</a:t>
            </a:r>
          </a:p>
        </p:txBody>
      </p:sp>
      <p:sp>
        <p:nvSpPr>
          <p:cNvPr id="4" name="Rectangle 3"/>
          <p:cNvSpPr/>
          <p:nvPr/>
        </p:nvSpPr>
        <p:spPr>
          <a:xfrm>
            <a:off x="838200" y="5462081"/>
            <a:ext cx="8153400" cy="938719"/>
          </a:xfrm>
          <a:prstGeom prst="rect">
            <a:avLst/>
          </a:prstGeom>
        </p:spPr>
        <p:txBody>
          <a:bodyPr wrap="square">
            <a:spAutoFit/>
          </a:bodyPr>
          <a:lstStyle/>
          <a:p>
            <a:r>
              <a:rPr lang="en-US" sz="1100" dirty="0">
                <a:latin typeface="proxima-nova"/>
              </a:rPr>
              <a:t>For example, to understand if blood cholesterol concentration changes over time (e.g., 0, 3 and 6 months) if one embarks on an exercise-training program of either low, moderate or high intensity. Importantly, you would usually want to know if blood cholesterol concentration changed differently over time depending on which exercise-training program was performed (e.g., either the low, moderate or high intensity exercise-training program). Understanding the latter requires the analysis of the interaction effect. In essence, you want to distinguish between the effects of different exercise-training interventions over time.</a:t>
            </a:r>
          </a:p>
        </p:txBody>
      </p:sp>
      <p:pic>
        <p:nvPicPr>
          <p:cNvPr id="318" name="Picture 317"/>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905000" y="4249481"/>
            <a:ext cx="201898" cy="201898"/>
          </a:xfrm>
          <a:prstGeom prst="rect">
            <a:avLst/>
          </a:prstGeom>
        </p:spPr>
      </p:pic>
      <p:pic>
        <p:nvPicPr>
          <p:cNvPr id="319" name="Picture 318"/>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960998" y="4573581"/>
            <a:ext cx="201898" cy="201898"/>
          </a:xfrm>
          <a:prstGeom prst="rect">
            <a:avLst/>
          </a:prstGeom>
        </p:spPr>
      </p:pic>
      <p:pic>
        <p:nvPicPr>
          <p:cNvPr id="320" name="Picture 319"/>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2154790" y="4679188"/>
            <a:ext cx="201898" cy="201898"/>
          </a:xfrm>
          <a:prstGeom prst="rect">
            <a:avLst/>
          </a:prstGeom>
        </p:spPr>
      </p:pic>
      <p:pic>
        <p:nvPicPr>
          <p:cNvPr id="321" name="Picture 320"/>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2119666" y="4520905"/>
            <a:ext cx="201898" cy="201898"/>
          </a:xfrm>
          <a:prstGeom prst="rect">
            <a:avLst/>
          </a:prstGeom>
        </p:spPr>
      </p:pic>
      <p:pic>
        <p:nvPicPr>
          <p:cNvPr id="322" name="Picture 321"/>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2462232" y="4477486"/>
            <a:ext cx="201898" cy="201898"/>
          </a:xfrm>
          <a:prstGeom prst="rect">
            <a:avLst/>
          </a:prstGeom>
        </p:spPr>
      </p:pic>
      <p:pic>
        <p:nvPicPr>
          <p:cNvPr id="323" name="Picture 322"/>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2417700" y="4926898"/>
            <a:ext cx="201898" cy="201898"/>
          </a:xfrm>
          <a:prstGeom prst="rect">
            <a:avLst/>
          </a:prstGeom>
        </p:spPr>
      </p:pic>
      <p:pic>
        <p:nvPicPr>
          <p:cNvPr id="324" name="Picture 323"/>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2195848" y="4792000"/>
            <a:ext cx="201898" cy="201898"/>
          </a:xfrm>
          <a:prstGeom prst="rect">
            <a:avLst/>
          </a:prstGeom>
        </p:spPr>
      </p:pic>
      <p:pic>
        <p:nvPicPr>
          <p:cNvPr id="325" name="Picture 324"/>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2685705" y="4405067"/>
            <a:ext cx="201898" cy="201898"/>
          </a:xfrm>
          <a:prstGeom prst="rect">
            <a:avLst/>
          </a:prstGeom>
        </p:spPr>
      </p:pic>
      <p:pic>
        <p:nvPicPr>
          <p:cNvPr id="326" name="Picture 325"/>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2537941" y="4625061"/>
            <a:ext cx="201898" cy="201898"/>
          </a:xfrm>
          <a:prstGeom prst="rect">
            <a:avLst/>
          </a:prstGeom>
        </p:spPr>
      </p:pic>
      <p:pic>
        <p:nvPicPr>
          <p:cNvPr id="327" name="Picture 326"/>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2410569" y="4828238"/>
            <a:ext cx="201898" cy="201898"/>
          </a:xfrm>
          <a:prstGeom prst="rect">
            <a:avLst/>
          </a:prstGeom>
        </p:spPr>
      </p:pic>
      <p:pic>
        <p:nvPicPr>
          <p:cNvPr id="328" name="Picture 327"/>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2643548" y="4186486"/>
            <a:ext cx="201898" cy="201898"/>
          </a:xfrm>
          <a:prstGeom prst="rect">
            <a:avLst/>
          </a:prstGeom>
        </p:spPr>
      </p:pic>
      <p:pic>
        <p:nvPicPr>
          <p:cNvPr id="329" name="Picture 328"/>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2260085" y="4103765"/>
            <a:ext cx="201898" cy="201898"/>
          </a:xfrm>
          <a:prstGeom prst="rect">
            <a:avLst/>
          </a:prstGeom>
        </p:spPr>
      </p:pic>
      <p:pic>
        <p:nvPicPr>
          <p:cNvPr id="330" name="Picture 329"/>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2191511" y="4345268"/>
            <a:ext cx="201898" cy="201898"/>
          </a:xfrm>
          <a:prstGeom prst="rect">
            <a:avLst/>
          </a:prstGeom>
        </p:spPr>
      </p:pic>
      <p:pic>
        <p:nvPicPr>
          <p:cNvPr id="331" name="Picture 330"/>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2623606" y="4510674"/>
            <a:ext cx="201898" cy="201898"/>
          </a:xfrm>
          <a:prstGeom prst="rect">
            <a:avLst/>
          </a:prstGeom>
        </p:spPr>
      </p:pic>
      <p:pic>
        <p:nvPicPr>
          <p:cNvPr id="332" name="Picture 331"/>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2337649" y="4316527"/>
            <a:ext cx="201898" cy="201898"/>
          </a:xfrm>
          <a:prstGeom prst="rect">
            <a:avLst/>
          </a:prstGeom>
        </p:spPr>
      </p:pic>
      <p:pic>
        <p:nvPicPr>
          <p:cNvPr id="333" name="Picture 332"/>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2558707" y="4979702"/>
            <a:ext cx="201898" cy="201898"/>
          </a:xfrm>
          <a:prstGeom prst="rect">
            <a:avLst/>
          </a:prstGeom>
        </p:spPr>
      </p:pic>
      <p:pic>
        <p:nvPicPr>
          <p:cNvPr id="334" name="Picture 333"/>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2782016" y="4355088"/>
            <a:ext cx="201898" cy="201898"/>
          </a:xfrm>
          <a:prstGeom prst="rect">
            <a:avLst/>
          </a:prstGeom>
        </p:spPr>
      </p:pic>
      <p:pic>
        <p:nvPicPr>
          <p:cNvPr id="335" name="Picture 334"/>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2850609" y="4670001"/>
            <a:ext cx="201898" cy="201898"/>
          </a:xfrm>
          <a:prstGeom prst="rect">
            <a:avLst/>
          </a:prstGeom>
        </p:spPr>
      </p:pic>
      <p:pic>
        <p:nvPicPr>
          <p:cNvPr id="336" name="Picture 335"/>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2903622" y="4480988"/>
            <a:ext cx="201898" cy="201898"/>
          </a:xfrm>
          <a:prstGeom prst="rect">
            <a:avLst/>
          </a:prstGeom>
        </p:spPr>
      </p:pic>
      <p:pic>
        <p:nvPicPr>
          <p:cNvPr id="337" name="Picture 336"/>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2604467" y="4815240"/>
            <a:ext cx="201898" cy="201898"/>
          </a:xfrm>
          <a:prstGeom prst="rect">
            <a:avLst/>
          </a:prstGeom>
        </p:spPr>
      </p:pic>
      <p:pic>
        <p:nvPicPr>
          <p:cNvPr id="338" name="Picture 337"/>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4026072" y="1937886"/>
            <a:ext cx="201898" cy="201898"/>
          </a:xfrm>
          <a:prstGeom prst="rect">
            <a:avLst/>
          </a:prstGeom>
        </p:spPr>
      </p:pic>
      <p:pic>
        <p:nvPicPr>
          <p:cNvPr id="339" name="Picture 338"/>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4082070" y="2261986"/>
            <a:ext cx="201898" cy="201898"/>
          </a:xfrm>
          <a:prstGeom prst="rect">
            <a:avLst/>
          </a:prstGeom>
        </p:spPr>
      </p:pic>
      <p:pic>
        <p:nvPicPr>
          <p:cNvPr id="340" name="Picture 339"/>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4275862" y="2367593"/>
            <a:ext cx="201898" cy="201898"/>
          </a:xfrm>
          <a:prstGeom prst="rect">
            <a:avLst/>
          </a:prstGeom>
        </p:spPr>
      </p:pic>
      <p:pic>
        <p:nvPicPr>
          <p:cNvPr id="341" name="Picture 340"/>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4240738" y="2209310"/>
            <a:ext cx="201898" cy="201898"/>
          </a:xfrm>
          <a:prstGeom prst="rect">
            <a:avLst/>
          </a:prstGeom>
        </p:spPr>
      </p:pic>
      <p:pic>
        <p:nvPicPr>
          <p:cNvPr id="342" name="Picture 341"/>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4583304" y="2165891"/>
            <a:ext cx="201898" cy="201898"/>
          </a:xfrm>
          <a:prstGeom prst="rect">
            <a:avLst/>
          </a:prstGeom>
        </p:spPr>
      </p:pic>
      <p:pic>
        <p:nvPicPr>
          <p:cNvPr id="343" name="Picture 342"/>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4538772" y="2615303"/>
            <a:ext cx="201898" cy="201898"/>
          </a:xfrm>
          <a:prstGeom prst="rect">
            <a:avLst/>
          </a:prstGeom>
        </p:spPr>
      </p:pic>
      <p:pic>
        <p:nvPicPr>
          <p:cNvPr id="344" name="Picture 343"/>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4316920" y="2480405"/>
            <a:ext cx="201898" cy="201898"/>
          </a:xfrm>
          <a:prstGeom prst="rect">
            <a:avLst/>
          </a:prstGeom>
        </p:spPr>
      </p:pic>
      <p:pic>
        <p:nvPicPr>
          <p:cNvPr id="345" name="Picture 344"/>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4806777" y="2093472"/>
            <a:ext cx="201898" cy="201898"/>
          </a:xfrm>
          <a:prstGeom prst="rect">
            <a:avLst/>
          </a:prstGeom>
        </p:spPr>
      </p:pic>
      <p:pic>
        <p:nvPicPr>
          <p:cNvPr id="346" name="Picture 345"/>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4659013" y="2313466"/>
            <a:ext cx="201898" cy="201898"/>
          </a:xfrm>
          <a:prstGeom prst="rect">
            <a:avLst/>
          </a:prstGeom>
        </p:spPr>
      </p:pic>
      <p:pic>
        <p:nvPicPr>
          <p:cNvPr id="347" name="Picture 346"/>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4531641" y="2516643"/>
            <a:ext cx="201898" cy="201898"/>
          </a:xfrm>
          <a:prstGeom prst="rect">
            <a:avLst/>
          </a:prstGeom>
        </p:spPr>
      </p:pic>
      <p:pic>
        <p:nvPicPr>
          <p:cNvPr id="348" name="Picture 347"/>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4764620" y="1874891"/>
            <a:ext cx="201898" cy="201898"/>
          </a:xfrm>
          <a:prstGeom prst="rect">
            <a:avLst/>
          </a:prstGeom>
        </p:spPr>
      </p:pic>
      <p:pic>
        <p:nvPicPr>
          <p:cNvPr id="349" name="Picture 348"/>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4381157" y="1792170"/>
            <a:ext cx="201898" cy="201898"/>
          </a:xfrm>
          <a:prstGeom prst="rect">
            <a:avLst/>
          </a:prstGeom>
        </p:spPr>
      </p:pic>
      <p:pic>
        <p:nvPicPr>
          <p:cNvPr id="350" name="Picture 349"/>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4312583" y="2033673"/>
            <a:ext cx="201898" cy="201898"/>
          </a:xfrm>
          <a:prstGeom prst="rect">
            <a:avLst/>
          </a:prstGeom>
        </p:spPr>
      </p:pic>
      <p:pic>
        <p:nvPicPr>
          <p:cNvPr id="351" name="Picture 350"/>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4744678" y="2199079"/>
            <a:ext cx="201898" cy="201898"/>
          </a:xfrm>
          <a:prstGeom prst="rect">
            <a:avLst/>
          </a:prstGeom>
        </p:spPr>
      </p:pic>
      <p:pic>
        <p:nvPicPr>
          <p:cNvPr id="352" name="Picture 351"/>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4458721" y="2004932"/>
            <a:ext cx="201898" cy="201898"/>
          </a:xfrm>
          <a:prstGeom prst="rect">
            <a:avLst/>
          </a:prstGeom>
        </p:spPr>
      </p:pic>
      <p:pic>
        <p:nvPicPr>
          <p:cNvPr id="353" name="Picture 352"/>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4679779" y="2668107"/>
            <a:ext cx="201898" cy="201898"/>
          </a:xfrm>
          <a:prstGeom prst="rect">
            <a:avLst/>
          </a:prstGeom>
        </p:spPr>
      </p:pic>
      <p:pic>
        <p:nvPicPr>
          <p:cNvPr id="354" name="Picture 353"/>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4903088" y="2043493"/>
            <a:ext cx="201898" cy="201898"/>
          </a:xfrm>
          <a:prstGeom prst="rect">
            <a:avLst/>
          </a:prstGeom>
        </p:spPr>
      </p:pic>
      <p:pic>
        <p:nvPicPr>
          <p:cNvPr id="355" name="Picture 354"/>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4971681" y="2358406"/>
            <a:ext cx="201898" cy="201898"/>
          </a:xfrm>
          <a:prstGeom prst="rect">
            <a:avLst/>
          </a:prstGeom>
        </p:spPr>
      </p:pic>
      <p:pic>
        <p:nvPicPr>
          <p:cNvPr id="356" name="Picture 355"/>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5024694" y="2169393"/>
            <a:ext cx="201898" cy="201898"/>
          </a:xfrm>
          <a:prstGeom prst="rect">
            <a:avLst/>
          </a:prstGeom>
        </p:spPr>
      </p:pic>
      <p:pic>
        <p:nvPicPr>
          <p:cNvPr id="357" name="Picture 356"/>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4725539" y="2503645"/>
            <a:ext cx="201898" cy="201898"/>
          </a:xfrm>
          <a:prstGeom prst="rect">
            <a:avLst/>
          </a:prstGeom>
        </p:spPr>
      </p:pic>
      <p:pic>
        <p:nvPicPr>
          <p:cNvPr id="358" name="Picture 357"/>
          <p:cNvPicPr>
            <a:picLocks noChangeAspect="1"/>
          </p:cNvPicPr>
          <p:nvPr/>
        </p:nvPicPr>
        <p:blipFill>
          <a:blip r:embed="rId3"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4046026" y="3041316"/>
            <a:ext cx="201898" cy="201898"/>
          </a:xfrm>
          <a:prstGeom prst="rect">
            <a:avLst/>
          </a:prstGeom>
        </p:spPr>
      </p:pic>
      <p:pic>
        <p:nvPicPr>
          <p:cNvPr id="359" name="Picture 358"/>
          <p:cNvPicPr>
            <a:picLocks noChangeAspect="1"/>
          </p:cNvPicPr>
          <p:nvPr/>
        </p:nvPicPr>
        <p:blipFill>
          <a:blip r:embed="rId3"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4102024" y="3365416"/>
            <a:ext cx="201898" cy="201898"/>
          </a:xfrm>
          <a:prstGeom prst="rect">
            <a:avLst/>
          </a:prstGeom>
        </p:spPr>
      </p:pic>
      <p:pic>
        <p:nvPicPr>
          <p:cNvPr id="360" name="Picture 359"/>
          <p:cNvPicPr>
            <a:picLocks noChangeAspect="1"/>
          </p:cNvPicPr>
          <p:nvPr/>
        </p:nvPicPr>
        <p:blipFill>
          <a:blip r:embed="rId3"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4295816" y="3471023"/>
            <a:ext cx="201898" cy="201898"/>
          </a:xfrm>
          <a:prstGeom prst="rect">
            <a:avLst/>
          </a:prstGeom>
        </p:spPr>
      </p:pic>
      <p:pic>
        <p:nvPicPr>
          <p:cNvPr id="361" name="Picture 360"/>
          <p:cNvPicPr>
            <a:picLocks noChangeAspect="1"/>
          </p:cNvPicPr>
          <p:nvPr/>
        </p:nvPicPr>
        <p:blipFill>
          <a:blip r:embed="rId3"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4260692" y="3312740"/>
            <a:ext cx="201898" cy="201898"/>
          </a:xfrm>
          <a:prstGeom prst="rect">
            <a:avLst/>
          </a:prstGeom>
        </p:spPr>
      </p:pic>
      <p:pic>
        <p:nvPicPr>
          <p:cNvPr id="362" name="Picture 361"/>
          <p:cNvPicPr>
            <a:picLocks noChangeAspect="1"/>
          </p:cNvPicPr>
          <p:nvPr/>
        </p:nvPicPr>
        <p:blipFill>
          <a:blip r:embed="rId3"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4603258" y="3269321"/>
            <a:ext cx="201898" cy="201898"/>
          </a:xfrm>
          <a:prstGeom prst="rect">
            <a:avLst/>
          </a:prstGeom>
        </p:spPr>
      </p:pic>
      <p:pic>
        <p:nvPicPr>
          <p:cNvPr id="363" name="Picture 362"/>
          <p:cNvPicPr>
            <a:picLocks noChangeAspect="1"/>
          </p:cNvPicPr>
          <p:nvPr/>
        </p:nvPicPr>
        <p:blipFill>
          <a:blip r:embed="rId3"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4558726" y="3718733"/>
            <a:ext cx="201898" cy="201898"/>
          </a:xfrm>
          <a:prstGeom prst="rect">
            <a:avLst/>
          </a:prstGeom>
        </p:spPr>
      </p:pic>
      <p:pic>
        <p:nvPicPr>
          <p:cNvPr id="364" name="Picture 363"/>
          <p:cNvPicPr>
            <a:picLocks noChangeAspect="1"/>
          </p:cNvPicPr>
          <p:nvPr/>
        </p:nvPicPr>
        <p:blipFill>
          <a:blip r:embed="rId3"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4336874" y="3583835"/>
            <a:ext cx="201898" cy="201898"/>
          </a:xfrm>
          <a:prstGeom prst="rect">
            <a:avLst/>
          </a:prstGeom>
        </p:spPr>
      </p:pic>
      <p:pic>
        <p:nvPicPr>
          <p:cNvPr id="365" name="Picture 364"/>
          <p:cNvPicPr>
            <a:picLocks noChangeAspect="1"/>
          </p:cNvPicPr>
          <p:nvPr/>
        </p:nvPicPr>
        <p:blipFill>
          <a:blip r:embed="rId3"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4826731" y="3196902"/>
            <a:ext cx="201898" cy="201898"/>
          </a:xfrm>
          <a:prstGeom prst="rect">
            <a:avLst/>
          </a:prstGeom>
        </p:spPr>
      </p:pic>
      <p:pic>
        <p:nvPicPr>
          <p:cNvPr id="366" name="Picture 365"/>
          <p:cNvPicPr>
            <a:picLocks noChangeAspect="1"/>
          </p:cNvPicPr>
          <p:nvPr/>
        </p:nvPicPr>
        <p:blipFill>
          <a:blip r:embed="rId3"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4678967" y="3416896"/>
            <a:ext cx="201898" cy="201898"/>
          </a:xfrm>
          <a:prstGeom prst="rect">
            <a:avLst/>
          </a:prstGeom>
        </p:spPr>
      </p:pic>
      <p:pic>
        <p:nvPicPr>
          <p:cNvPr id="367" name="Picture 366"/>
          <p:cNvPicPr>
            <a:picLocks noChangeAspect="1"/>
          </p:cNvPicPr>
          <p:nvPr/>
        </p:nvPicPr>
        <p:blipFill>
          <a:blip r:embed="rId3"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4551595" y="3620073"/>
            <a:ext cx="201898" cy="201898"/>
          </a:xfrm>
          <a:prstGeom prst="rect">
            <a:avLst/>
          </a:prstGeom>
        </p:spPr>
      </p:pic>
      <p:pic>
        <p:nvPicPr>
          <p:cNvPr id="368" name="Picture 367"/>
          <p:cNvPicPr>
            <a:picLocks noChangeAspect="1"/>
          </p:cNvPicPr>
          <p:nvPr/>
        </p:nvPicPr>
        <p:blipFill>
          <a:blip r:embed="rId3"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4784574" y="2978321"/>
            <a:ext cx="201898" cy="201898"/>
          </a:xfrm>
          <a:prstGeom prst="rect">
            <a:avLst/>
          </a:prstGeom>
        </p:spPr>
      </p:pic>
      <p:pic>
        <p:nvPicPr>
          <p:cNvPr id="369" name="Picture 368"/>
          <p:cNvPicPr>
            <a:picLocks noChangeAspect="1"/>
          </p:cNvPicPr>
          <p:nvPr/>
        </p:nvPicPr>
        <p:blipFill>
          <a:blip r:embed="rId3"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4401111" y="2895600"/>
            <a:ext cx="201898" cy="201898"/>
          </a:xfrm>
          <a:prstGeom prst="rect">
            <a:avLst/>
          </a:prstGeom>
        </p:spPr>
      </p:pic>
      <p:pic>
        <p:nvPicPr>
          <p:cNvPr id="370" name="Picture 369"/>
          <p:cNvPicPr>
            <a:picLocks noChangeAspect="1"/>
          </p:cNvPicPr>
          <p:nvPr/>
        </p:nvPicPr>
        <p:blipFill>
          <a:blip r:embed="rId3"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4332537" y="3137103"/>
            <a:ext cx="201898" cy="201898"/>
          </a:xfrm>
          <a:prstGeom prst="rect">
            <a:avLst/>
          </a:prstGeom>
        </p:spPr>
      </p:pic>
      <p:pic>
        <p:nvPicPr>
          <p:cNvPr id="371" name="Picture 370"/>
          <p:cNvPicPr>
            <a:picLocks noChangeAspect="1"/>
          </p:cNvPicPr>
          <p:nvPr/>
        </p:nvPicPr>
        <p:blipFill>
          <a:blip r:embed="rId3"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4764632" y="3302509"/>
            <a:ext cx="201898" cy="201898"/>
          </a:xfrm>
          <a:prstGeom prst="rect">
            <a:avLst/>
          </a:prstGeom>
        </p:spPr>
      </p:pic>
      <p:pic>
        <p:nvPicPr>
          <p:cNvPr id="372" name="Picture 371"/>
          <p:cNvPicPr>
            <a:picLocks noChangeAspect="1"/>
          </p:cNvPicPr>
          <p:nvPr/>
        </p:nvPicPr>
        <p:blipFill>
          <a:blip r:embed="rId3"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4478675" y="3108362"/>
            <a:ext cx="201898" cy="201898"/>
          </a:xfrm>
          <a:prstGeom prst="rect">
            <a:avLst/>
          </a:prstGeom>
        </p:spPr>
      </p:pic>
      <p:pic>
        <p:nvPicPr>
          <p:cNvPr id="373" name="Picture 372"/>
          <p:cNvPicPr>
            <a:picLocks noChangeAspect="1"/>
          </p:cNvPicPr>
          <p:nvPr/>
        </p:nvPicPr>
        <p:blipFill>
          <a:blip r:embed="rId3"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4699733" y="3771537"/>
            <a:ext cx="201898" cy="201898"/>
          </a:xfrm>
          <a:prstGeom prst="rect">
            <a:avLst/>
          </a:prstGeom>
        </p:spPr>
      </p:pic>
      <p:pic>
        <p:nvPicPr>
          <p:cNvPr id="374" name="Picture 373"/>
          <p:cNvPicPr>
            <a:picLocks noChangeAspect="1"/>
          </p:cNvPicPr>
          <p:nvPr/>
        </p:nvPicPr>
        <p:blipFill>
          <a:blip r:embed="rId3"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4923042" y="3146923"/>
            <a:ext cx="201898" cy="201898"/>
          </a:xfrm>
          <a:prstGeom prst="rect">
            <a:avLst/>
          </a:prstGeom>
        </p:spPr>
      </p:pic>
      <p:pic>
        <p:nvPicPr>
          <p:cNvPr id="375" name="Picture 374"/>
          <p:cNvPicPr>
            <a:picLocks noChangeAspect="1"/>
          </p:cNvPicPr>
          <p:nvPr/>
        </p:nvPicPr>
        <p:blipFill>
          <a:blip r:embed="rId3"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4991635" y="3461836"/>
            <a:ext cx="201898" cy="201898"/>
          </a:xfrm>
          <a:prstGeom prst="rect">
            <a:avLst/>
          </a:prstGeom>
        </p:spPr>
      </p:pic>
      <p:pic>
        <p:nvPicPr>
          <p:cNvPr id="376" name="Picture 375"/>
          <p:cNvPicPr>
            <a:picLocks noChangeAspect="1"/>
          </p:cNvPicPr>
          <p:nvPr/>
        </p:nvPicPr>
        <p:blipFill>
          <a:blip r:embed="rId3"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5044648" y="3272823"/>
            <a:ext cx="201898" cy="201898"/>
          </a:xfrm>
          <a:prstGeom prst="rect">
            <a:avLst/>
          </a:prstGeom>
        </p:spPr>
      </p:pic>
      <p:pic>
        <p:nvPicPr>
          <p:cNvPr id="377" name="Picture 376"/>
          <p:cNvPicPr>
            <a:picLocks noChangeAspect="1"/>
          </p:cNvPicPr>
          <p:nvPr/>
        </p:nvPicPr>
        <p:blipFill>
          <a:blip r:embed="rId3"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4745493" y="3607075"/>
            <a:ext cx="201898" cy="201898"/>
          </a:xfrm>
          <a:prstGeom prst="rect">
            <a:avLst/>
          </a:prstGeom>
        </p:spPr>
      </p:pic>
      <p:pic>
        <p:nvPicPr>
          <p:cNvPr id="378" name="Picture 377"/>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057280" y="4173281"/>
            <a:ext cx="201898" cy="201898"/>
          </a:xfrm>
          <a:prstGeom prst="rect">
            <a:avLst/>
          </a:prstGeom>
        </p:spPr>
      </p:pic>
      <p:pic>
        <p:nvPicPr>
          <p:cNvPr id="379" name="Picture 378"/>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113278" y="4497381"/>
            <a:ext cx="201898" cy="201898"/>
          </a:xfrm>
          <a:prstGeom prst="rect">
            <a:avLst/>
          </a:prstGeom>
        </p:spPr>
      </p:pic>
      <p:pic>
        <p:nvPicPr>
          <p:cNvPr id="380" name="Picture 379"/>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307070" y="4602988"/>
            <a:ext cx="201898" cy="201898"/>
          </a:xfrm>
          <a:prstGeom prst="rect">
            <a:avLst/>
          </a:prstGeom>
        </p:spPr>
      </p:pic>
      <p:pic>
        <p:nvPicPr>
          <p:cNvPr id="381" name="Picture 380"/>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271946" y="4444705"/>
            <a:ext cx="201898" cy="201898"/>
          </a:xfrm>
          <a:prstGeom prst="rect">
            <a:avLst/>
          </a:prstGeom>
        </p:spPr>
      </p:pic>
      <p:pic>
        <p:nvPicPr>
          <p:cNvPr id="382" name="Picture 381"/>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614512" y="4401286"/>
            <a:ext cx="201898" cy="201898"/>
          </a:xfrm>
          <a:prstGeom prst="rect">
            <a:avLst/>
          </a:prstGeom>
        </p:spPr>
      </p:pic>
      <p:pic>
        <p:nvPicPr>
          <p:cNvPr id="383" name="Picture 382"/>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569980" y="4850698"/>
            <a:ext cx="201898" cy="201898"/>
          </a:xfrm>
          <a:prstGeom prst="rect">
            <a:avLst/>
          </a:prstGeom>
        </p:spPr>
      </p:pic>
      <p:pic>
        <p:nvPicPr>
          <p:cNvPr id="384" name="Picture 383"/>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348128" y="4715800"/>
            <a:ext cx="201898" cy="201898"/>
          </a:xfrm>
          <a:prstGeom prst="rect">
            <a:avLst/>
          </a:prstGeom>
        </p:spPr>
      </p:pic>
      <p:pic>
        <p:nvPicPr>
          <p:cNvPr id="385" name="Picture 384"/>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837985" y="4328867"/>
            <a:ext cx="201898" cy="201898"/>
          </a:xfrm>
          <a:prstGeom prst="rect">
            <a:avLst/>
          </a:prstGeom>
        </p:spPr>
      </p:pic>
      <p:pic>
        <p:nvPicPr>
          <p:cNvPr id="386" name="Picture 385"/>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690221" y="4548861"/>
            <a:ext cx="201898" cy="201898"/>
          </a:xfrm>
          <a:prstGeom prst="rect">
            <a:avLst/>
          </a:prstGeom>
        </p:spPr>
      </p:pic>
      <p:pic>
        <p:nvPicPr>
          <p:cNvPr id="387" name="Picture 386"/>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562849" y="4752038"/>
            <a:ext cx="201898" cy="201898"/>
          </a:xfrm>
          <a:prstGeom prst="rect">
            <a:avLst/>
          </a:prstGeom>
        </p:spPr>
      </p:pic>
      <p:pic>
        <p:nvPicPr>
          <p:cNvPr id="388" name="Picture 387"/>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795828" y="4110286"/>
            <a:ext cx="201898" cy="201898"/>
          </a:xfrm>
          <a:prstGeom prst="rect">
            <a:avLst/>
          </a:prstGeom>
        </p:spPr>
      </p:pic>
      <p:pic>
        <p:nvPicPr>
          <p:cNvPr id="389" name="Picture 388"/>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412365" y="4027565"/>
            <a:ext cx="201898" cy="201898"/>
          </a:xfrm>
          <a:prstGeom prst="rect">
            <a:avLst/>
          </a:prstGeom>
        </p:spPr>
      </p:pic>
      <p:pic>
        <p:nvPicPr>
          <p:cNvPr id="390" name="Picture 389"/>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343791" y="4269068"/>
            <a:ext cx="201898" cy="201898"/>
          </a:xfrm>
          <a:prstGeom prst="rect">
            <a:avLst/>
          </a:prstGeom>
        </p:spPr>
      </p:pic>
      <p:pic>
        <p:nvPicPr>
          <p:cNvPr id="391" name="Picture 390"/>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775886" y="4434474"/>
            <a:ext cx="201898" cy="201898"/>
          </a:xfrm>
          <a:prstGeom prst="rect">
            <a:avLst/>
          </a:prstGeom>
        </p:spPr>
      </p:pic>
      <p:pic>
        <p:nvPicPr>
          <p:cNvPr id="392" name="Picture 391"/>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489929" y="4240327"/>
            <a:ext cx="201898" cy="201898"/>
          </a:xfrm>
          <a:prstGeom prst="rect">
            <a:avLst/>
          </a:prstGeom>
        </p:spPr>
      </p:pic>
      <p:pic>
        <p:nvPicPr>
          <p:cNvPr id="393" name="Picture 392"/>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710987" y="4903502"/>
            <a:ext cx="201898" cy="201898"/>
          </a:xfrm>
          <a:prstGeom prst="rect">
            <a:avLst/>
          </a:prstGeom>
        </p:spPr>
      </p:pic>
      <p:pic>
        <p:nvPicPr>
          <p:cNvPr id="394" name="Picture 393"/>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934296" y="4278888"/>
            <a:ext cx="201898" cy="201898"/>
          </a:xfrm>
          <a:prstGeom prst="rect">
            <a:avLst/>
          </a:prstGeom>
        </p:spPr>
      </p:pic>
      <p:pic>
        <p:nvPicPr>
          <p:cNvPr id="395" name="Picture 394"/>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5002889" y="4593801"/>
            <a:ext cx="201898" cy="201898"/>
          </a:xfrm>
          <a:prstGeom prst="rect">
            <a:avLst/>
          </a:prstGeom>
        </p:spPr>
      </p:pic>
      <p:pic>
        <p:nvPicPr>
          <p:cNvPr id="396" name="Picture 395"/>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5055902" y="4404788"/>
            <a:ext cx="201898" cy="201898"/>
          </a:xfrm>
          <a:prstGeom prst="rect">
            <a:avLst/>
          </a:prstGeom>
        </p:spPr>
      </p:pic>
      <p:pic>
        <p:nvPicPr>
          <p:cNvPr id="397" name="Picture 396"/>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756747" y="4739040"/>
            <a:ext cx="201898" cy="201898"/>
          </a:xfrm>
          <a:prstGeom prst="rect">
            <a:avLst/>
          </a:prstGeom>
        </p:spPr>
      </p:pic>
      <p:pic>
        <p:nvPicPr>
          <p:cNvPr id="398" name="Picture 397"/>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136485" y="1974516"/>
            <a:ext cx="201898" cy="201898"/>
          </a:xfrm>
          <a:prstGeom prst="rect">
            <a:avLst/>
          </a:prstGeom>
        </p:spPr>
      </p:pic>
      <p:pic>
        <p:nvPicPr>
          <p:cNvPr id="399" name="Picture 398"/>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192483" y="2298616"/>
            <a:ext cx="201898" cy="201898"/>
          </a:xfrm>
          <a:prstGeom prst="rect">
            <a:avLst/>
          </a:prstGeom>
        </p:spPr>
      </p:pic>
      <p:pic>
        <p:nvPicPr>
          <p:cNvPr id="400" name="Picture 399"/>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386275" y="2404223"/>
            <a:ext cx="201898" cy="201898"/>
          </a:xfrm>
          <a:prstGeom prst="rect">
            <a:avLst/>
          </a:prstGeom>
        </p:spPr>
      </p:pic>
      <p:pic>
        <p:nvPicPr>
          <p:cNvPr id="401" name="Picture 400"/>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351151" y="2245940"/>
            <a:ext cx="201898" cy="201898"/>
          </a:xfrm>
          <a:prstGeom prst="rect">
            <a:avLst/>
          </a:prstGeom>
        </p:spPr>
      </p:pic>
      <p:pic>
        <p:nvPicPr>
          <p:cNvPr id="402" name="Picture 401"/>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693717" y="2202521"/>
            <a:ext cx="201898" cy="201898"/>
          </a:xfrm>
          <a:prstGeom prst="rect">
            <a:avLst/>
          </a:prstGeom>
        </p:spPr>
      </p:pic>
      <p:pic>
        <p:nvPicPr>
          <p:cNvPr id="403" name="Picture 402"/>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649185" y="2651933"/>
            <a:ext cx="201898" cy="201898"/>
          </a:xfrm>
          <a:prstGeom prst="rect">
            <a:avLst/>
          </a:prstGeom>
        </p:spPr>
      </p:pic>
      <p:pic>
        <p:nvPicPr>
          <p:cNvPr id="404" name="Picture 403"/>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427333" y="2517035"/>
            <a:ext cx="201898" cy="201898"/>
          </a:xfrm>
          <a:prstGeom prst="rect">
            <a:avLst/>
          </a:prstGeom>
        </p:spPr>
      </p:pic>
      <p:pic>
        <p:nvPicPr>
          <p:cNvPr id="405" name="Picture 404"/>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917190" y="2130102"/>
            <a:ext cx="201898" cy="201898"/>
          </a:xfrm>
          <a:prstGeom prst="rect">
            <a:avLst/>
          </a:prstGeom>
        </p:spPr>
      </p:pic>
      <p:pic>
        <p:nvPicPr>
          <p:cNvPr id="406" name="Picture 405"/>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769426" y="2350096"/>
            <a:ext cx="201898" cy="201898"/>
          </a:xfrm>
          <a:prstGeom prst="rect">
            <a:avLst/>
          </a:prstGeom>
        </p:spPr>
      </p:pic>
      <p:pic>
        <p:nvPicPr>
          <p:cNvPr id="407" name="Picture 406"/>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642054" y="2553273"/>
            <a:ext cx="201898" cy="201898"/>
          </a:xfrm>
          <a:prstGeom prst="rect">
            <a:avLst/>
          </a:prstGeom>
        </p:spPr>
      </p:pic>
      <p:pic>
        <p:nvPicPr>
          <p:cNvPr id="408" name="Picture 407"/>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875033" y="1911521"/>
            <a:ext cx="201898" cy="201898"/>
          </a:xfrm>
          <a:prstGeom prst="rect">
            <a:avLst/>
          </a:prstGeom>
        </p:spPr>
      </p:pic>
      <p:pic>
        <p:nvPicPr>
          <p:cNvPr id="409" name="Picture 408"/>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491570" y="1828800"/>
            <a:ext cx="201898" cy="201898"/>
          </a:xfrm>
          <a:prstGeom prst="rect">
            <a:avLst/>
          </a:prstGeom>
        </p:spPr>
      </p:pic>
      <p:pic>
        <p:nvPicPr>
          <p:cNvPr id="410" name="Picture 409"/>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422996" y="2070303"/>
            <a:ext cx="201898" cy="201898"/>
          </a:xfrm>
          <a:prstGeom prst="rect">
            <a:avLst/>
          </a:prstGeom>
        </p:spPr>
      </p:pic>
      <p:pic>
        <p:nvPicPr>
          <p:cNvPr id="411" name="Picture 410"/>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855091" y="2235709"/>
            <a:ext cx="201898" cy="201898"/>
          </a:xfrm>
          <a:prstGeom prst="rect">
            <a:avLst/>
          </a:prstGeom>
        </p:spPr>
      </p:pic>
      <p:pic>
        <p:nvPicPr>
          <p:cNvPr id="412" name="Picture 411"/>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569134" y="2041562"/>
            <a:ext cx="201898" cy="201898"/>
          </a:xfrm>
          <a:prstGeom prst="rect">
            <a:avLst/>
          </a:prstGeom>
        </p:spPr>
      </p:pic>
      <p:pic>
        <p:nvPicPr>
          <p:cNvPr id="413" name="Picture 412"/>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790192" y="2704737"/>
            <a:ext cx="201898" cy="201898"/>
          </a:xfrm>
          <a:prstGeom prst="rect">
            <a:avLst/>
          </a:prstGeom>
        </p:spPr>
      </p:pic>
      <p:pic>
        <p:nvPicPr>
          <p:cNvPr id="414" name="Picture 413"/>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7013501" y="2080123"/>
            <a:ext cx="201898" cy="201898"/>
          </a:xfrm>
          <a:prstGeom prst="rect">
            <a:avLst/>
          </a:prstGeom>
        </p:spPr>
      </p:pic>
      <p:pic>
        <p:nvPicPr>
          <p:cNvPr id="415" name="Picture 414"/>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7082094" y="2395036"/>
            <a:ext cx="201898" cy="201898"/>
          </a:xfrm>
          <a:prstGeom prst="rect">
            <a:avLst/>
          </a:prstGeom>
        </p:spPr>
      </p:pic>
      <p:pic>
        <p:nvPicPr>
          <p:cNvPr id="416" name="Picture 415"/>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7094622" y="2206023"/>
            <a:ext cx="201898" cy="201898"/>
          </a:xfrm>
          <a:prstGeom prst="rect">
            <a:avLst/>
          </a:prstGeom>
        </p:spPr>
      </p:pic>
      <p:pic>
        <p:nvPicPr>
          <p:cNvPr id="417" name="Picture 416"/>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835952" y="2540275"/>
            <a:ext cx="201898" cy="201898"/>
          </a:xfrm>
          <a:prstGeom prst="rect">
            <a:avLst/>
          </a:prstGeom>
        </p:spPr>
      </p:pic>
      <p:pic>
        <p:nvPicPr>
          <p:cNvPr id="418" name="Picture 417"/>
          <p:cNvPicPr>
            <a:picLocks noChangeAspect="1"/>
          </p:cNvPicPr>
          <p:nvPr/>
        </p:nvPicPr>
        <p:blipFill>
          <a:blip r:embed="rId3"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6156439" y="3077946"/>
            <a:ext cx="201898" cy="201898"/>
          </a:xfrm>
          <a:prstGeom prst="rect">
            <a:avLst/>
          </a:prstGeom>
        </p:spPr>
      </p:pic>
      <p:pic>
        <p:nvPicPr>
          <p:cNvPr id="419" name="Picture 418"/>
          <p:cNvPicPr>
            <a:picLocks noChangeAspect="1"/>
          </p:cNvPicPr>
          <p:nvPr/>
        </p:nvPicPr>
        <p:blipFill>
          <a:blip r:embed="rId3"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6212437" y="3402046"/>
            <a:ext cx="201898" cy="201898"/>
          </a:xfrm>
          <a:prstGeom prst="rect">
            <a:avLst/>
          </a:prstGeom>
        </p:spPr>
      </p:pic>
      <p:pic>
        <p:nvPicPr>
          <p:cNvPr id="420" name="Picture 419"/>
          <p:cNvPicPr>
            <a:picLocks noChangeAspect="1"/>
          </p:cNvPicPr>
          <p:nvPr/>
        </p:nvPicPr>
        <p:blipFill>
          <a:blip r:embed="rId3"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6406229" y="3507653"/>
            <a:ext cx="201898" cy="201898"/>
          </a:xfrm>
          <a:prstGeom prst="rect">
            <a:avLst/>
          </a:prstGeom>
        </p:spPr>
      </p:pic>
      <p:pic>
        <p:nvPicPr>
          <p:cNvPr id="421" name="Picture 420"/>
          <p:cNvPicPr>
            <a:picLocks noChangeAspect="1"/>
          </p:cNvPicPr>
          <p:nvPr/>
        </p:nvPicPr>
        <p:blipFill>
          <a:blip r:embed="rId3"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6371105" y="3349370"/>
            <a:ext cx="201898" cy="201898"/>
          </a:xfrm>
          <a:prstGeom prst="rect">
            <a:avLst/>
          </a:prstGeom>
        </p:spPr>
      </p:pic>
      <p:pic>
        <p:nvPicPr>
          <p:cNvPr id="422" name="Picture 421"/>
          <p:cNvPicPr>
            <a:picLocks noChangeAspect="1"/>
          </p:cNvPicPr>
          <p:nvPr/>
        </p:nvPicPr>
        <p:blipFill>
          <a:blip r:embed="rId3"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6713671" y="3305951"/>
            <a:ext cx="201898" cy="201898"/>
          </a:xfrm>
          <a:prstGeom prst="rect">
            <a:avLst/>
          </a:prstGeom>
        </p:spPr>
      </p:pic>
      <p:pic>
        <p:nvPicPr>
          <p:cNvPr id="423" name="Picture 422"/>
          <p:cNvPicPr>
            <a:picLocks noChangeAspect="1"/>
          </p:cNvPicPr>
          <p:nvPr/>
        </p:nvPicPr>
        <p:blipFill>
          <a:blip r:embed="rId3"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6669139" y="3755363"/>
            <a:ext cx="201898" cy="201898"/>
          </a:xfrm>
          <a:prstGeom prst="rect">
            <a:avLst/>
          </a:prstGeom>
        </p:spPr>
      </p:pic>
      <p:pic>
        <p:nvPicPr>
          <p:cNvPr id="424" name="Picture 423"/>
          <p:cNvPicPr>
            <a:picLocks noChangeAspect="1"/>
          </p:cNvPicPr>
          <p:nvPr/>
        </p:nvPicPr>
        <p:blipFill>
          <a:blip r:embed="rId3"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6447287" y="3620465"/>
            <a:ext cx="201898" cy="201898"/>
          </a:xfrm>
          <a:prstGeom prst="rect">
            <a:avLst/>
          </a:prstGeom>
        </p:spPr>
      </p:pic>
      <p:pic>
        <p:nvPicPr>
          <p:cNvPr id="425" name="Picture 424"/>
          <p:cNvPicPr>
            <a:picLocks noChangeAspect="1"/>
          </p:cNvPicPr>
          <p:nvPr/>
        </p:nvPicPr>
        <p:blipFill>
          <a:blip r:embed="rId3"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6937144" y="3233532"/>
            <a:ext cx="201898" cy="201898"/>
          </a:xfrm>
          <a:prstGeom prst="rect">
            <a:avLst/>
          </a:prstGeom>
        </p:spPr>
      </p:pic>
      <p:pic>
        <p:nvPicPr>
          <p:cNvPr id="426" name="Picture 425"/>
          <p:cNvPicPr>
            <a:picLocks noChangeAspect="1"/>
          </p:cNvPicPr>
          <p:nvPr/>
        </p:nvPicPr>
        <p:blipFill>
          <a:blip r:embed="rId3"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6789380" y="3453526"/>
            <a:ext cx="201898" cy="201898"/>
          </a:xfrm>
          <a:prstGeom prst="rect">
            <a:avLst/>
          </a:prstGeom>
        </p:spPr>
      </p:pic>
      <p:pic>
        <p:nvPicPr>
          <p:cNvPr id="427" name="Picture 426"/>
          <p:cNvPicPr>
            <a:picLocks noChangeAspect="1"/>
          </p:cNvPicPr>
          <p:nvPr/>
        </p:nvPicPr>
        <p:blipFill>
          <a:blip r:embed="rId3"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6662008" y="3656703"/>
            <a:ext cx="201898" cy="201898"/>
          </a:xfrm>
          <a:prstGeom prst="rect">
            <a:avLst/>
          </a:prstGeom>
        </p:spPr>
      </p:pic>
      <p:pic>
        <p:nvPicPr>
          <p:cNvPr id="428" name="Picture 427"/>
          <p:cNvPicPr>
            <a:picLocks noChangeAspect="1"/>
          </p:cNvPicPr>
          <p:nvPr/>
        </p:nvPicPr>
        <p:blipFill>
          <a:blip r:embed="rId3"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6894987" y="3014951"/>
            <a:ext cx="201898" cy="201898"/>
          </a:xfrm>
          <a:prstGeom prst="rect">
            <a:avLst/>
          </a:prstGeom>
        </p:spPr>
      </p:pic>
      <p:pic>
        <p:nvPicPr>
          <p:cNvPr id="429" name="Picture 428"/>
          <p:cNvPicPr>
            <a:picLocks noChangeAspect="1"/>
          </p:cNvPicPr>
          <p:nvPr/>
        </p:nvPicPr>
        <p:blipFill>
          <a:blip r:embed="rId3"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6511524" y="2932230"/>
            <a:ext cx="201898" cy="201898"/>
          </a:xfrm>
          <a:prstGeom prst="rect">
            <a:avLst/>
          </a:prstGeom>
        </p:spPr>
      </p:pic>
      <p:pic>
        <p:nvPicPr>
          <p:cNvPr id="430" name="Picture 429"/>
          <p:cNvPicPr>
            <a:picLocks noChangeAspect="1"/>
          </p:cNvPicPr>
          <p:nvPr/>
        </p:nvPicPr>
        <p:blipFill>
          <a:blip r:embed="rId3"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6442950" y="3173733"/>
            <a:ext cx="201898" cy="201898"/>
          </a:xfrm>
          <a:prstGeom prst="rect">
            <a:avLst/>
          </a:prstGeom>
        </p:spPr>
      </p:pic>
      <p:pic>
        <p:nvPicPr>
          <p:cNvPr id="431" name="Picture 430"/>
          <p:cNvPicPr>
            <a:picLocks noChangeAspect="1"/>
          </p:cNvPicPr>
          <p:nvPr/>
        </p:nvPicPr>
        <p:blipFill>
          <a:blip r:embed="rId3"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6875045" y="3339139"/>
            <a:ext cx="201898" cy="201898"/>
          </a:xfrm>
          <a:prstGeom prst="rect">
            <a:avLst/>
          </a:prstGeom>
        </p:spPr>
      </p:pic>
      <p:pic>
        <p:nvPicPr>
          <p:cNvPr id="432" name="Picture 431"/>
          <p:cNvPicPr>
            <a:picLocks noChangeAspect="1"/>
          </p:cNvPicPr>
          <p:nvPr/>
        </p:nvPicPr>
        <p:blipFill>
          <a:blip r:embed="rId3"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6589088" y="3144992"/>
            <a:ext cx="201898" cy="201898"/>
          </a:xfrm>
          <a:prstGeom prst="rect">
            <a:avLst/>
          </a:prstGeom>
        </p:spPr>
      </p:pic>
      <p:pic>
        <p:nvPicPr>
          <p:cNvPr id="433" name="Picture 432"/>
          <p:cNvPicPr>
            <a:picLocks noChangeAspect="1"/>
          </p:cNvPicPr>
          <p:nvPr/>
        </p:nvPicPr>
        <p:blipFill>
          <a:blip r:embed="rId3"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6810146" y="3808167"/>
            <a:ext cx="201898" cy="201898"/>
          </a:xfrm>
          <a:prstGeom prst="rect">
            <a:avLst/>
          </a:prstGeom>
        </p:spPr>
      </p:pic>
      <p:pic>
        <p:nvPicPr>
          <p:cNvPr id="434" name="Picture 433"/>
          <p:cNvPicPr>
            <a:picLocks noChangeAspect="1"/>
          </p:cNvPicPr>
          <p:nvPr/>
        </p:nvPicPr>
        <p:blipFill>
          <a:blip r:embed="rId3"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7033455" y="3183553"/>
            <a:ext cx="201898" cy="201898"/>
          </a:xfrm>
          <a:prstGeom prst="rect">
            <a:avLst/>
          </a:prstGeom>
        </p:spPr>
      </p:pic>
      <p:pic>
        <p:nvPicPr>
          <p:cNvPr id="435" name="Picture 434"/>
          <p:cNvPicPr>
            <a:picLocks noChangeAspect="1"/>
          </p:cNvPicPr>
          <p:nvPr/>
        </p:nvPicPr>
        <p:blipFill>
          <a:blip r:embed="rId3"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7102048" y="3498466"/>
            <a:ext cx="201898" cy="201898"/>
          </a:xfrm>
          <a:prstGeom prst="rect">
            <a:avLst/>
          </a:prstGeom>
        </p:spPr>
      </p:pic>
      <p:pic>
        <p:nvPicPr>
          <p:cNvPr id="436" name="Picture 435"/>
          <p:cNvPicPr>
            <a:picLocks noChangeAspect="1"/>
          </p:cNvPicPr>
          <p:nvPr/>
        </p:nvPicPr>
        <p:blipFill>
          <a:blip r:embed="rId3"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7114576" y="3309453"/>
            <a:ext cx="201898" cy="201898"/>
          </a:xfrm>
          <a:prstGeom prst="rect">
            <a:avLst/>
          </a:prstGeom>
        </p:spPr>
      </p:pic>
      <p:pic>
        <p:nvPicPr>
          <p:cNvPr id="437" name="Picture 436"/>
          <p:cNvPicPr>
            <a:picLocks noChangeAspect="1"/>
          </p:cNvPicPr>
          <p:nvPr/>
        </p:nvPicPr>
        <p:blipFill>
          <a:blip r:embed="rId3"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6855906" y="3643705"/>
            <a:ext cx="201898" cy="201898"/>
          </a:xfrm>
          <a:prstGeom prst="rect">
            <a:avLst/>
          </a:prstGeom>
        </p:spPr>
      </p:pic>
      <p:pic>
        <p:nvPicPr>
          <p:cNvPr id="438" name="Picture 437"/>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6167693" y="4209911"/>
            <a:ext cx="201898" cy="201898"/>
          </a:xfrm>
          <a:prstGeom prst="rect">
            <a:avLst/>
          </a:prstGeom>
        </p:spPr>
      </p:pic>
      <p:pic>
        <p:nvPicPr>
          <p:cNvPr id="439" name="Picture 438"/>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6223691" y="4534011"/>
            <a:ext cx="201898" cy="201898"/>
          </a:xfrm>
          <a:prstGeom prst="rect">
            <a:avLst/>
          </a:prstGeom>
        </p:spPr>
      </p:pic>
      <p:pic>
        <p:nvPicPr>
          <p:cNvPr id="440" name="Picture 439"/>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6417483" y="4639618"/>
            <a:ext cx="201898" cy="201898"/>
          </a:xfrm>
          <a:prstGeom prst="rect">
            <a:avLst/>
          </a:prstGeom>
        </p:spPr>
      </p:pic>
      <p:pic>
        <p:nvPicPr>
          <p:cNvPr id="441" name="Picture 440"/>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6382359" y="4481335"/>
            <a:ext cx="201898" cy="201898"/>
          </a:xfrm>
          <a:prstGeom prst="rect">
            <a:avLst/>
          </a:prstGeom>
        </p:spPr>
      </p:pic>
      <p:pic>
        <p:nvPicPr>
          <p:cNvPr id="442" name="Picture 441"/>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6724925" y="4437916"/>
            <a:ext cx="201898" cy="201898"/>
          </a:xfrm>
          <a:prstGeom prst="rect">
            <a:avLst/>
          </a:prstGeom>
        </p:spPr>
      </p:pic>
      <p:pic>
        <p:nvPicPr>
          <p:cNvPr id="443" name="Picture 442"/>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6680393" y="4887328"/>
            <a:ext cx="201898" cy="201898"/>
          </a:xfrm>
          <a:prstGeom prst="rect">
            <a:avLst/>
          </a:prstGeom>
        </p:spPr>
      </p:pic>
      <p:pic>
        <p:nvPicPr>
          <p:cNvPr id="444" name="Picture 443"/>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6458541" y="4752430"/>
            <a:ext cx="201898" cy="201898"/>
          </a:xfrm>
          <a:prstGeom prst="rect">
            <a:avLst/>
          </a:prstGeom>
        </p:spPr>
      </p:pic>
      <p:pic>
        <p:nvPicPr>
          <p:cNvPr id="445" name="Picture 444"/>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6948398" y="4365497"/>
            <a:ext cx="201898" cy="201898"/>
          </a:xfrm>
          <a:prstGeom prst="rect">
            <a:avLst/>
          </a:prstGeom>
        </p:spPr>
      </p:pic>
      <p:pic>
        <p:nvPicPr>
          <p:cNvPr id="446" name="Picture 445"/>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6800634" y="4585491"/>
            <a:ext cx="201898" cy="201898"/>
          </a:xfrm>
          <a:prstGeom prst="rect">
            <a:avLst/>
          </a:prstGeom>
        </p:spPr>
      </p:pic>
      <p:pic>
        <p:nvPicPr>
          <p:cNvPr id="447" name="Picture 446"/>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6673262" y="4788668"/>
            <a:ext cx="201898" cy="201898"/>
          </a:xfrm>
          <a:prstGeom prst="rect">
            <a:avLst/>
          </a:prstGeom>
        </p:spPr>
      </p:pic>
      <p:pic>
        <p:nvPicPr>
          <p:cNvPr id="448" name="Picture 447"/>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6906241" y="4146916"/>
            <a:ext cx="201898" cy="201898"/>
          </a:xfrm>
          <a:prstGeom prst="rect">
            <a:avLst/>
          </a:prstGeom>
        </p:spPr>
      </p:pic>
      <p:pic>
        <p:nvPicPr>
          <p:cNvPr id="449" name="Picture 448"/>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6522778" y="4064195"/>
            <a:ext cx="201898" cy="201898"/>
          </a:xfrm>
          <a:prstGeom prst="rect">
            <a:avLst/>
          </a:prstGeom>
        </p:spPr>
      </p:pic>
      <p:pic>
        <p:nvPicPr>
          <p:cNvPr id="450" name="Picture 449"/>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6454204" y="4305698"/>
            <a:ext cx="201898" cy="201898"/>
          </a:xfrm>
          <a:prstGeom prst="rect">
            <a:avLst/>
          </a:prstGeom>
        </p:spPr>
      </p:pic>
      <p:pic>
        <p:nvPicPr>
          <p:cNvPr id="451" name="Picture 450"/>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6886299" y="4471104"/>
            <a:ext cx="201898" cy="201898"/>
          </a:xfrm>
          <a:prstGeom prst="rect">
            <a:avLst/>
          </a:prstGeom>
        </p:spPr>
      </p:pic>
      <p:pic>
        <p:nvPicPr>
          <p:cNvPr id="452" name="Picture 451"/>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6600342" y="4276957"/>
            <a:ext cx="201898" cy="201898"/>
          </a:xfrm>
          <a:prstGeom prst="rect">
            <a:avLst/>
          </a:prstGeom>
        </p:spPr>
      </p:pic>
      <p:pic>
        <p:nvPicPr>
          <p:cNvPr id="453" name="Picture 452"/>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6821400" y="4940132"/>
            <a:ext cx="201898" cy="201898"/>
          </a:xfrm>
          <a:prstGeom prst="rect">
            <a:avLst/>
          </a:prstGeom>
        </p:spPr>
      </p:pic>
      <p:pic>
        <p:nvPicPr>
          <p:cNvPr id="454" name="Picture 453"/>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7044709" y="4315518"/>
            <a:ext cx="201898" cy="201898"/>
          </a:xfrm>
          <a:prstGeom prst="rect">
            <a:avLst/>
          </a:prstGeom>
        </p:spPr>
      </p:pic>
      <p:pic>
        <p:nvPicPr>
          <p:cNvPr id="455" name="Picture 454"/>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7113302" y="4630431"/>
            <a:ext cx="201898" cy="201898"/>
          </a:xfrm>
          <a:prstGeom prst="rect">
            <a:avLst/>
          </a:prstGeom>
        </p:spPr>
      </p:pic>
      <p:pic>
        <p:nvPicPr>
          <p:cNvPr id="456" name="Picture 455"/>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7125830" y="4441418"/>
            <a:ext cx="201898" cy="201898"/>
          </a:xfrm>
          <a:prstGeom prst="rect">
            <a:avLst/>
          </a:prstGeom>
        </p:spPr>
      </p:pic>
      <p:pic>
        <p:nvPicPr>
          <p:cNvPr id="457" name="Picture 456"/>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6867160" y="4775670"/>
            <a:ext cx="201898" cy="201898"/>
          </a:xfrm>
          <a:prstGeom prst="rect">
            <a:avLst/>
          </a:prstGeom>
        </p:spPr>
      </p:pic>
      <p:sp>
        <p:nvSpPr>
          <p:cNvPr id="458" name="TextBox 457"/>
          <p:cNvSpPr txBox="1"/>
          <p:nvPr/>
        </p:nvSpPr>
        <p:spPr>
          <a:xfrm>
            <a:off x="5322089" y="5138988"/>
            <a:ext cx="762000" cy="369332"/>
          </a:xfrm>
          <a:prstGeom prst="rect">
            <a:avLst/>
          </a:prstGeom>
          <a:noFill/>
        </p:spPr>
        <p:txBody>
          <a:bodyPr wrap="square" rtlCol="0">
            <a:spAutoFit/>
          </a:bodyPr>
          <a:lstStyle/>
          <a:p>
            <a:r>
              <a:rPr lang="en-US" i="1" dirty="0">
                <a:solidFill>
                  <a:schemeClr val="bg1"/>
                </a:solidFill>
              </a:rPr>
              <a:t>time</a:t>
            </a:r>
          </a:p>
        </p:txBody>
      </p:sp>
      <p:sp>
        <p:nvSpPr>
          <p:cNvPr id="460" name="TextBox 459"/>
          <p:cNvSpPr txBox="1"/>
          <p:nvPr/>
        </p:nvSpPr>
        <p:spPr>
          <a:xfrm>
            <a:off x="7797221" y="2085676"/>
            <a:ext cx="914400" cy="369332"/>
          </a:xfrm>
          <a:prstGeom prst="rect">
            <a:avLst/>
          </a:prstGeom>
          <a:noFill/>
        </p:spPr>
        <p:txBody>
          <a:bodyPr wrap="square" rtlCol="0">
            <a:spAutoFit/>
          </a:bodyPr>
          <a:lstStyle/>
          <a:p>
            <a:r>
              <a:rPr lang="en-US" dirty="0"/>
              <a:t>high</a:t>
            </a:r>
          </a:p>
        </p:txBody>
      </p:sp>
      <p:sp>
        <p:nvSpPr>
          <p:cNvPr id="461" name="TextBox 460"/>
          <p:cNvSpPr txBox="1"/>
          <p:nvPr/>
        </p:nvSpPr>
        <p:spPr>
          <a:xfrm>
            <a:off x="7797220" y="3123920"/>
            <a:ext cx="1270579" cy="369332"/>
          </a:xfrm>
          <a:prstGeom prst="rect">
            <a:avLst/>
          </a:prstGeom>
          <a:noFill/>
        </p:spPr>
        <p:txBody>
          <a:bodyPr wrap="square" rtlCol="0">
            <a:spAutoFit/>
          </a:bodyPr>
          <a:lstStyle/>
          <a:p>
            <a:r>
              <a:rPr lang="en-US" dirty="0"/>
              <a:t>moderate</a:t>
            </a:r>
          </a:p>
        </p:txBody>
      </p:sp>
      <p:sp>
        <p:nvSpPr>
          <p:cNvPr id="462" name="TextBox 461"/>
          <p:cNvSpPr txBox="1"/>
          <p:nvPr/>
        </p:nvSpPr>
        <p:spPr>
          <a:xfrm>
            <a:off x="7801930" y="4391236"/>
            <a:ext cx="914400" cy="369332"/>
          </a:xfrm>
          <a:prstGeom prst="rect">
            <a:avLst/>
          </a:prstGeom>
          <a:noFill/>
        </p:spPr>
        <p:txBody>
          <a:bodyPr wrap="square" rtlCol="0">
            <a:spAutoFit/>
          </a:bodyPr>
          <a:lstStyle/>
          <a:p>
            <a:r>
              <a:rPr lang="en-US" dirty="0"/>
              <a:t>low</a:t>
            </a:r>
          </a:p>
        </p:txBody>
      </p:sp>
      <p:sp>
        <p:nvSpPr>
          <p:cNvPr id="463" name="Rectangle 462"/>
          <p:cNvSpPr/>
          <p:nvPr/>
        </p:nvSpPr>
        <p:spPr>
          <a:xfrm>
            <a:off x="3096479" y="6244828"/>
            <a:ext cx="3638460" cy="609600"/>
          </a:xfrm>
          <a:prstGeom prst="rect">
            <a:avLst/>
          </a:prstGeom>
          <a:noFill/>
          <a:ln>
            <a:noFill/>
          </a:ln>
        </p:spPr>
        <p:style>
          <a:lnRef idx="0">
            <a:scrgbClr r="0" g="0" b="0"/>
          </a:lnRef>
          <a:fillRef idx="0">
            <a:scrgbClr r="0" g="0" b="0"/>
          </a:fillRef>
          <a:effectRef idx="0">
            <a:scrgbClr r="0" g="0" b="0"/>
          </a:effectRef>
          <a:fontRef idx="minor">
            <a:schemeClr val="accent2"/>
          </a:fontRef>
        </p:style>
        <p:txBody>
          <a:bodyPr rtlCol="0" anchor="ctr"/>
          <a:lstStyle/>
          <a:p>
            <a:pPr algn="ctr"/>
            <a:r>
              <a:rPr lang="en-US" dirty="0">
                <a:solidFill>
                  <a:srgbClr val="FF0000"/>
                </a:solidFill>
              </a:rPr>
              <a:t>mixed ANOVA</a:t>
            </a:r>
          </a:p>
          <a:p>
            <a:pPr algn="ctr"/>
            <a:r>
              <a:rPr lang="en-US" sz="800" dirty="0">
                <a:solidFill>
                  <a:srgbClr val="FF0000"/>
                </a:solidFill>
              </a:rPr>
              <a:t>with Greenhouse-</a:t>
            </a:r>
            <a:r>
              <a:rPr lang="en-US" sz="800" dirty="0" err="1">
                <a:solidFill>
                  <a:srgbClr val="FF0000"/>
                </a:solidFill>
              </a:rPr>
              <a:t>Geisser</a:t>
            </a:r>
            <a:r>
              <a:rPr lang="en-US" sz="800" dirty="0">
                <a:solidFill>
                  <a:srgbClr val="FF0000"/>
                </a:solidFill>
              </a:rPr>
              <a:t> correction</a:t>
            </a:r>
          </a:p>
        </p:txBody>
      </p:sp>
      <p:sp>
        <p:nvSpPr>
          <p:cNvPr id="464" name="Rectangle 463"/>
          <p:cNvSpPr/>
          <p:nvPr/>
        </p:nvSpPr>
        <p:spPr>
          <a:xfrm>
            <a:off x="5371925" y="6360883"/>
            <a:ext cx="2275082" cy="304800"/>
          </a:xfrm>
          <a:prstGeom prst="rect">
            <a:avLst/>
          </a:prstGeom>
          <a:noFill/>
          <a:ln>
            <a:noFill/>
          </a:ln>
        </p:spPr>
        <p:style>
          <a:lnRef idx="0">
            <a:scrgbClr r="0" g="0" b="0"/>
          </a:lnRef>
          <a:fillRef idx="0">
            <a:scrgbClr r="0" g="0" b="0"/>
          </a:fillRef>
          <a:effectRef idx="0">
            <a:scrgbClr r="0" g="0" b="0"/>
          </a:effectRef>
          <a:fontRef idx="minor">
            <a:schemeClr val="accent5"/>
          </a:fontRef>
        </p:style>
        <p:txBody>
          <a:bodyPr rtlCol="0" anchor="ctr"/>
          <a:lstStyle/>
          <a:p>
            <a:pPr algn="ctr"/>
            <a:r>
              <a:rPr lang="en-US" sz="1200" i="1" dirty="0"/>
              <a:t>normality, equal variance, </a:t>
            </a:r>
            <a:r>
              <a:rPr lang="en-US" sz="1200" i="1" strike="sngStrike" dirty="0" err="1"/>
              <a:t>sphericity</a:t>
            </a:r>
            <a:r>
              <a:rPr lang="en-US" sz="1200" i="1" strike="sngStrike" dirty="0"/>
              <a:t>, </a:t>
            </a:r>
            <a:r>
              <a:rPr lang="en-US" sz="1200" i="1" dirty="0"/>
              <a:t>equal covariance;</a:t>
            </a:r>
          </a:p>
        </p:txBody>
      </p:sp>
      <p:sp>
        <p:nvSpPr>
          <p:cNvPr id="465" name="Rectangle 464"/>
          <p:cNvSpPr/>
          <p:nvPr/>
        </p:nvSpPr>
        <p:spPr>
          <a:xfrm>
            <a:off x="7138926" y="6562903"/>
            <a:ext cx="2151004" cy="146856"/>
          </a:xfrm>
          <a:prstGeom prst="rect">
            <a:avLst/>
          </a:prstGeom>
          <a:noFill/>
          <a:ln>
            <a:noFill/>
          </a:ln>
        </p:spPr>
        <p:style>
          <a:lnRef idx="0">
            <a:scrgbClr r="0" g="0" b="0"/>
          </a:lnRef>
          <a:fillRef idx="0">
            <a:scrgbClr r="0" g="0" b="0"/>
          </a:fillRef>
          <a:effectRef idx="0">
            <a:scrgbClr r="0" g="0" b="0"/>
          </a:effectRef>
          <a:fontRef idx="minor">
            <a:schemeClr val="accent2"/>
          </a:fontRef>
        </p:style>
        <p:txBody>
          <a:bodyPr rtlCol="0" anchor="ctr"/>
          <a:lstStyle/>
          <a:p>
            <a:pPr algn="ctr"/>
            <a:r>
              <a:rPr lang="en-US" sz="1050" dirty="0">
                <a:solidFill>
                  <a:srgbClr val="FF0000"/>
                </a:solidFill>
              </a:rPr>
              <a:t>Parametric</a:t>
            </a:r>
          </a:p>
        </p:txBody>
      </p:sp>
      <p:sp>
        <p:nvSpPr>
          <p:cNvPr id="466" name="Rectangle 465"/>
          <p:cNvSpPr/>
          <p:nvPr/>
        </p:nvSpPr>
        <p:spPr>
          <a:xfrm>
            <a:off x="7180672" y="6709759"/>
            <a:ext cx="2151004" cy="146856"/>
          </a:xfrm>
          <a:prstGeom prst="rect">
            <a:avLst/>
          </a:prstGeom>
          <a:noFill/>
          <a:ln>
            <a:noFill/>
          </a:ln>
        </p:spPr>
        <p:style>
          <a:lnRef idx="0">
            <a:scrgbClr r="0" g="0" b="0"/>
          </a:lnRef>
          <a:fillRef idx="0">
            <a:scrgbClr r="0" g="0" b="0"/>
          </a:fillRef>
          <a:effectRef idx="0">
            <a:scrgbClr r="0" g="0" b="0"/>
          </a:effectRef>
          <a:fontRef idx="minor">
            <a:schemeClr val="accent3"/>
          </a:fontRef>
        </p:style>
        <p:txBody>
          <a:bodyPr rtlCol="0" anchor="ctr"/>
          <a:lstStyle/>
          <a:p>
            <a:pPr algn="ctr"/>
            <a:r>
              <a:rPr lang="en-US" sz="1050" dirty="0">
                <a:solidFill>
                  <a:srgbClr val="92D050"/>
                </a:solidFill>
              </a:rPr>
              <a:t>Non-parametric</a:t>
            </a:r>
          </a:p>
        </p:txBody>
      </p:sp>
      <p:sp>
        <p:nvSpPr>
          <p:cNvPr id="467" name="Rectangle 466"/>
          <p:cNvSpPr/>
          <p:nvPr/>
        </p:nvSpPr>
        <p:spPr>
          <a:xfrm>
            <a:off x="8330556" y="6533440"/>
            <a:ext cx="995396" cy="205781"/>
          </a:xfrm>
          <a:prstGeom prst="rect">
            <a:avLst/>
          </a:prstGeom>
          <a:noFill/>
          <a:ln>
            <a:noFill/>
          </a:ln>
        </p:spPr>
        <p:style>
          <a:lnRef idx="0">
            <a:scrgbClr r="0" g="0" b="0"/>
          </a:lnRef>
          <a:fillRef idx="0">
            <a:scrgbClr r="0" g="0" b="0"/>
          </a:fillRef>
          <a:effectRef idx="0">
            <a:scrgbClr r="0" g="0" b="0"/>
          </a:effectRef>
          <a:fontRef idx="minor">
            <a:schemeClr val="accent5"/>
          </a:fontRef>
        </p:style>
        <p:txBody>
          <a:bodyPr rtlCol="0" anchor="ctr"/>
          <a:lstStyle/>
          <a:p>
            <a:pPr algn="ctr"/>
            <a:r>
              <a:rPr lang="en-US" sz="800" i="1" dirty="0"/>
              <a:t>assumptions;</a:t>
            </a:r>
          </a:p>
        </p:txBody>
      </p:sp>
      <p:sp>
        <p:nvSpPr>
          <p:cNvPr id="468" name="TextBox 467"/>
          <p:cNvSpPr txBox="1"/>
          <p:nvPr/>
        </p:nvSpPr>
        <p:spPr>
          <a:xfrm rot="16200000">
            <a:off x="1893556" y="2959720"/>
            <a:ext cx="1208605" cy="369332"/>
          </a:xfrm>
          <a:prstGeom prst="rect">
            <a:avLst/>
          </a:prstGeom>
          <a:noFill/>
        </p:spPr>
        <p:txBody>
          <a:bodyPr wrap="square" rtlCol="0">
            <a:spAutoFit/>
          </a:bodyPr>
          <a:lstStyle/>
          <a:p>
            <a:r>
              <a:rPr lang="en-US" dirty="0"/>
              <a:t>0 month</a:t>
            </a:r>
          </a:p>
        </p:txBody>
      </p:sp>
      <p:sp>
        <p:nvSpPr>
          <p:cNvPr id="469" name="TextBox 468"/>
          <p:cNvSpPr txBox="1"/>
          <p:nvPr/>
        </p:nvSpPr>
        <p:spPr>
          <a:xfrm rot="16200000">
            <a:off x="4140444" y="2971469"/>
            <a:ext cx="1191664" cy="369332"/>
          </a:xfrm>
          <a:prstGeom prst="rect">
            <a:avLst/>
          </a:prstGeom>
          <a:noFill/>
        </p:spPr>
        <p:txBody>
          <a:bodyPr wrap="square" rtlCol="0">
            <a:spAutoFit/>
          </a:bodyPr>
          <a:lstStyle/>
          <a:p>
            <a:r>
              <a:rPr lang="en-US" dirty="0"/>
              <a:t>3 month</a:t>
            </a:r>
          </a:p>
        </p:txBody>
      </p:sp>
      <p:sp>
        <p:nvSpPr>
          <p:cNvPr id="470" name="TextBox 469"/>
          <p:cNvSpPr txBox="1"/>
          <p:nvPr/>
        </p:nvSpPr>
        <p:spPr>
          <a:xfrm rot="16200000">
            <a:off x="6157115" y="2871887"/>
            <a:ext cx="1396295" cy="369332"/>
          </a:xfrm>
          <a:prstGeom prst="rect">
            <a:avLst/>
          </a:prstGeom>
          <a:noFill/>
        </p:spPr>
        <p:txBody>
          <a:bodyPr wrap="square" rtlCol="0">
            <a:spAutoFit/>
          </a:bodyPr>
          <a:lstStyle/>
          <a:p>
            <a:r>
              <a:rPr lang="en-US" dirty="0"/>
              <a:t>6 month</a:t>
            </a:r>
          </a:p>
        </p:txBody>
      </p:sp>
    </p:spTree>
    <p:extLst>
      <p:ext uri="{BB962C8B-B14F-4D97-AF65-F5344CB8AC3E}">
        <p14:creationId xmlns:p14="http://schemas.microsoft.com/office/powerpoint/2010/main" val="193668504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00200" y="152400"/>
            <a:ext cx="5791200" cy="1077218"/>
          </a:xfrm>
          <a:prstGeom prst="rect">
            <a:avLst/>
          </a:prstGeom>
          <a:noFill/>
        </p:spPr>
        <p:txBody>
          <a:bodyPr wrap="square" rtlCol="0">
            <a:spAutoFit/>
          </a:bodyPr>
          <a:lstStyle/>
          <a:p>
            <a:pPr algn="ctr"/>
            <a:r>
              <a:rPr lang="en-US" sz="3200" b="1" dirty="0">
                <a:solidFill>
                  <a:srgbClr val="0000FF"/>
                </a:solidFill>
              </a:rPr>
              <a:t>Study design </a:t>
            </a:r>
            <a:br>
              <a:rPr lang="en-US" sz="3200" b="1" dirty="0">
                <a:solidFill>
                  <a:srgbClr val="0000FF"/>
                </a:solidFill>
              </a:rPr>
            </a:br>
            <a:r>
              <a:rPr lang="en-US" sz="3200" b="1" dirty="0">
                <a:solidFill>
                  <a:srgbClr val="0000FF"/>
                </a:solidFill>
              </a:rPr>
              <a:t>and corresponding tests</a:t>
            </a:r>
          </a:p>
        </p:txBody>
      </p:sp>
      <p:sp>
        <p:nvSpPr>
          <p:cNvPr id="3" name="Rectangle 2"/>
          <p:cNvSpPr/>
          <p:nvPr/>
        </p:nvSpPr>
        <p:spPr>
          <a:xfrm>
            <a:off x="2362200" y="1066800"/>
            <a:ext cx="4648200" cy="762000"/>
          </a:xfrm>
          <a:prstGeom prst="rect">
            <a:avLst/>
          </a:prstGeom>
          <a:noFill/>
          <a:ln>
            <a:noFill/>
          </a:ln>
        </p:spPr>
        <p:style>
          <a:lnRef idx="0">
            <a:scrgbClr r="0" g="0" b="0"/>
          </a:lnRef>
          <a:fillRef idx="0">
            <a:scrgbClr r="0" g="0" b="0"/>
          </a:fillRef>
          <a:effectRef idx="0">
            <a:scrgbClr r="0" g="0" b="0"/>
          </a:effectRef>
          <a:fontRef idx="minor">
            <a:schemeClr val="accent1"/>
          </a:fontRef>
        </p:style>
        <p:txBody>
          <a:bodyPr rtlCol="0" anchor="ctr"/>
          <a:lstStyle/>
          <a:p>
            <a:pPr algn="ctr"/>
            <a:r>
              <a:rPr lang="en-US" b="1" dirty="0"/>
              <a:t>independent * paired</a:t>
            </a:r>
          </a:p>
        </p:txBody>
      </p:sp>
      <p:sp>
        <p:nvSpPr>
          <p:cNvPr id="7" name="Rounded Rectangle 6"/>
          <p:cNvSpPr/>
          <p:nvPr/>
        </p:nvSpPr>
        <p:spPr>
          <a:xfrm>
            <a:off x="2877544" y="1388321"/>
            <a:ext cx="3662399" cy="565552"/>
          </a:xfrm>
          <a:prstGeom prst="roundRect">
            <a:avLst/>
          </a:prstGeom>
          <a:noFill/>
          <a:ln>
            <a:noFill/>
          </a:ln>
        </p:spPr>
        <p:style>
          <a:lnRef idx="0">
            <a:scrgbClr r="0" g="0" b="0"/>
          </a:lnRef>
          <a:fillRef idx="0">
            <a:scrgbClr r="0" g="0" b="0"/>
          </a:fillRef>
          <a:effectRef idx="0">
            <a:scrgbClr r="0" g="0" b="0"/>
          </a:effectRef>
          <a:fontRef idx="minor">
            <a:schemeClr val="accent1"/>
          </a:fontRef>
        </p:style>
        <p:txBody>
          <a:bodyPr rtlCol="0" anchor="ctr"/>
          <a:lstStyle/>
          <a:p>
            <a:pPr algn="ctr"/>
            <a:r>
              <a:rPr lang="en-US" sz="1400" dirty="0"/>
              <a:t>subjects are same among paired groups</a:t>
            </a:r>
          </a:p>
        </p:txBody>
      </p:sp>
      <p:sp>
        <p:nvSpPr>
          <p:cNvPr id="4" name="TextBox 3"/>
          <p:cNvSpPr txBox="1"/>
          <p:nvPr/>
        </p:nvSpPr>
        <p:spPr>
          <a:xfrm>
            <a:off x="5638800" y="1323201"/>
            <a:ext cx="1752600" cy="276999"/>
          </a:xfrm>
          <a:prstGeom prst="rect">
            <a:avLst/>
          </a:prstGeom>
          <a:noFill/>
          <a:ln>
            <a:noFill/>
          </a:ln>
        </p:spPr>
        <p:style>
          <a:lnRef idx="0">
            <a:scrgbClr r="0" g="0" b="0"/>
          </a:lnRef>
          <a:fillRef idx="0">
            <a:scrgbClr r="0" g="0" b="0"/>
          </a:fillRef>
          <a:effectRef idx="0">
            <a:scrgbClr r="0" g="0" b="0"/>
          </a:effectRef>
          <a:fontRef idx="minor">
            <a:schemeClr val="accent1"/>
          </a:fontRef>
        </p:style>
        <p:txBody>
          <a:bodyPr wrap="square" rtlCol="0">
            <a:spAutoFit/>
          </a:bodyPr>
          <a:lstStyle/>
          <a:p>
            <a:r>
              <a:rPr lang="en-US" sz="1200" b="1" dirty="0">
                <a:solidFill>
                  <a:srgbClr val="0070C0"/>
                </a:solidFill>
              </a:rPr>
              <a:t>(cont’d)</a:t>
            </a:r>
            <a:endParaRPr lang="en-US" sz="1200" dirty="0">
              <a:solidFill>
                <a:srgbClr val="0070C0"/>
              </a:solidFill>
            </a:endParaRPr>
          </a:p>
        </p:txBody>
      </p:sp>
      <p:sp>
        <p:nvSpPr>
          <p:cNvPr id="234" name="Rectangle 233"/>
          <p:cNvSpPr/>
          <p:nvPr/>
        </p:nvSpPr>
        <p:spPr>
          <a:xfrm>
            <a:off x="3200400" y="2229915"/>
            <a:ext cx="8153399" cy="261610"/>
          </a:xfrm>
          <a:prstGeom prst="rect">
            <a:avLst/>
          </a:prstGeom>
          <a:noFill/>
          <a:ln>
            <a:noFill/>
          </a:ln>
        </p:spPr>
        <p:style>
          <a:lnRef idx="0">
            <a:scrgbClr r="0" g="0" b="0"/>
          </a:lnRef>
          <a:fillRef idx="0">
            <a:scrgbClr r="0" g="0" b="0"/>
          </a:fillRef>
          <a:effectRef idx="0">
            <a:scrgbClr r="0" g="0" b="0"/>
          </a:effectRef>
          <a:fontRef idx="minor">
            <a:schemeClr val="accent1"/>
          </a:fontRef>
        </p:style>
        <p:txBody>
          <a:bodyPr wrap="square">
            <a:spAutoFit/>
          </a:bodyPr>
          <a:lstStyle/>
          <a:p>
            <a:r>
              <a:rPr lang="en-US" sz="1100" b="1" dirty="0">
                <a:latin typeface="proxima-nova"/>
              </a:rPr>
              <a:t>Primary Interest: </a:t>
            </a:r>
            <a:r>
              <a:rPr lang="en-US" sz="1100" dirty="0">
                <a:latin typeface="proxima-nova"/>
              </a:rPr>
              <a:t>Interaction between two factors.</a:t>
            </a:r>
          </a:p>
        </p:txBody>
      </p:sp>
      <p:sp>
        <p:nvSpPr>
          <p:cNvPr id="237" name="Rectangle 236"/>
          <p:cNvSpPr/>
          <p:nvPr/>
        </p:nvSpPr>
        <p:spPr>
          <a:xfrm>
            <a:off x="3048000" y="1687485"/>
            <a:ext cx="3638460" cy="609600"/>
          </a:xfrm>
          <a:prstGeom prst="rect">
            <a:avLst/>
          </a:prstGeom>
          <a:noFill/>
          <a:ln>
            <a:noFill/>
          </a:ln>
        </p:spPr>
        <p:style>
          <a:lnRef idx="0">
            <a:scrgbClr r="0" g="0" b="0"/>
          </a:lnRef>
          <a:fillRef idx="0">
            <a:scrgbClr r="0" g="0" b="0"/>
          </a:fillRef>
          <a:effectRef idx="0">
            <a:scrgbClr r="0" g="0" b="0"/>
          </a:effectRef>
          <a:fontRef idx="minor">
            <a:schemeClr val="accent2"/>
          </a:fontRef>
        </p:style>
        <p:txBody>
          <a:bodyPr rtlCol="0" anchor="ctr"/>
          <a:lstStyle/>
          <a:p>
            <a:pPr algn="ctr"/>
            <a:r>
              <a:rPr lang="en-US" dirty="0">
                <a:solidFill>
                  <a:srgbClr val="FF0000"/>
                </a:solidFill>
              </a:rPr>
              <a:t>mixed ANOVA</a:t>
            </a:r>
          </a:p>
          <a:p>
            <a:pPr algn="ctr"/>
            <a:r>
              <a:rPr lang="en-US" sz="800" dirty="0">
                <a:solidFill>
                  <a:srgbClr val="FF0000"/>
                </a:solidFill>
              </a:rPr>
              <a:t>with Greenhouse-</a:t>
            </a:r>
            <a:r>
              <a:rPr lang="en-US" sz="800" dirty="0" err="1">
                <a:solidFill>
                  <a:srgbClr val="FF0000"/>
                </a:solidFill>
              </a:rPr>
              <a:t>Geisser</a:t>
            </a:r>
            <a:r>
              <a:rPr lang="en-US" sz="800" dirty="0">
                <a:solidFill>
                  <a:srgbClr val="FF0000"/>
                </a:solidFill>
              </a:rPr>
              <a:t> correction</a:t>
            </a:r>
          </a:p>
        </p:txBody>
      </p:sp>
      <p:sp>
        <p:nvSpPr>
          <p:cNvPr id="17" name="Rectangle 16"/>
          <p:cNvSpPr/>
          <p:nvPr/>
        </p:nvSpPr>
        <p:spPr>
          <a:xfrm>
            <a:off x="1828800" y="2998611"/>
            <a:ext cx="6096000" cy="304800"/>
          </a:xfrm>
          <a:prstGeom prst="rect">
            <a:avLst/>
          </a:prstGeom>
          <a:noFill/>
          <a:ln>
            <a:noFill/>
          </a:ln>
        </p:spPr>
        <p:style>
          <a:lnRef idx="0">
            <a:scrgbClr r="0" g="0" b="0"/>
          </a:lnRef>
          <a:fillRef idx="0">
            <a:scrgbClr r="0" g="0" b="0"/>
          </a:fillRef>
          <a:effectRef idx="0">
            <a:scrgbClr r="0" g="0" b="0"/>
          </a:effectRef>
          <a:fontRef idx="minor">
            <a:schemeClr val="accent2"/>
          </a:fontRef>
        </p:style>
        <p:txBody>
          <a:bodyPr rtlCol="0" anchor="ctr"/>
          <a:lstStyle/>
          <a:p>
            <a:pPr algn="ctr"/>
            <a:r>
              <a:rPr lang="en-US" dirty="0">
                <a:solidFill>
                  <a:schemeClr val="tx1"/>
                </a:solidFill>
              </a:rPr>
              <a:t>When significant, we continue with simple main effect</a:t>
            </a:r>
            <a:r>
              <a:rPr lang="en-US" dirty="0"/>
              <a:t>.</a:t>
            </a:r>
          </a:p>
        </p:txBody>
      </p:sp>
      <p:sp>
        <p:nvSpPr>
          <p:cNvPr id="242" name="Rectangle 241"/>
          <p:cNvSpPr/>
          <p:nvPr/>
        </p:nvSpPr>
        <p:spPr>
          <a:xfrm>
            <a:off x="2362200" y="2693811"/>
            <a:ext cx="5029200" cy="304800"/>
          </a:xfrm>
          <a:prstGeom prst="rect">
            <a:avLst/>
          </a:prstGeom>
          <a:noFill/>
          <a:ln>
            <a:noFill/>
          </a:ln>
        </p:spPr>
        <p:style>
          <a:lnRef idx="0">
            <a:scrgbClr r="0" g="0" b="0"/>
          </a:lnRef>
          <a:fillRef idx="0">
            <a:scrgbClr r="0" g="0" b="0"/>
          </a:fillRef>
          <a:effectRef idx="0">
            <a:scrgbClr r="0" g="0" b="0"/>
          </a:effectRef>
          <a:fontRef idx="minor">
            <a:schemeClr val="accent3"/>
          </a:fontRef>
        </p:style>
        <p:txBody>
          <a:bodyPr rtlCol="0" anchor="ctr"/>
          <a:lstStyle/>
          <a:p>
            <a:pPr algn="ctr"/>
            <a:r>
              <a:rPr lang="en-US" dirty="0">
                <a:solidFill>
                  <a:schemeClr val="tx1"/>
                </a:solidFill>
              </a:rPr>
              <a:t>When not significant, we continue with main effect.</a:t>
            </a:r>
          </a:p>
        </p:txBody>
      </p:sp>
      <p:sp>
        <p:nvSpPr>
          <p:cNvPr id="243" name="Rectangle 242"/>
          <p:cNvSpPr/>
          <p:nvPr/>
        </p:nvSpPr>
        <p:spPr>
          <a:xfrm>
            <a:off x="3048000" y="2465444"/>
            <a:ext cx="8153399" cy="261610"/>
          </a:xfrm>
          <a:prstGeom prst="rect">
            <a:avLst/>
          </a:prstGeom>
          <a:noFill/>
          <a:ln>
            <a:noFill/>
          </a:ln>
        </p:spPr>
        <p:style>
          <a:lnRef idx="0">
            <a:scrgbClr r="0" g="0" b="0"/>
          </a:lnRef>
          <a:fillRef idx="0">
            <a:scrgbClr r="0" g="0" b="0"/>
          </a:fillRef>
          <a:effectRef idx="0">
            <a:scrgbClr r="0" g="0" b="0"/>
          </a:effectRef>
          <a:fontRef idx="minor">
            <a:schemeClr val="accent1"/>
          </a:fontRef>
        </p:style>
        <p:txBody>
          <a:bodyPr wrap="square">
            <a:spAutoFit/>
          </a:bodyPr>
          <a:lstStyle/>
          <a:p>
            <a:r>
              <a:rPr lang="en-US" sz="1100" b="1" dirty="0">
                <a:latin typeface="proxima-nova"/>
              </a:rPr>
              <a:t>Secondary Interest: </a:t>
            </a:r>
            <a:r>
              <a:rPr lang="en-US" sz="1100" dirty="0">
                <a:latin typeface="proxima-nova"/>
              </a:rPr>
              <a:t>simple main effect and main effect.</a:t>
            </a:r>
          </a:p>
        </p:txBody>
      </p:sp>
      <p:sp>
        <p:nvSpPr>
          <p:cNvPr id="18" name="Rectangle 17"/>
          <p:cNvSpPr/>
          <p:nvPr/>
        </p:nvSpPr>
        <p:spPr>
          <a:xfrm>
            <a:off x="762000" y="3632880"/>
            <a:ext cx="8839200" cy="866396"/>
          </a:xfrm>
          <a:prstGeom prst="rect">
            <a:avLst/>
          </a:prstGeom>
          <a:noFill/>
          <a:ln>
            <a:noFill/>
          </a:ln>
        </p:spPr>
        <p:style>
          <a:lnRef idx="0">
            <a:scrgbClr r="0" g="0" b="0"/>
          </a:lnRef>
          <a:fillRef idx="0">
            <a:scrgbClr r="0" g="0" b="0"/>
          </a:fillRef>
          <a:effectRef idx="0">
            <a:scrgbClr r="0" g="0" b="0"/>
          </a:effectRef>
          <a:fontRef idx="minor">
            <a:schemeClr val="accent2"/>
          </a:fontRef>
        </p:style>
        <p:txBody>
          <a:bodyPr rtlCol="0" anchor="ctr"/>
          <a:lstStyle/>
          <a:p>
            <a:r>
              <a:rPr lang="en-US" dirty="0"/>
              <a:t>Be aware what kind of study design it becomes for main effect and simple main effect.</a:t>
            </a:r>
          </a:p>
        </p:txBody>
      </p:sp>
    </p:spTree>
    <p:extLst>
      <p:ext uri="{BB962C8B-B14F-4D97-AF65-F5344CB8AC3E}">
        <p14:creationId xmlns:p14="http://schemas.microsoft.com/office/powerpoint/2010/main" val="12812644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447800" y="152400"/>
            <a:ext cx="6172200" cy="1077218"/>
          </a:xfrm>
          <a:prstGeom prst="rect">
            <a:avLst/>
          </a:prstGeom>
          <a:noFill/>
        </p:spPr>
        <p:txBody>
          <a:bodyPr wrap="square" rtlCol="0">
            <a:spAutoFit/>
          </a:bodyPr>
          <a:lstStyle/>
          <a:p>
            <a:pPr algn="ctr"/>
            <a:r>
              <a:rPr lang="en-US" sz="3200" b="1" dirty="0">
                <a:solidFill>
                  <a:srgbClr val="000099"/>
                </a:solidFill>
              </a:rPr>
              <a:t>What affects </a:t>
            </a:r>
            <a:br>
              <a:rPr lang="en-US" sz="3200" b="1" dirty="0">
                <a:solidFill>
                  <a:srgbClr val="000099"/>
                </a:solidFill>
              </a:rPr>
            </a:br>
            <a:r>
              <a:rPr lang="en-US" sz="3200" b="1" dirty="0">
                <a:solidFill>
                  <a:srgbClr val="000099"/>
                </a:solidFill>
              </a:rPr>
              <a:t>the optimal sample size?</a:t>
            </a:r>
          </a:p>
        </p:txBody>
      </p:sp>
      <p:cxnSp>
        <p:nvCxnSpPr>
          <p:cNvPr id="20" name="Straight Connector 19"/>
          <p:cNvCxnSpPr>
            <a:endCxn id="27" idx="1"/>
          </p:cNvCxnSpPr>
          <p:nvPr/>
        </p:nvCxnSpPr>
        <p:spPr>
          <a:xfrm>
            <a:off x="3912103" y="5046046"/>
            <a:ext cx="1771556" cy="0"/>
          </a:xfrm>
          <a:prstGeom prst="line">
            <a:avLst/>
          </a:prstGeom>
          <a:ln>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V="1">
            <a:off x="3272818" y="2638602"/>
            <a:ext cx="23859" cy="2282133"/>
          </a:xfrm>
          <a:prstGeom prst="line">
            <a:avLst/>
          </a:prstGeom>
          <a:ln>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flipV="1">
            <a:off x="5902642" y="2623066"/>
            <a:ext cx="0" cy="2254761"/>
          </a:xfrm>
          <a:prstGeom prst="line">
            <a:avLst/>
          </a:prstGeom>
          <a:ln>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H="1" flipV="1">
            <a:off x="3526942" y="2665974"/>
            <a:ext cx="2147100" cy="2168945"/>
          </a:xfrm>
          <a:prstGeom prst="line">
            <a:avLst/>
          </a:prstGeom>
          <a:ln>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H="1">
            <a:off x="3526941" y="2623977"/>
            <a:ext cx="1994701" cy="2281222"/>
          </a:xfrm>
          <a:prstGeom prst="line">
            <a:avLst/>
          </a:prstGeom>
          <a:ln>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2383015" y="2243548"/>
            <a:ext cx="1447800" cy="369332"/>
          </a:xfrm>
          <a:prstGeom prst="rect">
            <a:avLst/>
          </a:prstGeom>
          <a:noFill/>
        </p:spPr>
        <p:txBody>
          <a:bodyPr wrap="square" rtlCol="0">
            <a:spAutoFit/>
          </a:bodyPr>
          <a:lstStyle/>
          <a:p>
            <a:r>
              <a:rPr lang="en-US" b="1" dirty="0">
                <a:solidFill>
                  <a:srgbClr val="0070C0"/>
                </a:solidFill>
              </a:rPr>
              <a:t>Sample Size</a:t>
            </a:r>
          </a:p>
        </p:txBody>
      </p:sp>
      <mc:AlternateContent xmlns:mc="http://schemas.openxmlformats.org/markup-compatibility/2006" xmlns:a14="http://schemas.microsoft.com/office/drawing/2010/main">
        <mc:Choice Requires="a14">
          <p:sp>
            <p:nvSpPr>
              <p:cNvPr id="26" name="TextBox 25"/>
              <p:cNvSpPr txBox="1"/>
              <p:nvPr/>
            </p:nvSpPr>
            <p:spPr>
              <a:xfrm>
                <a:off x="1959663" y="4905199"/>
                <a:ext cx="2209800" cy="369332"/>
              </a:xfrm>
              <a:prstGeom prst="rect">
                <a:avLst/>
              </a:prstGeom>
              <a:noFill/>
            </p:spPr>
            <p:txBody>
              <a:bodyPr wrap="square" rtlCol="0">
                <a:spAutoFit/>
              </a:bodyPr>
              <a:lstStyle/>
              <a:p>
                <a:r>
                  <a:rPr lang="en-US" dirty="0"/>
                  <a:t>Significant Level (</a:t>
                </a:r>
                <a14:m>
                  <m:oMath xmlns:m="http://schemas.openxmlformats.org/officeDocument/2006/math">
                    <m:r>
                      <a:rPr lang="en-US" i="1" smtClean="0">
                        <a:latin typeface="Cambria Math" panose="02040503050406030204" pitchFamily="18" charset="0"/>
                        <a:ea typeface="Cambria Math" panose="02040503050406030204" pitchFamily="18" charset="0"/>
                      </a:rPr>
                      <m:t>𝛼</m:t>
                    </m:r>
                  </m:oMath>
                </a14:m>
                <a:r>
                  <a:rPr lang="en-US" dirty="0"/>
                  <a:t>)</a:t>
                </a:r>
              </a:p>
            </p:txBody>
          </p:sp>
        </mc:Choice>
        <mc:Fallback xmlns="">
          <p:sp>
            <p:nvSpPr>
              <p:cNvPr id="26" name="TextBox 25"/>
              <p:cNvSpPr txBox="1">
                <a:spLocks noRot="1" noChangeAspect="1" noMove="1" noResize="1" noEditPoints="1" noAdjustHandles="1" noChangeArrowheads="1" noChangeShapeType="1" noTextEdit="1"/>
              </p:cNvSpPr>
              <p:nvPr/>
            </p:nvSpPr>
            <p:spPr>
              <a:xfrm>
                <a:off x="1959663" y="4905199"/>
                <a:ext cx="2209800" cy="369332"/>
              </a:xfrm>
              <a:prstGeom prst="rect">
                <a:avLst/>
              </a:prstGeom>
              <a:blipFill>
                <a:blip r:embed="rId3"/>
                <a:stretch>
                  <a:fillRect l="-2204" t="-10000" b="-26667"/>
                </a:stretch>
              </a:blipFill>
            </p:spPr>
            <p:txBody>
              <a:bodyPr/>
              <a:lstStyle/>
              <a:p>
                <a:r>
                  <a:rPr lang="en-US">
                    <a:noFill/>
                  </a:rPr>
                  <a:t> </a:t>
                </a:r>
              </a:p>
            </p:txBody>
          </p:sp>
        </mc:Fallback>
      </mc:AlternateContent>
      <p:sp>
        <p:nvSpPr>
          <p:cNvPr id="27" name="TextBox 26"/>
          <p:cNvSpPr txBox="1"/>
          <p:nvPr/>
        </p:nvSpPr>
        <p:spPr>
          <a:xfrm>
            <a:off x="5683659" y="4861380"/>
            <a:ext cx="1129683" cy="369332"/>
          </a:xfrm>
          <a:prstGeom prst="rect">
            <a:avLst/>
          </a:prstGeom>
          <a:noFill/>
        </p:spPr>
        <p:txBody>
          <a:bodyPr wrap="square" rtlCol="0">
            <a:spAutoFit/>
          </a:bodyPr>
          <a:lstStyle/>
          <a:p>
            <a:r>
              <a:rPr lang="en-US" dirty="0"/>
              <a:t>Effect Size</a:t>
            </a:r>
          </a:p>
        </p:txBody>
      </p:sp>
      <p:sp>
        <p:nvSpPr>
          <p:cNvPr id="28" name="TextBox 27"/>
          <p:cNvSpPr txBox="1"/>
          <p:nvPr/>
        </p:nvSpPr>
        <p:spPr>
          <a:xfrm>
            <a:off x="5356294" y="2210826"/>
            <a:ext cx="2298947" cy="369332"/>
          </a:xfrm>
          <a:prstGeom prst="rect">
            <a:avLst/>
          </a:prstGeom>
          <a:noFill/>
        </p:spPr>
        <p:txBody>
          <a:bodyPr wrap="square" rtlCol="0">
            <a:spAutoFit/>
          </a:bodyPr>
          <a:lstStyle/>
          <a:p>
            <a:r>
              <a:rPr lang="en-US" dirty="0"/>
              <a:t>Statistical Power</a:t>
            </a:r>
          </a:p>
        </p:txBody>
      </p:sp>
      <p:cxnSp>
        <p:nvCxnSpPr>
          <p:cNvPr id="29" name="Straight Arrow Connector 28"/>
          <p:cNvCxnSpPr/>
          <p:nvPr/>
        </p:nvCxnSpPr>
        <p:spPr>
          <a:xfrm>
            <a:off x="3629218" y="2417401"/>
            <a:ext cx="1727076" cy="0"/>
          </a:xfrm>
          <a:prstGeom prst="straightConnector1">
            <a:avLst/>
          </a:prstGeom>
          <a:ln>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2383015" y="2275358"/>
            <a:ext cx="0" cy="347708"/>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33" name="Straight Arrow Connector 32"/>
          <p:cNvCxnSpPr/>
          <p:nvPr/>
        </p:nvCxnSpPr>
        <p:spPr>
          <a:xfrm>
            <a:off x="7045642" y="2232450"/>
            <a:ext cx="0" cy="347708"/>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43" name="Straight Arrow Connector 42"/>
          <p:cNvCxnSpPr/>
          <p:nvPr/>
        </p:nvCxnSpPr>
        <p:spPr>
          <a:xfrm flipV="1">
            <a:off x="6764884" y="4861380"/>
            <a:ext cx="0" cy="347708"/>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47" name="Straight Arrow Connector 46"/>
          <p:cNvCxnSpPr/>
          <p:nvPr/>
        </p:nvCxnSpPr>
        <p:spPr>
          <a:xfrm flipV="1">
            <a:off x="1986296" y="4867755"/>
            <a:ext cx="0" cy="406776"/>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52" name="TextBox 51"/>
          <p:cNvSpPr txBox="1"/>
          <p:nvPr/>
        </p:nvSpPr>
        <p:spPr>
          <a:xfrm>
            <a:off x="7097150" y="2228487"/>
            <a:ext cx="838200" cy="369332"/>
          </a:xfrm>
          <a:prstGeom prst="rect">
            <a:avLst/>
          </a:prstGeom>
          <a:noFill/>
        </p:spPr>
        <p:txBody>
          <a:bodyPr wrap="square" rtlCol="0">
            <a:spAutoFit/>
          </a:bodyPr>
          <a:lstStyle/>
          <a:p>
            <a:r>
              <a:rPr lang="en-US" dirty="0">
                <a:solidFill>
                  <a:srgbClr val="FF0000"/>
                </a:solidFill>
              </a:rPr>
              <a:t>= 80%</a:t>
            </a:r>
          </a:p>
        </p:txBody>
      </p:sp>
      <p:sp>
        <p:nvSpPr>
          <p:cNvPr id="53" name="TextBox 52"/>
          <p:cNvSpPr txBox="1"/>
          <p:nvPr/>
        </p:nvSpPr>
        <p:spPr>
          <a:xfrm>
            <a:off x="1384186" y="4905199"/>
            <a:ext cx="838200" cy="369332"/>
          </a:xfrm>
          <a:prstGeom prst="rect">
            <a:avLst/>
          </a:prstGeom>
          <a:noFill/>
        </p:spPr>
        <p:txBody>
          <a:bodyPr wrap="square" rtlCol="0">
            <a:spAutoFit/>
          </a:bodyPr>
          <a:lstStyle/>
          <a:p>
            <a:r>
              <a:rPr lang="en-US" dirty="0">
                <a:solidFill>
                  <a:srgbClr val="FF0000"/>
                </a:solidFill>
              </a:rPr>
              <a:t>5</a:t>
            </a:r>
            <a:r>
              <a:rPr lang="en-US" altLang="zh-CN" dirty="0">
                <a:solidFill>
                  <a:srgbClr val="FF0000"/>
                </a:solidFill>
              </a:rPr>
              <a:t>%</a:t>
            </a:r>
            <a:r>
              <a:rPr lang="en-US" dirty="0">
                <a:solidFill>
                  <a:srgbClr val="FF0000"/>
                </a:solidFill>
              </a:rPr>
              <a:t> =</a:t>
            </a:r>
          </a:p>
        </p:txBody>
      </p:sp>
      <p:sp>
        <p:nvSpPr>
          <p:cNvPr id="54" name="Arrow: Up 53"/>
          <p:cNvSpPr/>
          <p:nvPr/>
        </p:nvSpPr>
        <p:spPr>
          <a:xfrm rot="18991768">
            <a:off x="4285223" y="2150263"/>
            <a:ext cx="604285" cy="3168170"/>
          </a:xfrm>
          <a:prstGeom prst="upArrow">
            <a:avLst>
              <a:gd name="adj1" fmla="val 50000"/>
              <a:gd name="adj2" fmla="val 79409"/>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Rectangle 56"/>
          <p:cNvSpPr/>
          <p:nvPr/>
        </p:nvSpPr>
        <p:spPr>
          <a:xfrm>
            <a:off x="4324734" y="1294202"/>
            <a:ext cx="4362066" cy="830997"/>
          </a:xfrm>
          <a:prstGeom prst="rect">
            <a:avLst/>
          </a:prstGeom>
        </p:spPr>
        <p:txBody>
          <a:bodyPr wrap="square">
            <a:spAutoFit/>
          </a:bodyPr>
          <a:lstStyle/>
          <a:p>
            <a:r>
              <a:rPr lang="en-US" sz="1600" dirty="0">
                <a:solidFill>
                  <a:srgbClr val="FF0000"/>
                </a:solidFill>
              </a:rPr>
              <a:t>Statistical power</a:t>
            </a:r>
            <a:r>
              <a:rPr lang="en-US" sz="1600" dirty="0"/>
              <a:t>: the probability that the test correctly rejects the null hypothesis (H0) when the alternative hypothesis (H1) is true.             --wiki</a:t>
            </a:r>
          </a:p>
        </p:txBody>
      </p:sp>
      <p:sp>
        <p:nvSpPr>
          <p:cNvPr id="81" name="TextBox 80"/>
          <p:cNvSpPr txBox="1"/>
          <p:nvPr/>
        </p:nvSpPr>
        <p:spPr>
          <a:xfrm rot="16200000">
            <a:off x="-1712265" y="3998266"/>
            <a:ext cx="4495799" cy="461665"/>
          </a:xfrm>
          <a:prstGeom prst="rect">
            <a:avLst/>
          </a:prstGeom>
          <a:noFill/>
        </p:spPr>
        <p:txBody>
          <a:bodyPr wrap="square" rtlCol="0">
            <a:spAutoFit/>
          </a:bodyPr>
          <a:lstStyle/>
          <a:p>
            <a:r>
              <a:rPr lang="en-US" altLang="zh-CN" sz="2400" b="1" dirty="0">
                <a:solidFill>
                  <a:srgbClr val="000099"/>
                </a:solidFill>
              </a:rPr>
              <a:t>Factors</a:t>
            </a:r>
            <a:endParaRPr lang="en-US" sz="2400" b="1" dirty="0">
              <a:solidFill>
                <a:srgbClr val="000099"/>
              </a:solidFill>
            </a:endParaRPr>
          </a:p>
        </p:txBody>
      </p:sp>
      <p:sp>
        <p:nvSpPr>
          <p:cNvPr id="30" name="TextBox 29"/>
          <p:cNvSpPr txBox="1"/>
          <p:nvPr/>
        </p:nvSpPr>
        <p:spPr>
          <a:xfrm>
            <a:off x="6370601" y="2728254"/>
            <a:ext cx="1734938" cy="369332"/>
          </a:xfrm>
          <a:prstGeom prst="rect">
            <a:avLst/>
          </a:prstGeom>
          <a:noFill/>
        </p:spPr>
        <p:txBody>
          <a:bodyPr wrap="square" rtlCol="0">
            <a:spAutoFit/>
          </a:bodyPr>
          <a:lstStyle/>
          <a:p>
            <a:r>
              <a:rPr lang="en-US" dirty="0"/>
              <a:t>Difference</a:t>
            </a:r>
          </a:p>
        </p:txBody>
      </p:sp>
      <p:sp>
        <p:nvSpPr>
          <p:cNvPr id="32" name="TextBox 31"/>
          <p:cNvSpPr txBox="1"/>
          <p:nvPr/>
        </p:nvSpPr>
        <p:spPr>
          <a:xfrm>
            <a:off x="6387617" y="3124219"/>
            <a:ext cx="1219201" cy="369332"/>
          </a:xfrm>
          <a:prstGeom prst="rect">
            <a:avLst/>
          </a:prstGeom>
          <a:noFill/>
        </p:spPr>
        <p:txBody>
          <a:bodyPr wrap="square" rtlCol="0">
            <a:spAutoFit/>
          </a:bodyPr>
          <a:lstStyle/>
          <a:p>
            <a:r>
              <a:rPr lang="en-US" dirty="0"/>
              <a:t>Variation</a:t>
            </a:r>
          </a:p>
        </p:txBody>
      </p:sp>
      <p:cxnSp>
        <p:nvCxnSpPr>
          <p:cNvPr id="34" name="Straight Arrow Connector 33"/>
          <p:cNvCxnSpPr/>
          <p:nvPr/>
        </p:nvCxnSpPr>
        <p:spPr>
          <a:xfrm flipV="1">
            <a:off x="7555123" y="2698906"/>
            <a:ext cx="0" cy="347708"/>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35" name="Straight Arrow Connector 34"/>
          <p:cNvCxnSpPr/>
          <p:nvPr/>
        </p:nvCxnSpPr>
        <p:spPr>
          <a:xfrm>
            <a:off x="7572139" y="3094871"/>
            <a:ext cx="0" cy="347708"/>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36" name="Straight Connector 35"/>
          <p:cNvCxnSpPr/>
          <p:nvPr/>
        </p:nvCxnSpPr>
        <p:spPr>
          <a:xfrm>
            <a:off x="6298016" y="3094871"/>
            <a:ext cx="1447800" cy="0"/>
          </a:xfrm>
          <a:prstGeom prst="line">
            <a:avLst/>
          </a:prstGeom>
        </p:spPr>
        <p:style>
          <a:lnRef idx="1">
            <a:schemeClr val="dk1"/>
          </a:lnRef>
          <a:fillRef idx="0">
            <a:schemeClr val="dk1"/>
          </a:fillRef>
          <a:effectRef idx="0">
            <a:schemeClr val="dk1"/>
          </a:effectRef>
          <a:fontRef idx="minor">
            <a:schemeClr val="tx1"/>
          </a:fontRef>
        </p:style>
      </p:cxnSp>
      <p:sp>
        <p:nvSpPr>
          <p:cNvPr id="37" name="TextBox 36"/>
          <p:cNvSpPr txBox="1"/>
          <p:nvPr/>
        </p:nvSpPr>
        <p:spPr>
          <a:xfrm>
            <a:off x="5992244" y="2895600"/>
            <a:ext cx="305772" cy="382194"/>
          </a:xfrm>
          <a:prstGeom prst="rect">
            <a:avLst/>
          </a:prstGeom>
          <a:noFill/>
        </p:spPr>
        <p:txBody>
          <a:bodyPr wrap="square" rtlCol="0">
            <a:spAutoFit/>
          </a:bodyPr>
          <a:lstStyle/>
          <a:p>
            <a:r>
              <a:rPr lang="en-US" dirty="0"/>
              <a:t>=</a:t>
            </a:r>
          </a:p>
        </p:txBody>
      </p:sp>
    </p:spTree>
    <p:extLst>
      <p:ext uri="{BB962C8B-B14F-4D97-AF65-F5344CB8AC3E}">
        <p14:creationId xmlns:p14="http://schemas.microsoft.com/office/powerpoint/2010/main" val="238405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10" presetClass="entr" presetSubtype="0" fill="hold" nodeType="with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fade">
                                      <p:cBhvr>
                                        <p:cTn id="10" dur="500"/>
                                        <p:tgtEl>
                                          <p:spTgt spid="29"/>
                                        </p:tgtEl>
                                      </p:cBhvr>
                                    </p:animEffect>
                                  </p:childTnLst>
                                </p:cTn>
                              </p:par>
                              <p:par>
                                <p:cTn id="11" presetID="10" presetClass="entr" presetSubtype="0" fill="hold"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500"/>
                                        <p:tgtEl>
                                          <p:spTgt spid="24"/>
                                        </p:tgtEl>
                                      </p:cBhvr>
                                    </p:animEffect>
                                  </p:childTnLst>
                                </p:cTn>
                              </p:par>
                              <p:par>
                                <p:cTn id="14" presetID="10" presetClass="entr" presetSubtype="0" fill="hold" nodeType="with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fade">
                                      <p:cBhvr>
                                        <p:cTn id="16" dur="500"/>
                                        <p:tgtEl>
                                          <p:spTgt spid="23"/>
                                        </p:tgtEl>
                                      </p:cBhvr>
                                    </p:animEffect>
                                  </p:childTnLst>
                                </p:cTn>
                              </p:par>
                              <p:par>
                                <p:cTn id="17" presetID="10" presetClass="entr" presetSubtype="0"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500"/>
                                        <p:tgtEl>
                                          <p:spTgt spid="20"/>
                                        </p:tgtEl>
                                      </p:cBhvr>
                                    </p:animEffect>
                                  </p:childTnLst>
                                </p:cTn>
                              </p:par>
                              <p:par>
                                <p:cTn id="20" presetID="10" presetClass="entr" presetSubtype="0" fill="hold" nodeType="with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500"/>
                                        <p:tgtEl>
                                          <p:spTgt spid="21"/>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fade">
                                      <p:cBhvr>
                                        <p:cTn id="25" dur="500"/>
                                        <p:tgtEl>
                                          <p:spTgt spid="2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6"/>
                                        </p:tgtEl>
                                        <p:attrNameLst>
                                          <p:attrName>style.visibility</p:attrName>
                                        </p:attrNameLst>
                                      </p:cBhvr>
                                      <p:to>
                                        <p:strVal val="visible"/>
                                      </p:to>
                                    </p:set>
                                    <p:animEffect transition="in" filter="fade">
                                      <p:cBhvr>
                                        <p:cTn id="28" dur="500"/>
                                        <p:tgtEl>
                                          <p:spTgt spid="2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7"/>
                                        </p:tgtEl>
                                        <p:attrNameLst>
                                          <p:attrName>style.visibility</p:attrName>
                                        </p:attrNameLst>
                                      </p:cBhvr>
                                      <p:to>
                                        <p:strVal val="visible"/>
                                      </p:to>
                                    </p:set>
                                    <p:animEffect transition="in" filter="fade">
                                      <p:cBhvr>
                                        <p:cTn id="31" dur="500"/>
                                        <p:tgtEl>
                                          <p:spTgt spid="2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8"/>
                                        </p:tgtEl>
                                        <p:attrNameLst>
                                          <p:attrName>style.visibility</p:attrName>
                                        </p:attrNameLst>
                                      </p:cBhvr>
                                      <p:to>
                                        <p:strVal val="visible"/>
                                      </p:to>
                                    </p:set>
                                    <p:animEffect transition="in" filter="fade">
                                      <p:cBhvr>
                                        <p:cTn id="34" dur="500"/>
                                        <p:tgtEl>
                                          <p:spTgt spid="28"/>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1" fill="hold" nodeType="clickEffect">
                                  <p:stCondLst>
                                    <p:cond delay="0"/>
                                  </p:stCondLst>
                                  <p:childTnLst>
                                    <p:set>
                                      <p:cBhvr>
                                        <p:cTn id="38" dur="1" fill="hold">
                                          <p:stCondLst>
                                            <p:cond delay="0"/>
                                          </p:stCondLst>
                                        </p:cTn>
                                        <p:tgtEl>
                                          <p:spTgt spid="31"/>
                                        </p:tgtEl>
                                        <p:attrNameLst>
                                          <p:attrName>style.visibility</p:attrName>
                                        </p:attrNameLst>
                                      </p:cBhvr>
                                      <p:to>
                                        <p:strVal val="visible"/>
                                      </p:to>
                                    </p:set>
                                    <p:animEffect transition="in" filter="wipe(up)">
                                      <p:cBhvr>
                                        <p:cTn id="39" dur="500"/>
                                        <p:tgtEl>
                                          <p:spTgt spid="31"/>
                                        </p:tgtEl>
                                      </p:cBhvr>
                                    </p:animEffect>
                                  </p:childTnLst>
                                </p:cTn>
                              </p:par>
                            </p:childTnLst>
                          </p:cTn>
                        </p:par>
                        <p:par>
                          <p:cTn id="40" fill="hold">
                            <p:stCondLst>
                              <p:cond delay="500"/>
                            </p:stCondLst>
                            <p:childTnLst>
                              <p:par>
                                <p:cTn id="41" presetID="22" presetClass="entr" presetSubtype="1" fill="hold" nodeType="afterEffect">
                                  <p:stCondLst>
                                    <p:cond delay="0"/>
                                  </p:stCondLst>
                                  <p:childTnLst>
                                    <p:set>
                                      <p:cBhvr>
                                        <p:cTn id="42" dur="1" fill="hold">
                                          <p:stCondLst>
                                            <p:cond delay="0"/>
                                          </p:stCondLst>
                                        </p:cTn>
                                        <p:tgtEl>
                                          <p:spTgt spid="33"/>
                                        </p:tgtEl>
                                        <p:attrNameLst>
                                          <p:attrName>style.visibility</p:attrName>
                                        </p:attrNameLst>
                                      </p:cBhvr>
                                      <p:to>
                                        <p:strVal val="visible"/>
                                      </p:to>
                                    </p:set>
                                    <p:animEffect transition="in" filter="wipe(up)">
                                      <p:cBhvr>
                                        <p:cTn id="43" dur="500"/>
                                        <p:tgtEl>
                                          <p:spTgt spid="33"/>
                                        </p:tgtEl>
                                      </p:cBhvr>
                                    </p:animEffect>
                                  </p:childTnLst>
                                </p:cTn>
                              </p:par>
                            </p:childTnLst>
                          </p:cTn>
                        </p:par>
                        <p:par>
                          <p:cTn id="44" fill="hold">
                            <p:stCondLst>
                              <p:cond delay="1000"/>
                            </p:stCondLst>
                            <p:childTnLst>
                              <p:par>
                                <p:cTn id="45" presetID="22" presetClass="entr" presetSubtype="4" fill="hold" nodeType="afterEffect">
                                  <p:stCondLst>
                                    <p:cond delay="0"/>
                                  </p:stCondLst>
                                  <p:childTnLst>
                                    <p:set>
                                      <p:cBhvr>
                                        <p:cTn id="46" dur="1" fill="hold">
                                          <p:stCondLst>
                                            <p:cond delay="0"/>
                                          </p:stCondLst>
                                        </p:cTn>
                                        <p:tgtEl>
                                          <p:spTgt spid="43"/>
                                        </p:tgtEl>
                                        <p:attrNameLst>
                                          <p:attrName>style.visibility</p:attrName>
                                        </p:attrNameLst>
                                      </p:cBhvr>
                                      <p:to>
                                        <p:strVal val="visible"/>
                                      </p:to>
                                    </p:set>
                                    <p:animEffect transition="in" filter="wipe(down)">
                                      <p:cBhvr>
                                        <p:cTn id="47" dur="500"/>
                                        <p:tgtEl>
                                          <p:spTgt spid="43"/>
                                        </p:tgtEl>
                                      </p:cBhvr>
                                    </p:animEffect>
                                  </p:childTnLst>
                                </p:cTn>
                              </p:par>
                            </p:childTnLst>
                          </p:cTn>
                        </p:par>
                        <p:par>
                          <p:cTn id="48" fill="hold">
                            <p:stCondLst>
                              <p:cond delay="1500"/>
                            </p:stCondLst>
                            <p:childTnLst>
                              <p:par>
                                <p:cTn id="49" presetID="22" presetClass="entr" presetSubtype="4" fill="hold" nodeType="afterEffect">
                                  <p:stCondLst>
                                    <p:cond delay="0"/>
                                  </p:stCondLst>
                                  <p:childTnLst>
                                    <p:set>
                                      <p:cBhvr>
                                        <p:cTn id="50" dur="1" fill="hold">
                                          <p:stCondLst>
                                            <p:cond delay="0"/>
                                          </p:stCondLst>
                                        </p:cTn>
                                        <p:tgtEl>
                                          <p:spTgt spid="47"/>
                                        </p:tgtEl>
                                        <p:attrNameLst>
                                          <p:attrName>style.visibility</p:attrName>
                                        </p:attrNameLst>
                                      </p:cBhvr>
                                      <p:to>
                                        <p:strVal val="visible"/>
                                      </p:to>
                                    </p:set>
                                    <p:animEffect transition="in" filter="wipe(down)">
                                      <p:cBhvr>
                                        <p:cTn id="51" dur="500"/>
                                        <p:tgtEl>
                                          <p:spTgt spid="47"/>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53"/>
                                        </p:tgtEl>
                                        <p:attrNameLst>
                                          <p:attrName>style.visibility</p:attrName>
                                        </p:attrNameLst>
                                      </p:cBhvr>
                                      <p:to>
                                        <p:strVal val="visible"/>
                                      </p:to>
                                    </p:set>
                                    <p:animEffect transition="in" filter="fade">
                                      <p:cBhvr>
                                        <p:cTn id="56" dur="500"/>
                                        <p:tgtEl>
                                          <p:spTgt spid="53"/>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52"/>
                                        </p:tgtEl>
                                        <p:attrNameLst>
                                          <p:attrName>style.visibility</p:attrName>
                                        </p:attrNameLst>
                                      </p:cBhvr>
                                      <p:to>
                                        <p:strVal val="visible"/>
                                      </p:to>
                                    </p:set>
                                    <p:animEffect transition="in" filter="fade">
                                      <p:cBhvr>
                                        <p:cTn id="61" dur="500"/>
                                        <p:tgtEl>
                                          <p:spTgt spid="52"/>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57"/>
                                        </p:tgtEl>
                                        <p:attrNameLst>
                                          <p:attrName>style.visibility</p:attrName>
                                        </p:attrNameLst>
                                      </p:cBhvr>
                                      <p:to>
                                        <p:strVal val="visible"/>
                                      </p:to>
                                    </p:set>
                                    <p:animEffect transition="in" filter="fade">
                                      <p:cBhvr>
                                        <p:cTn id="66" dur="500"/>
                                        <p:tgtEl>
                                          <p:spTgt spid="57"/>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4" fill="hold" grpId="0" nodeType="clickEffect">
                                  <p:stCondLst>
                                    <p:cond delay="0"/>
                                  </p:stCondLst>
                                  <p:childTnLst>
                                    <p:set>
                                      <p:cBhvr>
                                        <p:cTn id="70" dur="1" fill="hold">
                                          <p:stCondLst>
                                            <p:cond delay="0"/>
                                          </p:stCondLst>
                                        </p:cTn>
                                        <p:tgtEl>
                                          <p:spTgt spid="54"/>
                                        </p:tgtEl>
                                        <p:attrNameLst>
                                          <p:attrName>style.visibility</p:attrName>
                                        </p:attrNameLst>
                                      </p:cBhvr>
                                      <p:to>
                                        <p:strVal val="visible"/>
                                      </p:to>
                                    </p:set>
                                    <p:animEffect transition="in" filter="wipe(down)">
                                      <p:cBhvr>
                                        <p:cTn id="71" dur="500"/>
                                        <p:tgtEl>
                                          <p:spTgt spid="54"/>
                                        </p:tgtEl>
                                      </p:cBhvr>
                                    </p:animEffect>
                                  </p:childTnLst>
                                </p:cTn>
                              </p:par>
                            </p:childTnLst>
                          </p:cTn>
                        </p:par>
                      </p:childTnLst>
                    </p:cTn>
                  </p:par>
                  <p:par>
                    <p:cTn id="72" fill="hold">
                      <p:stCondLst>
                        <p:cond delay="indefinite"/>
                      </p:stCondLst>
                      <p:childTnLst>
                        <p:par>
                          <p:cTn id="73" fill="hold">
                            <p:stCondLst>
                              <p:cond delay="0"/>
                            </p:stCondLst>
                            <p:childTnLst>
                              <p:par>
                                <p:cTn id="74" presetID="22" presetClass="exit" presetSubtype="4" fill="hold" nodeType="clickEffect">
                                  <p:stCondLst>
                                    <p:cond delay="0"/>
                                  </p:stCondLst>
                                  <p:childTnLst>
                                    <p:animEffect transition="out" filter="wipe(down)">
                                      <p:cBhvr>
                                        <p:cTn id="75" dur="500"/>
                                        <p:tgtEl>
                                          <p:spTgt spid="22"/>
                                        </p:tgtEl>
                                      </p:cBhvr>
                                    </p:animEffect>
                                    <p:set>
                                      <p:cBhvr>
                                        <p:cTn id="76" dur="1" fill="hold">
                                          <p:stCondLst>
                                            <p:cond delay="499"/>
                                          </p:stCondLst>
                                        </p:cTn>
                                        <p:tgtEl>
                                          <p:spTgt spid="22"/>
                                        </p:tgtEl>
                                        <p:attrNameLst>
                                          <p:attrName>style.visibility</p:attrName>
                                        </p:attrNameLst>
                                      </p:cBhvr>
                                      <p:to>
                                        <p:strVal val="hidden"/>
                                      </p:to>
                                    </p:set>
                                  </p:childTnLst>
                                </p:cTn>
                              </p:par>
                              <p:par>
                                <p:cTn id="77" presetID="22" presetClass="exit" presetSubtype="4" fill="hold" nodeType="withEffect">
                                  <p:stCondLst>
                                    <p:cond delay="0"/>
                                  </p:stCondLst>
                                  <p:childTnLst>
                                    <p:animEffect transition="out" filter="wipe(down)">
                                      <p:cBhvr>
                                        <p:cTn id="78" dur="500"/>
                                        <p:tgtEl>
                                          <p:spTgt spid="29"/>
                                        </p:tgtEl>
                                      </p:cBhvr>
                                    </p:animEffect>
                                    <p:set>
                                      <p:cBhvr>
                                        <p:cTn id="79" dur="1" fill="hold">
                                          <p:stCondLst>
                                            <p:cond delay="499"/>
                                          </p:stCondLst>
                                        </p:cTn>
                                        <p:tgtEl>
                                          <p:spTgt spid="29"/>
                                        </p:tgtEl>
                                        <p:attrNameLst>
                                          <p:attrName>style.visibility</p:attrName>
                                        </p:attrNameLst>
                                      </p:cBhvr>
                                      <p:to>
                                        <p:strVal val="hidden"/>
                                      </p:to>
                                    </p:set>
                                  </p:childTnLst>
                                </p:cTn>
                              </p:par>
                              <p:par>
                                <p:cTn id="80" presetID="22" presetClass="exit" presetSubtype="4" fill="hold" nodeType="withEffect">
                                  <p:stCondLst>
                                    <p:cond delay="0"/>
                                  </p:stCondLst>
                                  <p:childTnLst>
                                    <p:animEffect transition="out" filter="wipe(down)">
                                      <p:cBhvr>
                                        <p:cTn id="81" dur="500"/>
                                        <p:tgtEl>
                                          <p:spTgt spid="24"/>
                                        </p:tgtEl>
                                      </p:cBhvr>
                                    </p:animEffect>
                                    <p:set>
                                      <p:cBhvr>
                                        <p:cTn id="82" dur="1" fill="hold">
                                          <p:stCondLst>
                                            <p:cond delay="499"/>
                                          </p:stCondLst>
                                        </p:cTn>
                                        <p:tgtEl>
                                          <p:spTgt spid="24"/>
                                        </p:tgtEl>
                                        <p:attrNameLst>
                                          <p:attrName>style.visibility</p:attrName>
                                        </p:attrNameLst>
                                      </p:cBhvr>
                                      <p:to>
                                        <p:strVal val="hidden"/>
                                      </p:to>
                                    </p:set>
                                  </p:childTnLst>
                                </p:cTn>
                              </p:par>
                              <p:par>
                                <p:cTn id="83" presetID="22" presetClass="exit" presetSubtype="4" fill="hold" nodeType="withEffect">
                                  <p:stCondLst>
                                    <p:cond delay="0"/>
                                  </p:stCondLst>
                                  <p:childTnLst>
                                    <p:animEffect transition="out" filter="wipe(down)">
                                      <p:cBhvr>
                                        <p:cTn id="84" dur="500"/>
                                        <p:tgtEl>
                                          <p:spTgt spid="23"/>
                                        </p:tgtEl>
                                      </p:cBhvr>
                                    </p:animEffect>
                                    <p:set>
                                      <p:cBhvr>
                                        <p:cTn id="85" dur="1" fill="hold">
                                          <p:stCondLst>
                                            <p:cond delay="499"/>
                                          </p:stCondLst>
                                        </p:cTn>
                                        <p:tgtEl>
                                          <p:spTgt spid="23"/>
                                        </p:tgtEl>
                                        <p:attrNameLst>
                                          <p:attrName>style.visibility</p:attrName>
                                        </p:attrNameLst>
                                      </p:cBhvr>
                                      <p:to>
                                        <p:strVal val="hidden"/>
                                      </p:to>
                                    </p:set>
                                  </p:childTnLst>
                                </p:cTn>
                              </p:par>
                              <p:par>
                                <p:cTn id="86" presetID="22" presetClass="exit" presetSubtype="4" fill="hold" nodeType="withEffect">
                                  <p:stCondLst>
                                    <p:cond delay="0"/>
                                  </p:stCondLst>
                                  <p:childTnLst>
                                    <p:animEffect transition="out" filter="wipe(down)">
                                      <p:cBhvr>
                                        <p:cTn id="87" dur="500"/>
                                        <p:tgtEl>
                                          <p:spTgt spid="20"/>
                                        </p:tgtEl>
                                      </p:cBhvr>
                                    </p:animEffect>
                                    <p:set>
                                      <p:cBhvr>
                                        <p:cTn id="88" dur="1" fill="hold">
                                          <p:stCondLst>
                                            <p:cond delay="499"/>
                                          </p:stCondLst>
                                        </p:cTn>
                                        <p:tgtEl>
                                          <p:spTgt spid="20"/>
                                        </p:tgtEl>
                                        <p:attrNameLst>
                                          <p:attrName>style.visibility</p:attrName>
                                        </p:attrNameLst>
                                      </p:cBhvr>
                                      <p:to>
                                        <p:strVal val="hidden"/>
                                      </p:to>
                                    </p:set>
                                  </p:childTnLst>
                                </p:cTn>
                              </p:par>
                              <p:par>
                                <p:cTn id="89" presetID="22" presetClass="exit" presetSubtype="4" fill="hold" nodeType="withEffect">
                                  <p:stCondLst>
                                    <p:cond delay="0"/>
                                  </p:stCondLst>
                                  <p:childTnLst>
                                    <p:animEffect transition="out" filter="wipe(down)">
                                      <p:cBhvr>
                                        <p:cTn id="90" dur="500"/>
                                        <p:tgtEl>
                                          <p:spTgt spid="21"/>
                                        </p:tgtEl>
                                      </p:cBhvr>
                                    </p:animEffect>
                                    <p:set>
                                      <p:cBhvr>
                                        <p:cTn id="91" dur="1" fill="hold">
                                          <p:stCondLst>
                                            <p:cond delay="499"/>
                                          </p:stCondLst>
                                        </p:cTn>
                                        <p:tgtEl>
                                          <p:spTgt spid="21"/>
                                        </p:tgtEl>
                                        <p:attrNameLst>
                                          <p:attrName>style.visibility</p:attrName>
                                        </p:attrNameLst>
                                      </p:cBhvr>
                                      <p:to>
                                        <p:strVal val="hidden"/>
                                      </p:to>
                                    </p:set>
                                  </p:childTnLst>
                                </p:cTn>
                              </p:par>
                              <p:par>
                                <p:cTn id="92" presetID="22" presetClass="exit" presetSubtype="4" fill="hold" grpId="1" nodeType="withEffect">
                                  <p:stCondLst>
                                    <p:cond delay="0"/>
                                  </p:stCondLst>
                                  <p:childTnLst>
                                    <p:animEffect transition="out" filter="wipe(down)">
                                      <p:cBhvr>
                                        <p:cTn id="93" dur="500"/>
                                        <p:tgtEl>
                                          <p:spTgt spid="26"/>
                                        </p:tgtEl>
                                      </p:cBhvr>
                                    </p:animEffect>
                                    <p:set>
                                      <p:cBhvr>
                                        <p:cTn id="94" dur="1" fill="hold">
                                          <p:stCondLst>
                                            <p:cond delay="499"/>
                                          </p:stCondLst>
                                        </p:cTn>
                                        <p:tgtEl>
                                          <p:spTgt spid="26"/>
                                        </p:tgtEl>
                                        <p:attrNameLst>
                                          <p:attrName>style.visibility</p:attrName>
                                        </p:attrNameLst>
                                      </p:cBhvr>
                                      <p:to>
                                        <p:strVal val="hidden"/>
                                      </p:to>
                                    </p:set>
                                  </p:childTnLst>
                                </p:cTn>
                              </p:par>
                              <p:par>
                                <p:cTn id="95" presetID="22" presetClass="exit" presetSubtype="4" fill="hold" grpId="1" nodeType="withEffect">
                                  <p:stCondLst>
                                    <p:cond delay="0"/>
                                  </p:stCondLst>
                                  <p:childTnLst>
                                    <p:animEffect transition="out" filter="wipe(down)">
                                      <p:cBhvr>
                                        <p:cTn id="96" dur="500"/>
                                        <p:tgtEl>
                                          <p:spTgt spid="28"/>
                                        </p:tgtEl>
                                      </p:cBhvr>
                                    </p:animEffect>
                                    <p:set>
                                      <p:cBhvr>
                                        <p:cTn id="97" dur="1" fill="hold">
                                          <p:stCondLst>
                                            <p:cond delay="499"/>
                                          </p:stCondLst>
                                        </p:cTn>
                                        <p:tgtEl>
                                          <p:spTgt spid="28"/>
                                        </p:tgtEl>
                                        <p:attrNameLst>
                                          <p:attrName>style.visibility</p:attrName>
                                        </p:attrNameLst>
                                      </p:cBhvr>
                                      <p:to>
                                        <p:strVal val="hidden"/>
                                      </p:to>
                                    </p:set>
                                  </p:childTnLst>
                                </p:cTn>
                              </p:par>
                              <p:par>
                                <p:cTn id="98" presetID="22" presetClass="exit" presetSubtype="4" fill="hold" nodeType="withEffect">
                                  <p:stCondLst>
                                    <p:cond delay="0"/>
                                  </p:stCondLst>
                                  <p:childTnLst>
                                    <p:animEffect transition="out" filter="wipe(down)">
                                      <p:cBhvr>
                                        <p:cTn id="99" dur="500"/>
                                        <p:tgtEl>
                                          <p:spTgt spid="33"/>
                                        </p:tgtEl>
                                      </p:cBhvr>
                                    </p:animEffect>
                                    <p:set>
                                      <p:cBhvr>
                                        <p:cTn id="100" dur="1" fill="hold">
                                          <p:stCondLst>
                                            <p:cond delay="499"/>
                                          </p:stCondLst>
                                        </p:cTn>
                                        <p:tgtEl>
                                          <p:spTgt spid="33"/>
                                        </p:tgtEl>
                                        <p:attrNameLst>
                                          <p:attrName>style.visibility</p:attrName>
                                        </p:attrNameLst>
                                      </p:cBhvr>
                                      <p:to>
                                        <p:strVal val="hidden"/>
                                      </p:to>
                                    </p:set>
                                  </p:childTnLst>
                                </p:cTn>
                              </p:par>
                              <p:par>
                                <p:cTn id="101" presetID="22" presetClass="exit" presetSubtype="4" fill="hold" nodeType="withEffect">
                                  <p:stCondLst>
                                    <p:cond delay="0"/>
                                  </p:stCondLst>
                                  <p:childTnLst>
                                    <p:animEffect transition="out" filter="wipe(down)">
                                      <p:cBhvr>
                                        <p:cTn id="102" dur="500"/>
                                        <p:tgtEl>
                                          <p:spTgt spid="47"/>
                                        </p:tgtEl>
                                      </p:cBhvr>
                                    </p:animEffect>
                                    <p:set>
                                      <p:cBhvr>
                                        <p:cTn id="103" dur="1" fill="hold">
                                          <p:stCondLst>
                                            <p:cond delay="499"/>
                                          </p:stCondLst>
                                        </p:cTn>
                                        <p:tgtEl>
                                          <p:spTgt spid="47"/>
                                        </p:tgtEl>
                                        <p:attrNameLst>
                                          <p:attrName>style.visibility</p:attrName>
                                        </p:attrNameLst>
                                      </p:cBhvr>
                                      <p:to>
                                        <p:strVal val="hidden"/>
                                      </p:to>
                                    </p:set>
                                  </p:childTnLst>
                                </p:cTn>
                              </p:par>
                              <p:par>
                                <p:cTn id="104" presetID="22" presetClass="exit" presetSubtype="4" fill="hold" grpId="1" nodeType="withEffect">
                                  <p:stCondLst>
                                    <p:cond delay="0"/>
                                  </p:stCondLst>
                                  <p:childTnLst>
                                    <p:animEffect transition="out" filter="wipe(down)">
                                      <p:cBhvr>
                                        <p:cTn id="105" dur="500"/>
                                        <p:tgtEl>
                                          <p:spTgt spid="53"/>
                                        </p:tgtEl>
                                      </p:cBhvr>
                                    </p:animEffect>
                                    <p:set>
                                      <p:cBhvr>
                                        <p:cTn id="106" dur="1" fill="hold">
                                          <p:stCondLst>
                                            <p:cond delay="499"/>
                                          </p:stCondLst>
                                        </p:cTn>
                                        <p:tgtEl>
                                          <p:spTgt spid="53"/>
                                        </p:tgtEl>
                                        <p:attrNameLst>
                                          <p:attrName>style.visibility</p:attrName>
                                        </p:attrNameLst>
                                      </p:cBhvr>
                                      <p:to>
                                        <p:strVal val="hidden"/>
                                      </p:to>
                                    </p:set>
                                  </p:childTnLst>
                                </p:cTn>
                              </p:par>
                              <p:par>
                                <p:cTn id="107" presetID="22" presetClass="exit" presetSubtype="4" fill="hold" grpId="1" nodeType="withEffect">
                                  <p:stCondLst>
                                    <p:cond delay="0"/>
                                  </p:stCondLst>
                                  <p:childTnLst>
                                    <p:animEffect transition="out" filter="wipe(down)">
                                      <p:cBhvr>
                                        <p:cTn id="108" dur="500"/>
                                        <p:tgtEl>
                                          <p:spTgt spid="52"/>
                                        </p:tgtEl>
                                      </p:cBhvr>
                                    </p:animEffect>
                                    <p:set>
                                      <p:cBhvr>
                                        <p:cTn id="109" dur="1" fill="hold">
                                          <p:stCondLst>
                                            <p:cond delay="499"/>
                                          </p:stCondLst>
                                        </p:cTn>
                                        <p:tgtEl>
                                          <p:spTgt spid="52"/>
                                        </p:tgtEl>
                                        <p:attrNameLst>
                                          <p:attrName>style.visibility</p:attrName>
                                        </p:attrNameLst>
                                      </p:cBhvr>
                                      <p:to>
                                        <p:strVal val="hidden"/>
                                      </p:to>
                                    </p:set>
                                  </p:childTnLst>
                                </p:cTn>
                              </p:par>
                              <p:par>
                                <p:cTn id="110" presetID="22" presetClass="exit" presetSubtype="4" fill="hold" grpId="1" nodeType="withEffect">
                                  <p:stCondLst>
                                    <p:cond delay="0"/>
                                  </p:stCondLst>
                                  <p:childTnLst>
                                    <p:animEffect transition="out" filter="wipe(down)">
                                      <p:cBhvr>
                                        <p:cTn id="111" dur="500"/>
                                        <p:tgtEl>
                                          <p:spTgt spid="57"/>
                                        </p:tgtEl>
                                      </p:cBhvr>
                                    </p:animEffect>
                                    <p:set>
                                      <p:cBhvr>
                                        <p:cTn id="112" dur="1" fill="hold">
                                          <p:stCondLst>
                                            <p:cond delay="499"/>
                                          </p:stCondLst>
                                        </p:cTn>
                                        <p:tgtEl>
                                          <p:spTgt spid="57"/>
                                        </p:tgtEl>
                                        <p:attrNameLst>
                                          <p:attrName>style.visibility</p:attrName>
                                        </p:attrNameLst>
                                      </p:cBhvr>
                                      <p:to>
                                        <p:strVal val="hidden"/>
                                      </p:to>
                                    </p:set>
                                  </p:childTnLst>
                                </p:cTn>
                              </p:par>
                              <p:par>
                                <p:cTn id="113" presetID="10" presetClass="exit" presetSubtype="0" fill="hold" grpId="1" nodeType="withEffect">
                                  <p:stCondLst>
                                    <p:cond delay="0"/>
                                  </p:stCondLst>
                                  <p:childTnLst>
                                    <p:animEffect transition="out" filter="fade">
                                      <p:cBhvr>
                                        <p:cTn id="114" dur="500"/>
                                        <p:tgtEl>
                                          <p:spTgt spid="54"/>
                                        </p:tgtEl>
                                      </p:cBhvr>
                                    </p:animEffect>
                                    <p:set>
                                      <p:cBhvr>
                                        <p:cTn id="115" dur="1" fill="hold">
                                          <p:stCondLst>
                                            <p:cond delay="499"/>
                                          </p:stCondLst>
                                        </p:cTn>
                                        <p:tgtEl>
                                          <p:spTgt spid="54"/>
                                        </p:tgtEl>
                                        <p:attrNameLst>
                                          <p:attrName>style.visibility</p:attrName>
                                        </p:attrNameLst>
                                      </p:cBhvr>
                                      <p:to>
                                        <p:strVal val="hidden"/>
                                      </p:to>
                                    </p:set>
                                  </p:childTnLst>
                                </p:cTn>
                              </p:par>
                              <p:par>
                                <p:cTn id="116" presetID="42" presetClass="path" presetSubtype="0" accel="50000" decel="50000" fill="hold" grpId="1" nodeType="withEffect">
                                  <p:stCondLst>
                                    <p:cond delay="0"/>
                                  </p:stCondLst>
                                  <p:childTnLst>
                                    <p:animMotion origin="layout" path="M 3.05556E-6 4.81481E-6 L 0.11475 0.09907 " pathEditMode="relative" rAng="0" ptsTypes="AA">
                                      <p:cBhvr>
                                        <p:cTn id="117" dur="2000" fill="hold"/>
                                        <p:tgtEl>
                                          <p:spTgt spid="25"/>
                                        </p:tgtEl>
                                        <p:attrNameLst>
                                          <p:attrName>ppt_x</p:attrName>
                                          <p:attrName>ppt_y</p:attrName>
                                        </p:attrNameLst>
                                      </p:cBhvr>
                                      <p:rCtr x="5729" y="4954"/>
                                    </p:animMotion>
                                  </p:childTnLst>
                                </p:cTn>
                              </p:par>
                              <p:par>
                                <p:cTn id="118" presetID="42" presetClass="path" presetSubtype="0" accel="50000" decel="50000" fill="hold" nodeType="withEffect">
                                  <p:stCondLst>
                                    <p:cond delay="0"/>
                                  </p:stCondLst>
                                  <p:childTnLst>
                                    <p:animMotion origin="layout" path="M -2.77778E-7 -4.44444E-6 L 0.11719 0.09445 " pathEditMode="relative" rAng="0" ptsTypes="AA">
                                      <p:cBhvr>
                                        <p:cTn id="119" dur="2000" fill="hold"/>
                                        <p:tgtEl>
                                          <p:spTgt spid="31"/>
                                        </p:tgtEl>
                                        <p:attrNameLst>
                                          <p:attrName>ppt_x</p:attrName>
                                          <p:attrName>ppt_y</p:attrName>
                                        </p:attrNameLst>
                                      </p:cBhvr>
                                      <p:rCtr x="5851" y="4722"/>
                                    </p:animMotion>
                                  </p:childTnLst>
                                </p:cTn>
                              </p:par>
                              <p:par>
                                <p:cTn id="120" presetID="64" presetClass="path" presetSubtype="0" accel="50000" decel="50000" fill="hold" grpId="1" nodeType="withEffect">
                                  <p:stCondLst>
                                    <p:cond delay="0"/>
                                  </p:stCondLst>
                                  <p:childTnLst>
                                    <p:animMotion origin="layout" path="M -3.33333E-6 1.85185E-6 L -0.10607 -0.28264 " pathEditMode="relative" rAng="0" ptsTypes="AA">
                                      <p:cBhvr>
                                        <p:cTn id="121" dur="2000" fill="hold"/>
                                        <p:tgtEl>
                                          <p:spTgt spid="27"/>
                                        </p:tgtEl>
                                        <p:attrNameLst>
                                          <p:attrName>ppt_x</p:attrName>
                                          <p:attrName>ppt_y</p:attrName>
                                        </p:attrNameLst>
                                      </p:cBhvr>
                                      <p:rCtr x="-5313" y="-14144"/>
                                    </p:animMotion>
                                  </p:childTnLst>
                                </p:cTn>
                              </p:par>
                              <p:par>
                                <p:cTn id="122" presetID="64" presetClass="path" presetSubtype="0" accel="50000" decel="50000" fill="hold" nodeType="withEffect">
                                  <p:stCondLst>
                                    <p:cond delay="0"/>
                                  </p:stCondLst>
                                  <p:childTnLst>
                                    <p:animMotion origin="layout" path="M 0.00295 0.00231 L -0.10521 -0.27847 " pathEditMode="relative" rAng="0" ptsTypes="AA">
                                      <p:cBhvr>
                                        <p:cTn id="123" dur="2000" fill="hold"/>
                                        <p:tgtEl>
                                          <p:spTgt spid="43"/>
                                        </p:tgtEl>
                                        <p:attrNameLst>
                                          <p:attrName>ppt_x</p:attrName>
                                          <p:attrName>ppt_y</p:attrName>
                                        </p:attrNameLst>
                                      </p:cBhvr>
                                      <p:rCtr x="-5417" y="-14051"/>
                                    </p:animMotion>
                                  </p:childTnLst>
                                </p:cTn>
                              </p:par>
                            </p:childTnLst>
                          </p:cTn>
                        </p:par>
                      </p:childTnLst>
                    </p:cTn>
                  </p:par>
                  <p:par>
                    <p:cTn id="124" fill="hold">
                      <p:stCondLst>
                        <p:cond delay="indefinite"/>
                      </p:stCondLst>
                      <p:childTnLst>
                        <p:par>
                          <p:cTn id="125" fill="hold">
                            <p:stCondLst>
                              <p:cond delay="0"/>
                            </p:stCondLst>
                            <p:childTnLst>
                              <p:par>
                                <p:cTn id="126" presetID="10" presetClass="entr" presetSubtype="0" fill="hold" grpId="0" nodeType="clickEffect">
                                  <p:stCondLst>
                                    <p:cond delay="0"/>
                                  </p:stCondLst>
                                  <p:childTnLst>
                                    <p:set>
                                      <p:cBhvr>
                                        <p:cTn id="127" dur="1" fill="hold">
                                          <p:stCondLst>
                                            <p:cond delay="0"/>
                                          </p:stCondLst>
                                        </p:cTn>
                                        <p:tgtEl>
                                          <p:spTgt spid="30"/>
                                        </p:tgtEl>
                                        <p:attrNameLst>
                                          <p:attrName>style.visibility</p:attrName>
                                        </p:attrNameLst>
                                      </p:cBhvr>
                                      <p:to>
                                        <p:strVal val="visible"/>
                                      </p:to>
                                    </p:set>
                                    <p:animEffect transition="in" filter="fade">
                                      <p:cBhvr>
                                        <p:cTn id="128" dur="500"/>
                                        <p:tgtEl>
                                          <p:spTgt spid="30"/>
                                        </p:tgtEl>
                                      </p:cBhvr>
                                    </p:animEffect>
                                  </p:childTnLst>
                                </p:cTn>
                              </p:par>
                              <p:par>
                                <p:cTn id="129" presetID="10" presetClass="entr" presetSubtype="0" fill="hold" grpId="0" nodeType="withEffect">
                                  <p:stCondLst>
                                    <p:cond delay="0"/>
                                  </p:stCondLst>
                                  <p:childTnLst>
                                    <p:set>
                                      <p:cBhvr>
                                        <p:cTn id="130" dur="1" fill="hold">
                                          <p:stCondLst>
                                            <p:cond delay="0"/>
                                          </p:stCondLst>
                                        </p:cTn>
                                        <p:tgtEl>
                                          <p:spTgt spid="32"/>
                                        </p:tgtEl>
                                        <p:attrNameLst>
                                          <p:attrName>style.visibility</p:attrName>
                                        </p:attrNameLst>
                                      </p:cBhvr>
                                      <p:to>
                                        <p:strVal val="visible"/>
                                      </p:to>
                                    </p:set>
                                    <p:animEffect transition="in" filter="fade">
                                      <p:cBhvr>
                                        <p:cTn id="131" dur="500"/>
                                        <p:tgtEl>
                                          <p:spTgt spid="32"/>
                                        </p:tgtEl>
                                      </p:cBhvr>
                                    </p:animEffect>
                                  </p:childTnLst>
                                </p:cTn>
                              </p:par>
                              <p:par>
                                <p:cTn id="132" presetID="10" presetClass="entr" presetSubtype="0" fill="hold" nodeType="withEffect">
                                  <p:stCondLst>
                                    <p:cond delay="0"/>
                                  </p:stCondLst>
                                  <p:childTnLst>
                                    <p:set>
                                      <p:cBhvr>
                                        <p:cTn id="133" dur="1" fill="hold">
                                          <p:stCondLst>
                                            <p:cond delay="0"/>
                                          </p:stCondLst>
                                        </p:cTn>
                                        <p:tgtEl>
                                          <p:spTgt spid="34"/>
                                        </p:tgtEl>
                                        <p:attrNameLst>
                                          <p:attrName>style.visibility</p:attrName>
                                        </p:attrNameLst>
                                      </p:cBhvr>
                                      <p:to>
                                        <p:strVal val="visible"/>
                                      </p:to>
                                    </p:set>
                                    <p:animEffect transition="in" filter="fade">
                                      <p:cBhvr>
                                        <p:cTn id="134" dur="500"/>
                                        <p:tgtEl>
                                          <p:spTgt spid="34"/>
                                        </p:tgtEl>
                                      </p:cBhvr>
                                    </p:animEffect>
                                  </p:childTnLst>
                                </p:cTn>
                              </p:par>
                              <p:par>
                                <p:cTn id="135" presetID="10" presetClass="entr" presetSubtype="0" fill="hold" nodeType="withEffect">
                                  <p:stCondLst>
                                    <p:cond delay="0"/>
                                  </p:stCondLst>
                                  <p:childTnLst>
                                    <p:set>
                                      <p:cBhvr>
                                        <p:cTn id="136" dur="1" fill="hold">
                                          <p:stCondLst>
                                            <p:cond delay="0"/>
                                          </p:stCondLst>
                                        </p:cTn>
                                        <p:tgtEl>
                                          <p:spTgt spid="35"/>
                                        </p:tgtEl>
                                        <p:attrNameLst>
                                          <p:attrName>style.visibility</p:attrName>
                                        </p:attrNameLst>
                                      </p:cBhvr>
                                      <p:to>
                                        <p:strVal val="visible"/>
                                      </p:to>
                                    </p:set>
                                    <p:animEffect transition="in" filter="fade">
                                      <p:cBhvr>
                                        <p:cTn id="137" dur="500"/>
                                        <p:tgtEl>
                                          <p:spTgt spid="35"/>
                                        </p:tgtEl>
                                      </p:cBhvr>
                                    </p:animEffect>
                                  </p:childTnLst>
                                </p:cTn>
                              </p:par>
                              <p:par>
                                <p:cTn id="138" presetID="10" presetClass="entr" presetSubtype="0" fill="hold" nodeType="withEffect">
                                  <p:stCondLst>
                                    <p:cond delay="0"/>
                                  </p:stCondLst>
                                  <p:childTnLst>
                                    <p:set>
                                      <p:cBhvr>
                                        <p:cTn id="139" dur="1" fill="hold">
                                          <p:stCondLst>
                                            <p:cond delay="0"/>
                                          </p:stCondLst>
                                        </p:cTn>
                                        <p:tgtEl>
                                          <p:spTgt spid="36"/>
                                        </p:tgtEl>
                                        <p:attrNameLst>
                                          <p:attrName>style.visibility</p:attrName>
                                        </p:attrNameLst>
                                      </p:cBhvr>
                                      <p:to>
                                        <p:strVal val="visible"/>
                                      </p:to>
                                    </p:set>
                                    <p:animEffect transition="in" filter="fade">
                                      <p:cBhvr>
                                        <p:cTn id="140" dur="500"/>
                                        <p:tgtEl>
                                          <p:spTgt spid="36"/>
                                        </p:tgtEl>
                                      </p:cBhvr>
                                    </p:animEffect>
                                  </p:childTnLst>
                                </p:cTn>
                              </p:par>
                              <p:par>
                                <p:cTn id="141" presetID="10" presetClass="entr" presetSubtype="0" fill="hold" grpId="0" nodeType="withEffect">
                                  <p:stCondLst>
                                    <p:cond delay="0"/>
                                  </p:stCondLst>
                                  <p:childTnLst>
                                    <p:set>
                                      <p:cBhvr>
                                        <p:cTn id="142" dur="1" fill="hold">
                                          <p:stCondLst>
                                            <p:cond delay="0"/>
                                          </p:stCondLst>
                                        </p:cTn>
                                        <p:tgtEl>
                                          <p:spTgt spid="37"/>
                                        </p:tgtEl>
                                        <p:attrNameLst>
                                          <p:attrName>style.visibility</p:attrName>
                                        </p:attrNameLst>
                                      </p:cBhvr>
                                      <p:to>
                                        <p:strVal val="visible"/>
                                      </p:to>
                                    </p:set>
                                    <p:animEffect transition="in" filter="fade">
                                      <p:cBhvr>
                                        <p:cTn id="143"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5" grpId="1"/>
      <p:bldP spid="26" grpId="0"/>
      <p:bldP spid="26" grpId="1"/>
      <p:bldP spid="27" grpId="0"/>
      <p:bldP spid="27" grpId="1"/>
      <p:bldP spid="28" grpId="0"/>
      <p:bldP spid="28" grpId="1"/>
      <p:bldP spid="52" grpId="0"/>
      <p:bldP spid="52" grpId="1"/>
      <p:bldP spid="53" grpId="0"/>
      <p:bldP spid="53" grpId="1"/>
      <p:bldP spid="54" grpId="0" animBg="1"/>
      <p:bldP spid="54" grpId="1" animBg="1"/>
      <p:bldP spid="57" grpId="0"/>
      <p:bldP spid="57" grpId="1"/>
      <p:bldP spid="30" grpId="0"/>
      <p:bldP spid="32" grpId="0"/>
      <p:bldP spid="37"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00200" y="152400"/>
            <a:ext cx="5791200" cy="1077218"/>
          </a:xfrm>
          <a:prstGeom prst="rect">
            <a:avLst/>
          </a:prstGeom>
          <a:noFill/>
        </p:spPr>
        <p:txBody>
          <a:bodyPr wrap="square" rtlCol="0">
            <a:spAutoFit/>
          </a:bodyPr>
          <a:lstStyle/>
          <a:p>
            <a:pPr algn="ctr"/>
            <a:r>
              <a:rPr lang="en-US" sz="3200" b="1" dirty="0">
                <a:solidFill>
                  <a:srgbClr val="0000FF"/>
                </a:solidFill>
              </a:rPr>
              <a:t>Study design </a:t>
            </a:r>
            <a:br>
              <a:rPr lang="en-US" sz="3200" b="1" dirty="0">
                <a:solidFill>
                  <a:srgbClr val="0000FF"/>
                </a:solidFill>
              </a:rPr>
            </a:br>
            <a:r>
              <a:rPr lang="en-US" sz="3200" b="1" dirty="0">
                <a:solidFill>
                  <a:srgbClr val="0000FF"/>
                </a:solidFill>
              </a:rPr>
              <a:t>and corresponding tests</a:t>
            </a:r>
          </a:p>
        </p:txBody>
      </p:sp>
      <p:sp>
        <p:nvSpPr>
          <p:cNvPr id="3" name="Rectangle 2"/>
          <p:cNvSpPr/>
          <p:nvPr/>
        </p:nvSpPr>
        <p:spPr>
          <a:xfrm>
            <a:off x="2362200" y="1066800"/>
            <a:ext cx="4648200" cy="762000"/>
          </a:xfrm>
          <a:prstGeom prst="rect">
            <a:avLst/>
          </a:prstGeom>
          <a:noFill/>
          <a:ln>
            <a:noFill/>
          </a:ln>
        </p:spPr>
        <p:style>
          <a:lnRef idx="0">
            <a:scrgbClr r="0" g="0" b="0"/>
          </a:lnRef>
          <a:fillRef idx="0">
            <a:scrgbClr r="0" g="0" b="0"/>
          </a:fillRef>
          <a:effectRef idx="0">
            <a:scrgbClr r="0" g="0" b="0"/>
          </a:effectRef>
          <a:fontRef idx="minor">
            <a:schemeClr val="accent1"/>
          </a:fontRef>
        </p:style>
        <p:txBody>
          <a:bodyPr rtlCol="0" anchor="ctr"/>
          <a:lstStyle/>
          <a:p>
            <a:pPr algn="ctr"/>
            <a:r>
              <a:rPr lang="en-US" b="1" dirty="0"/>
              <a:t>paired * paired </a:t>
            </a:r>
          </a:p>
        </p:txBody>
      </p:sp>
      <p:sp>
        <p:nvSpPr>
          <p:cNvPr id="7" name="Rounded Rectangle 6"/>
          <p:cNvSpPr/>
          <p:nvPr/>
        </p:nvSpPr>
        <p:spPr>
          <a:xfrm>
            <a:off x="2877544" y="1388321"/>
            <a:ext cx="3662399" cy="565552"/>
          </a:xfrm>
          <a:prstGeom prst="roundRect">
            <a:avLst/>
          </a:prstGeom>
          <a:noFill/>
          <a:ln>
            <a:noFill/>
          </a:ln>
        </p:spPr>
        <p:style>
          <a:lnRef idx="0">
            <a:scrgbClr r="0" g="0" b="0"/>
          </a:lnRef>
          <a:fillRef idx="0">
            <a:scrgbClr r="0" g="0" b="0"/>
          </a:fillRef>
          <a:effectRef idx="0">
            <a:scrgbClr r="0" g="0" b="0"/>
          </a:effectRef>
          <a:fontRef idx="minor">
            <a:schemeClr val="accent1"/>
          </a:fontRef>
        </p:style>
        <p:txBody>
          <a:bodyPr rtlCol="0" anchor="ctr"/>
          <a:lstStyle/>
          <a:p>
            <a:pPr algn="ctr"/>
            <a:r>
              <a:rPr lang="en-US" sz="1400" dirty="0"/>
              <a:t>subjects are same among paired groups</a:t>
            </a:r>
          </a:p>
        </p:txBody>
      </p:sp>
      <p:pic>
        <p:nvPicPr>
          <p:cNvPr id="101" name="Picture 100"/>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1873792" y="2014086"/>
            <a:ext cx="201898" cy="201898"/>
          </a:xfrm>
          <a:prstGeom prst="rect">
            <a:avLst/>
          </a:prstGeom>
        </p:spPr>
      </p:pic>
      <p:pic>
        <p:nvPicPr>
          <p:cNvPr id="102" name="Picture 101"/>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1929790" y="2338186"/>
            <a:ext cx="201898" cy="201898"/>
          </a:xfrm>
          <a:prstGeom prst="rect">
            <a:avLst/>
          </a:prstGeom>
        </p:spPr>
      </p:pic>
      <p:pic>
        <p:nvPicPr>
          <p:cNvPr id="103" name="Picture 102"/>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2123582" y="2443793"/>
            <a:ext cx="201898" cy="201898"/>
          </a:xfrm>
          <a:prstGeom prst="rect">
            <a:avLst/>
          </a:prstGeom>
        </p:spPr>
      </p:pic>
      <p:pic>
        <p:nvPicPr>
          <p:cNvPr id="104" name="Picture 103"/>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2088458" y="2285510"/>
            <a:ext cx="201898" cy="201898"/>
          </a:xfrm>
          <a:prstGeom prst="rect">
            <a:avLst/>
          </a:prstGeom>
        </p:spPr>
      </p:pic>
      <p:pic>
        <p:nvPicPr>
          <p:cNvPr id="105" name="Picture 104"/>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2431024" y="2242091"/>
            <a:ext cx="201898" cy="201898"/>
          </a:xfrm>
          <a:prstGeom prst="rect">
            <a:avLst/>
          </a:prstGeom>
        </p:spPr>
      </p:pic>
      <p:pic>
        <p:nvPicPr>
          <p:cNvPr id="106" name="Picture 105"/>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2386492" y="2691503"/>
            <a:ext cx="201898" cy="201898"/>
          </a:xfrm>
          <a:prstGeom prst="rect">
            <a:avLst/>
          </a:prstGeom>
        </p:spPr>
      </p:pic>
      <p:pic>
        <p:nvPicPr>
          <p:cNvPr id="110" name="Picture 109"/>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2164640" y="2556605"/>
            <a:ext cx="201898" cy="201898"/>
          </a:xfrm>
          <a:prstGeom prst="rect">
            <a:avLst/>
          </a:prstGeom>
        </p:spPr>
      </p:pic>
      <p:pic>
        <p:nvPicPr>
          <p:cNvPr id="111" name="Picture 110"/>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2654497" y="2169672"/>
            <a:ext cx="201898" cy="201898"/>
          </a:xfrm>
          <a:prstGeom prst="rect">
            <a:avLst/>
          </a:prstGeom>
        </p:spPr>
      </p:pic>
      <p:pic>
        <p:nvPicPr>
          <p:cNvPr id="112" name="Picture 111"/>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2506733" y="2389666"/>
            <a:ext cx="201898" cy="201898"/>
          </a:xfrm>
          <a:prstGeom prst="rect">
            <a:avLst/>
          </a:prstGeom>
        </p:spPr>
      </p:pic>
      <p:pic>
        <p:nvPicPr>
          <p:cNvPr id="113" name="Picture 112"/>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2379361" y="2592843"/>
            <a:ext cx="201898" cy="201898"/>
          </a:xfrm>
          <a:prstGeom prst="rect">
            <a:avLst/>
          </a:prstGeom>
        </p:spPr>
      </p:pic>
      <p:pic>
        <p:nvPicPr>
          <p:cNvPr id="114" name="Picture 113"/>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2612340" y="1951091"/>
            <a:ext cx="201898" cy="201898"/>
          </a:xfrm>
          <a:prstGeom prst="rect">
            <a:avLst/>
          </a:prstGeom>
        </p:spPr>
      </p:pic>
      <p:pic>
        <p:nvPicPr>
          <p:cNvPr id="115" name="Picture 114"/>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2228877" y="1868370"/>
            <a:ext cx="201898" cy="201898"/>
          </a:xfrm>
          <a:prstGeom prst="rect">
            <a:avLst/>
          </a:prstGeom>
        </p:spPr>
      </p:pic>
      <p:pic>
        <p:nvPicPr>
          <p:cNvPr id="116" name="Picture 115"/>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2160303" y="2109873"/>
            <a:ext cx="201898" cy="201898"/>
          </a:xfrm>
          <a:prstGeom prst="rect">
            <a:avLst/>
          </a:prstGeom>
        </p:spPr>
      </p:pic>
      <p:pic>
        <p:nvPicPr>
          <p:cNvPr id="117" name="Picture 116"/>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2592398" y="2275279"/>
            <a:ext cx="201898" cy="201898"/>
          </a:xfrm>
          <a:prstGeom prst="rect">
            <a:avLst/>
          </a:prstGeom>
        </p:spPr>
      </p:pic>
      <p:pic>
        <p:nvPicPr>
          <p:cNvPr id="118" name="Picture 117"/>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2306441" y="2081132"/>
            <a:ext cx="201898" cy="201898"/>
          </a:xfrm>
          <a:prstGeom prst="rect">
            <a:avLst/>
          </a:prstGeom>
        </p:spPr>
      </p:pic>
      <p:pic>
        <p:nvPicPr>
          <p:cNvPr id="119" name="Picture 118"/>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2527499" y="2744307"/>
            <a:ext cx="201898" cy="201898"/>
          </a:xfrm>
          <a:prstGeom prst="rect">
            <a:avLst/>
          </a:prstGeom>
        </p:spPr>
      </p:pic>
      <p:pic>
        <p:nvPicPr>
          <p:cNvPr id="120" name="Picture 119"/>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2750808" y="2119693"/>
            <a:ext cx="201898" cy="201898"/>
          </a:xfrm>
          <a:prstGeom prst="rect">
            <a:avLst/>
          </a:prstGeom>
        </p:spPr>
      </p:pic>
      <p:pic>
        <p:nvPicPr>
          <p:cNvPr id="121" name="Picture 120"/>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2819401" y="2434606"/>
            <a:ext cx="201898" cy="201898"/>
          </a:xfrm>
          <a:prstGeom prst="rect">
            <a:avLst/>
          </a:prstGeom>
        </p:spPr>
      </p:pic>
      <p:pic>
        <p:nvPicPr>
          <p:cNvPr id="122" name="Picture 121"/>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2872414" y="2245593"/>
            <a:ext cx="201898" cy="201898"/>
          </a:xfrm>
          <a:prstGeom prst="rect">
            <a:avLst/>
          </a:prstGeom>
        </p:spPr>
      </p:pic>
      <p:pic>
        <p:nvPicPr>
          <p:cNvPr id="123" name="Picture 122"/>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2573259" y="2579845"/>
            <a:ext cx="201898" cy="201898"/>
          </a:xfrm>
          <a:prstGeom prst="rect">
            <a:avLst/>
          </a:prstGeom>
        </p:spPr>
      </p:pic>
      <p:pic>
        <p:nvPicPr>
          <p:cNvPr id="164" name="Picture 163"/>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1893746" y="3117516"/>
            <a:ext cx="201898" cy="201898"/>
          </a:xfrm>
          <a:prstGeom prst="rect">
            <a:avLst/>
          </a:prstGeom>
        </p:spPr>
      </p:pic>
      <p:pic>
        <p:nvPicPr>
          <p:cNvPr id="165" name="Picture 164"/>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1949744" y="3441616"/>
            <a:ext cx="201898" cy="201898"/>
          </a:xfrm>
          <a:prstGeom prst="rect">
            <a:avLst/>
          </a:prstGeom>
        </p:spPr>
      </p:pic>
      <p:pic>
        <p:nvPicPr>
          <p:cNvPr id="166" name="Picture 165"/>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2143536" y="3547223"/>
            <a:ext cx="201898" cy="201898"/>
          </a:xfrm>
          <a:prstGeom prst="rect">
            <a:avLst/>
          </a:prstGeom>
        </p:spPr>
      </p:pic>
      <p:pic>
        <p:nvPicPr>
          <p:cNvPr id="167" name="Picture 166"/>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2108412" y="3388940"/>
            <a:ext cx="201898" cy="201898"/>
          </a:xfrm>
          <a:prstGeom prst="rect">
            <a:avLst/>
          </a:prstGeom>
        </p:spPr>
      </p:pic>
      <p:pic>
        <p:nvPicPr>
          <p:cNvPr id="168" name="Picture 167"/>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2450978" y="3345521"/>
            <a:ext cx="201898" cy="201898"/>
          </a:xfrm>
          <a:prstGeom prst="rect">
            <a:avLst/>
          </a:prstGeom>
        </p:spPr>
      </p:pic>
      <p:pic>
        <p:nvPicPr>
          <p:cNvPr id="169" name="Picture 168"/>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2406446" y="3794933"/>
            <a:ext cx="201898" cy="201898"/>
          </a:xfrm>
          <a:prstGeom prst="rect">
            <a:avLst/>
          </a:prstGeom>
        </p:spPr>
      </p:pic>
      <p:pic>
        <p:nvPicPr>
          <p:cNvPr id="170" name="Picture 169"/>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2184594" y="3660035"/>
            <a:ext cx="201898" cy="201898"/>
          </a:xfrm>
          <a:prstGeom prst="rect">
            <a:avLst/>
          </a:prstGeom>
        </p:spPr>
      </p:pic>
      <p:pic>
        <p:nvPicPr>
          <p:cNvPr id="171" name="Picture 170"/>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2674451" y="3273102"/>
            <a:ext cx="201898" cy="201898"/>
          </a:xfrm>
          <a:prstGeom prst="rect">
            <a:avLst/>
          </a:prstGeom>
        </p:spPr>
      </p:pic>
      <p:pic>
        <p:nvPicPr>
          <p:cNvPr id="172" name="Picture 171"/>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2526687" y="3493096"/>
            <a:ext cx="201898" cy="201898"/>
          </a:xfrm>
          <a:prstGeom prst="rect">
            <a:avLst/>
          </a:prstGeom>
        </p:spPr>
      </p:pic>
      <p:pic>
        <p:nvPicPr>
          <p:cNvPr id="173" name="Picture 172"/>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2399315" y="3696273"/>
            <a:ext cx="201898" cy="201898"/>
          </a:xfrm>
          <a:prstGeom prst="rect">
            <a:avLst/>
          </a:prstGeom>
        </p:spPr>
      </p:pic>
      <p:pic>
        <p:nvPicPr>
          <p:cNvPr id="174" name="Picture 173"/>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2632294" y="3054521"/>
            <a:ext cx="201898" cy="201898"/>
          </a:xfrm>
          <a:prstGeom prst="rect">
            <a:avLst/>
          </a:prstGeom>
        </p:spPr>
      </p:pic>
      <p:pic>
        <p:nvPicPr>
          <p:cNvPr id="175" name="Picture 174"/>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2248831" y="2971800"/>
            <a:ext cx="201898" cy="201898"/>
          </a:xfrm>
          <a:prstGeom prst="rect">
            <a:avLst/>
          </a:prstGeom>
        </p:spPr>
      </p:pic>
      <p:pic>
        <p:nvPicPr>
          <p:cNvPr id="176" name="Picture 175"/>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2180257" y="3213303"/>
            <a:ext cx="201898" cy="201898"/>
          </a:xfrm>
          <a:prstGeom prst="rect">
            <a:avLst/>
          </a:prstGeom>
        </p:spPr>
      </p:pic>
      <p:pic>
        <p:nvPicPr>
          <p:cNvPr id="177" name="Picture 176"/>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2612352" y="3378709"/>
            <a:ext cx="201898" cy="201898"/>
          </a:xfrm>
          <a:prstGeom prst="rect">
            <a:avLst/>
          </a:prstGeom>
        </p:spPr>
      </p:pic>
      <p:pic>
        <p:nvPicPr>
          <p:cNvPr id="178" name="Picture 177"/>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2326395" y="3184562"/>
            <a:ext cx="201898" cy="201898"/>
          </a:xfrm>
          <a:prstGeom prst="rect">
            <a:avLst/>
          </a:prstGeom>
        </p:spPr>
      </p:pic>
      <p:pic>
        <p:nvPicPr>
          <p:cNvPr id="179" name="Picture 178"/>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2547453" y="3847737"/>
            <a:ext cx="201898" cy="201898"/>
          </a:xfrm>
          <a:prstGeom prst="rect">
            <a:avLst/>
          </a:prstGeom>
        </p:spPr>
      </p:pic>
      <p:pic>
        <p:nvPicPr>
          <p:cNvPr id="180" name="Picture 179"/>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2770762" y="3223123"/>
            <a:ext cx="201898" cy="201898"/>
          </a:xfrm>
          <a:prstGeom prst="rect">
            <a:avLst/>
          </a:prstGeom>
        </p:spPr>
      </p:pic>
      <p:pic>
        <p:nvPicPr>
          <p:cNvPr id="181" name="Picture 180"/>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2839355" y="3538036"/>
            <a:ext cx="201898" cy="201898"/>
          </a:xfrm>
          <a:prstGeom prst="rect">
            <a:avLst/>
          </a:prstGeom>
        </p:spPr>
      </p:pic>
      <p:pic>
        <p:nvPicPr>
          <p:cNvPr id="182" name="Picture 181"/>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2892368" y="3349023"/>
            <a:ext cx="201898" cy="201898"/>
          </a:xfrm>
          <a:prstGeom prst="rect">
            <a:avLst/>
          </a:prstGeom>
        </p:spPr>
      </p:pic>
      <p:pic>
        <p:nvPicPr>
          <p:cNvPr id="183" name="Picture 182"/>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2593213" y="3683275"/>
            <a:ext cx="201898" cy="201898"/>
          </a:xfrm>
          <a:prstGeom prst="rect">
            <a:avLst/>
          </a:prstGeom>
        </p:spPr>
      </p:pic>
      <p:sp>
        <p:nvSpPr>
          <p:cNvPr id="5" name="Right Arrow 4"/>
          <p:cNvSpPr/>
          <p:nvPr/>
        </p:nvSpPr>
        <p:spPr>
          <a:xfrm>
            <a:off x="1714281" y="4086304"/>
            <a:ext cx="5876526" cy="34947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one direction</a:t>
            </a:r>
          </a:p>
        </p:txBody>
      </p:sp>
      <p:sp>
        <p:nvSpPr>
          <p:cNvPr id="224" name="Right Arrow 223"/>
          <p:cNvSpPr/>
          <p:nvPr/>
        </p:nvSpPr>
        <p:spPr>
          <a:xfrm rot="16200000">
            <a:off x="26652" y="2803584"/>
            <a:ext cx="2723643" cy="34947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one direction</a:t>
            </a:r>
          </a:p>
        </p:txBody>
      </p:sp>
      <p:sp>
        <p:nvSpPr>
          <p:cNvPr id="4" name="Rectangle 3"/>
          <p:cNvSpPr/>
          <p:nvPr/>
        </p:nvSpPr>
        <p:spPr>
          <a:xfrm>
            <a:off x="927337" y="4407077"/>
            <a:ext cx="8153400" cy="1107996"/>
          </a:xfrm>
          <a:prstGeom prst="rect">
            <a:avLst/>
          </a:prstGeom>
        </p:spPr>
        <p:txBody>
          <a:bodyPr wrap="square">
            <a:spAutoFit/>
          </a:bodyPr>
          <a:lstStyle/>
          <a:p>
            <a:r>
              <a:rPr lang="en-US" sz="1100" dirty="0">
                <a:latin typeface="proxima-nova"/>
              </a:rPr>
              <a:t>For example, imagine you are interested in the effect of two different types of ski goggle (i.e., blue-tinted or gold-tinted ski goggles) on ski performance (i.e., time to complete a ski run). In particular, you are concerned that the effect of the different lens colors on ski performance might be different depending on whether it is overcast or sunny (i.e., under different weather conditions). You suspect that ski performance will depend on both ski goggle lens color and the weather conditions. As such, you want to determine if a two-way interaction effect exists between ski goggle lens color and weather conditions (i.e., the two within-subjects factors) in explaining ski performance.</a:t>
            </a:r>
          </a:p>
        </p:txBody>
      </p:sp>
      <p:pic>
        <p:nvPicPr>
          <p:cNvPr id="338" name="Picture 337"/>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4026072" y="1937886"/>
            <a:ext cx="201898" cy="201898"/>
          </a:xfrm>
          <a:prstGeom prst="rect">
            <a:avLst/>
          </a:prstGeom>
        </p:spPr>
      </p:pic>
      <p:pic>
        <p:nvPicPr>
          <p:cNvPr id="339" name="Picture 338"/>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4082070" y="2261986"/>
            <a:ext cx="201898" cy="201898"/>
          </a:xfrm>
          <a:prstGeom prst="rect">
            <a:avLst/>
          </a:prstGeom>
        </p:spPr>
      </p:pic>
      <p:pic>
        <p:nvPicPr>
          <p:cNvPr id="340" name="Picture 339"/>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4275862" y="2367593"/>
            <a:ext cx="201898" cy="201898"/>
          </a:xfrm>
          <a:prstGeom prst="rect">
            <a:avLst/>
          </a:prstGeom>
        </p:spPr>
      </p:pic>
      <p:pic>
        <p:nvPicPr>
          <p:cNvPr id="341" name="Picture 340"/>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4240738" y="2209310"/>
            <a:ext cx="201898" cy="201898"/>
          </a:xfrm>
          <a:prstGeom prst="rect">
            <a:avLst/>
          </a:prstGeom>
        </p:spPr>
      </p:pic>
      <p:pic>
        <p:nvPicPr>
          <p:cNvPr id="342" name="Picture 341"/>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4583304" y="2165891"/>
            <a:ext cx="201898" cy="201898"/>
          </a:xfrm>
          <a:prstGeom prst="rect">
            <a:avLst/>
          </a:prstGeom>
        </p:spPr>
      </p:pic>
      <p:pic>
        <p:nvPicPr>
          <p:cNvPr id="343" name="Picture 342"/>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4538772" y="2615303"/>
            <a:ext cx="201898" cy="201898"/>
          </a:xfrm>
          <a:prstGeom prst="rect">
            <a:avLst/>
          </a:prstGeom>
        </p:spPr>
      </p:pic>
      <p:pic>
        <p:nvPicPr>
          <p:cNvPr id="344" name="Picture 343"/>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4316920" y="2480405"/>
            <a:ext cx="201898" cy="201898"/>
          </a:xfrm>
          <a:prstGeom prst="rect">
            <a:avLst/>
          </a:prstGeom>
        </p:spPr>
      </p:pic>
      <p:pic>
        <p:nvPicPr>
          <p:cNvPr id="345" name="Picture 344"/>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4806777" y="2093472"/>
            <a:ext cx="201898" cy="201898"/>
          </a:xfrm>
          <a:prstGeom prst="rect">
            <a:avLst/>
          </a:prstGeom>
        </p:spPr>
      </p:pic>
      <p:pic>
        <p:nvPicPr>
          <p:cNvPr id="346" name="Picture 345"/>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4659013" y="2313466"/>
            <a:ext cx="201898" cy="201898"/>
          </a:xfrm>
          <a:prstGeom prst="rect">
            <a:avLst/>
          </a:prstGeom>
        </p:spPr>
      </p:pic>
      <p:pic>
        <p:nvPicPr>
          <p:cNvPr id="347" name="Picture 346"/>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4531641" y="2516643"/>
            <a:ext cx="201898" cy="201898"/>
          </a:xfrm>
          <a:prstGeom prst="rect">
            <a:avLst/>
          </a:prstGeom>
        </p:spPr>
      </p:pic>
      <p:pic>
        <p:nvPicPr>
          <p:cNvPr id="348" name="Picture 347"/>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4764620" y="1874891"/>
            <a:ext cx="201898" cy="201898"/>
          </a:xfrm>
          <a:prstGeom prst="rect">
            <a:avLst/>
          </a:prstGeom>
        </p:spPr>
      </p:pic>
      <p:pic>
        <p:nvPicPr>
          <p:cNvPr id="349" name="Picture 348"/>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4381157" y="1792170"/>
            <a:ext cx="201898" cy="201898"/>
          </a:xfrm>
          <a:prstGeom prst="rect">
            <a:avLst/>
          </a:prstGeom>
        </p:spPr>
      </p:pic>
      <p:pic>
        <p:nvPicPr>
          <p:cNvPr id="350" name="Picture 349"/>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4312583" y="2033673"/>
            <a:ext cx="201898" cy="201898"/>
          </a:xfrm>
          <a:prstGeom prst="rect">
            <a:avLst/>
          </a:prstGeom>
        </p:spPr>
      </p:pic>
      <p:pic>
        <p:nvPicPr>
          <p:cNvPr id="351" name="Picture 350"/>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4744678" y="2199079"/>
            <a:ext cx="201898" cy="201898"/>
          </a:xfrm>
          <a:prstGeom prst="rect">
            <a:avLst/>
          </a:prstGeom>
        </p:spPr>
      </p:pic>
      <p:pic>
        <p:nvPicPr>
          <p:cNvPr id="352" name="Picture 351"/>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4458721" y="2004932"/>
            <a:ext cx="201898" cy="201898"/>
          </a:xfrm>
          <a:prstGeom prst="rect">
            <a:avLst/>
          </a:prstGeom>
        </p:spPr>
      </p:pic>
      <p:pic>
        <p:nvPicPr>
          <p:cNvPr id="353" name="Picture 352"/>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4679779" y="2668107"/>
            <a:ext cx="201898" cy="201898"/>
          </a:xfrm>
          <a:prstGeom prst="rect">
            <a:avLst/>
          </a:prstGeom>
        </p:spPr>
      </p:pic>
      <p:pic>
        <p:nvPicPr>
          <p:cNvPr id="354" name="Picture 353"/>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4903088" y="2043493"/>
            <a:ext cx="201898" cy="201898"/>
          </a:xfrm>
          <a:prstGeom prst="rect">
            <a:avLst/>
          </a:prstGeom>
        </p:spPr>
      </p:pic>
      <p:pic>
        <p:nvPicPr>
          <p:cNvPr id="355" name="Picture 354"/>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4971681" y="2358406"/>
            <a:ext cx="201898" cy="201898"/>
          </a:xfrm>
          <a:prstGeom prst="rect">
            <a:avLst/>
          </a:prstGeom>
        </p:spPr>
      </p:pic>
      <p:pic>
        <p:nvPicPr>
          <p:cNvPr id="356" name="Picture 355"/>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5024694" y="2169393"/>
            <a:ext cx="201898" cy="201898"/>
          </a:xfrm>
          <a:prstGeom prst="rect">
            <a:avLst/>
          </a:prstGeom>
        </p:spPr>
      </p:pic>
      <p:pic>
        <p:nvPicPr>
          <p:cNvPr id="357" name="Picture 356"/>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4725539" y="2503645"/>
            <a:ext cx="201898" cy="201898"/>
          </a:xfrm>
          <a:prstGeom prst="rect">
            <a:avLst/>
          </a:prstGeom>
        </p:spPr>
      </p:pic>
      <p:pic>
        <p:nvPicPr>
          <p:cNvPr id="358" name="Picture 357"/>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4046026" y="3041316"/>
            <a:ext cx="201898" cy="201898"/>
          </a:xfrm>
          <a:prstGeom prst="rect">
            <a:avLst/>
          </a:prstGeom>
        </p:spPr>
      </p:pic>
      <p:pic>
        <p:nvPicPr>
          <p:cNvPr id="359" name="Picture 358"/>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4102024" y="3365416"/>
            <a:ext cx="201898" cy="201898"/>
          </a:xfrm>
          <a:prstGeom prst="rect">
            <a:avLst/>
          </a:prstGeom>
        </p:spPr>
      </p:pic>
      <p:pic>
        <p:nvPicPr>
          <p:cNvPr id="360" name="Picture 359"/>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4295816" y="3471023"/>
            <a:ext cx="201898" cy="201898"/>
          </a:xfrm>
          <a:prstGeom prst="rect">
            <a:avLst/>
          </a:prstGeom>
        </p:spPr>
      </p:pic>
      <p:pic>
        <p:nvPicPr>
          <p:cNvPr id="361" name="Picture 360"/>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4260692" y="3312740"/>
            <a:ext cx="201898" cy="201898"/>
          </a:xfrm>
          <a:prstGeom prst="rect">
            <a:avLst/>
          </a:prstGeom>
        </p:spPr>
      </p:pic>
      <p:pic>
        <p:nvPicPr>
          <p:cNvPr id="362" name="Picture 361"/>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4603258" y="3269321"/>
            <a:ext cx="201898" cy="201898"/>
          </a:xfrm>
          <a:prstGeom prst="rect">
            <a:avLst/>
          </a:prstGeom>
        </p:spPr>
      </p:pic>
      <p:pic>
        <p:nvPicPr>
          <p:cNvPr id="363" name="Picture 362"/>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4558726" y="3718733"/>
            <a:ext cx="201898" cy="201898"/>
          </a:xfrm>
          <a:prstGeom prst="rect">
            <a:avLst/>
          </a:prstGeom>
        </p:spPr>
      </p:pic>
      <p:pic>
        <p:nvPicPr>
          <p:cNvPr id="364" name="Picture 363"/>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4336874" y="3583835"/>
            <a:ext cx="201898" cy="201898"/>
          </a:xfrm>
          <a:prstGeom prst="rect">
            <a:avLst/>
          </a:prstGeom>
        </p:spPr>
      </p:pic>
      <p:pic>
        <p:nvPicPr>
          <p:cNvPr id="365" name="Picture 364"/>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4826731" y="3196902"/>
            <a:ext cx="201898" cy="201898"/>
          </a:xfrm>
          <a:prstGeom prst="rect">
            <a:avLst/>
          </a:prstGeom>
        </p:spPr>
      </p:pic>
      <p:pic>
        <p:nvPicPr>
          <p:cNvPr id="366" name="Picture 365"/>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4678967" y="3416896"/>
            <a:ext cx="201898" cy="201898"/>
          </a:xfrm>
          <a:prstGeom prst="rect">
            <a:avLst/>
          </a:prstGeom>
        </p:spPr>
      </p:pic>
      <p:pic>
        <p:nvPicPr>
          <p:cNvPr id="367" name="Picture 366"/>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4551595" y="3620073"/>
            <a:ext cx="201898" cy="201898"/>
          </a:xfrm>
          <a:prstGeom prst="rect">
            <a:avLst/>
          </a:prstGeom>
        </p:spPr>
      </p:pic>
      <p:pic>
        <p:nvPicPr>
          <p:cNvPr id="368" name="Picture 367"/>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4784574" y="2978321"/>
            <a:ext cx="201898" cy="201898"/>
          </a:xfrm>
          <a:prstGeom prst="rect">
            <a:avLst/>
          </a:prstGeom>
        </p:spPr>
      </p:pic>
      <p:pic>
        <p:nvPicPr>
          <p:cNvPr id="369" name="Picture 368"/>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4401111" y="2895600"/>
            <a:ext cx="201898" cy="201898"/>
          </a:xfrm>
          <a:prstGeom prst="rect">
            <a:avLst/>
          </a:prstGeom>
        </p:spPr>
      </p:pic>
      <p:pic>
        <p:nvPicPr>
          <p:cNvPr id="370" name="Picture 369"/>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4332537" y="3137103"/>
            <a:ext cx="201898" cy="201898"/>
          </a:xfrm>
          <a:prstGeom prst="rect">
            <a:avLst/>
          </a:prstGeom>
        </p:spPr>
      </p:pic>
      <p:pic>
        <p:nvPicPr>
          <p:cNvPr id="371" name="Picture 370"/>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4764632" y="3302509"/>
            <a:ext cx="201898" cy="201898"/>
          </a:xfrm>
          <a:prstGeom prst="rect">
            <a:avLst/>
          </a:prstGeom>
        </p:spPr>
      </p:pic>
      <p:pic>
        <p:nvPicPr>
          <p:cNvPr id="372" name="Picture 371"/>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4478675" y="3108362"/>
            <a:ext cx="201898" cy="201898"/>
          </a:xfrm>
          <a:prstGeom prst="rect">
            <a:avLst/>
          </a:prstGeom>
        </p:spPr>
      </p:pic>
      <p:pic>
        <p:nvPicPr>
          <p:cNvPr id="373" name="Picture 372"/>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4699733" y="3771537"/>
            <a:ext cx="201898" cy="201898"/>
          </a:xfrm>
          <a:prstGeom prst="rect">
            <a:avLst/>
          </a:prstGeom>
        </p:spPr>
      </p:pic>
      <p:pic>
        <p:nvPicPr>
          <p:cNvPr id="374" name="Picture 373"/>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4923042" y="3146923"/>
            <a:ext cx="201898" cy="201898"/>
          </a:xfrm>
          <a:prstGeom prst="rect">
            <a:avLst/>
          </a:prstGeom>
        </p:spPr>
      </p:pic>
      <p:pic>
        <p:nvPicPr>
          <p:cNvPr id="375" name="Picture 374"/>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4991635" y="3461836"/>
            <a:ext cx="201898" cy="201898"/>
          </a:xfrm>
          <a:prstGeom prst="rect">
            <a:avLst/>
          </a:prstGeom>
        </p:spPr>
      </p:pic>
      <p:pic>
        <p:nvPicPr>
          <p:cNvPr id="376" name="Picture 375"/>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5044648" y="3272823"/>
            <a:ext cx="201898" cy="201898"/>
          </a:xfrm>
          <a:prstGeom prst="rect">
            <a:avLst/>
          </a:prstGeom>
        </p:spPr>
      </p:pic>
      <p:pic>
        <p:nvPicPr>
          <p:cNvPr id="377" name="Picture 376"/>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4745493" y="3607075"/>
            <a:ext cx="201898" cy="201898"/>
          </a:xfrm>
          <a:prstGeom prst="rect">
            <a:avLst/>
          </a:prstGeom>
        </p:spPr>
      </p:pic>
      <p:pic>
        <p:nvPicPr>
          <p:cNvPr id="398" name="Picture 397"/>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136485" y="1974516"/>
            <a:ext cx="201898" cy="201898"/>
          </a:xfrm>
          <a:prstGeom prst="rect">
            <a:avLst/>
          </a:prstGeom>
        </p:spPr>
      </p:pic>
      <p:pic>
        <p:nvPicPr>
          <p:cNvPr id="399" name="Picture 398"/>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192483" y="2298616"/>
            <a:ext cx="201898" cy="201898"/>
          </a:xfrm>
          <a:prstGeom prst="rect">
            <a:avLst/>
          </a:prstGeom>
        </p:spPr>
      </p:pic>
      <p:pic>
        <p:nvPicPr>
          <p:cNvPr id="400" name="Picture 399"/>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386275" y="2404223"/>
            <a:ext cx="201898" cy="201898"/>
          </a:xfrm>
          <a:prstGeom prst="rect">
            <a:avLst/>
          </a:prstGeom>
        </p:spPr>
      </p:pic>
      <p:pic>
        <p:nvPicPr>
          <p:cNvPr id="401" name="Picture 400"/>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351151" y="2245940"/>
            <a:ext cx="201898" cy="201898"/>
          </a:xfrm>
          <a:prstGeom prst="rect">
            <a:avLst/>
          </a:prstGeom>
        </p:spPr>
      </p:pic>
      <p:pic>
        <p:nvPicPr>
          <p:cNvPr id="402" name="Picture 401"/>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693717" y="2202521"/>
            <a:ext cx="201898" cy="201898"/>
          </a:xfrm>
          <a:prstGeom prst="rect">
            <a:avLst/>
          </a:prstGeom>
        </p:spPr>
      </p:pic>
      <p:pic>
        <p:nvPicPr>
          <p:cNvPr id="403" name="Picture 402"/>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649185" y="2651933"/>
            <a:ext cx="201898" cy="201898"/>
          </a:xfrm>
          <a:prstGeom prst="rect">
            <a:avLst/>
          </a:prstGeom>
        </p:spPr>
      </p:pic>
      <p:pic>
        <p:nvPicPr>
          <p:cNvPr id="404" name="Picture 403"/>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427333" y="2517035"/>
            <a:ext cx="201898" cy="201898"/>
          </a:xfrm>
          <a:prstGeom prst="rect">
            <a:avLst/>
          </a:prstGeom>
        </p:spPr>
      </p:pic>
      <p:pic>
        <p:nvPicPr>
          <p:cNvPr id="405" name="Picture 404"/>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917190" y="2130102"/>
            <a:ext cx="201898" cy="201898"/>
          </a:xfrm>
          <a:prstGeom prst="rect">
            <a:avLst/>
          </a:prstGeom>
        </p:spPr>
      </p:pic>
      <p:pic>
        <p:nvPicPr>
          <p:cNvPr id="406" name="Picture 405"/>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769426" y="2350096"/>
            <a:ext cx="201898" cy="201898"/>
          </a:xfrm>
          <a:prstGeom prst="rect">
            <a:avLst/>
          </a:prstGeom>
        </p:spPr>
      </p:pic>
      <p:pic>
        <p:nvPicPr>
          <p:cNvPr id="407" name="Picture 406"/>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642054" y="2553273"/>
            <a:ext cx="201898" cy="201898"/>
          </a:xfrm>
          <a:prstGeom prst="rect">
            <a:avLst/>
          </a:prstGeom>
        </p:spPr>
      </p:pic>
      <p:pic>
        <p:nvPicPr>
          <p:cNvPr id="408" name="Picture 407"/>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875033" y="1911521"/>
            <a:ext cx="201898" cy="201898"/>
          </a:xfrm>
          <a:prstGeom prst="rect">
            <a:avLst/>
          </a:prstGeom>
        </p:spPr>
      </p:pic>
      <p:pic>
        <p:nvPicPr>
          <p:cNvPr id="409" name="Picture 408"/>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491570" y="1828800"/>
            <a:ext cx="201898" cy="201898"/>
          </a:xfrm>
          <a:prstGeom prst="rect">
            <a:avLst/>
          </a:prstGeom>
        </p:spPr>
      </p:pic>
      <p:pic>
        <p:nvPicPr>
          <p:cNvPr id="410" name="Picture 409"/>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422996" y="2070303"/>
            <a:ext cx="201898" cy="201898"/>
          </a:xfrm>
          <a:prstGeom prst="rect">
            <a:avLst/>
          </a:prstGeom>
        </p:spPr>
      </p:pic>
      <p:pic>
        <p:nvPicPr>
          <p:cNvPr id="411" name="Picture 410"/>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855091" y="2235709"/>
            <a:ext cx="201898" cy="201898"/>
          </a:xfrm>
          <a:prstGeom prst="rect">
            <a:avLst/>
          </a:prstGeom>
        </p:spPr>
      </p:pic>
      <p:pic>
        <p:nvPicPr>
          <p:cNvPr id="412" name="Picture 411"/>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569134" y="2041562"/>
            <a:ext cx="201898" cy="201898"/>
          </a:xfrm>
          <a:prstGeom prst="rect">
            <a:avLst/>
          </a:prstGeom>
        </p:spPr>
      </p:pic>
      <p:pic>
        <p:nvPicPr>
          <p:cNvPr id="413" name="Picture 412"/>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790192" y="2704737"/>
            <a:ext cx="201898" cy="201898"/>
          </a:xfrm>
          <a:prstGeom prst="rect">
            <a:avLst/>
          </a:prstGeom>
        </p:spPr>
      </p:pic>
      <p:pic>
        <p:nvPicPr>
          <p:cNvPr id="414" name="Picture 413"/>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7013501" y="2080123"/>
            <a:ext cx="201898" cy="201898"/>
          </a:xfrm>
          <a:prstGeom prst="rect">
            <a:avLst/>
          </a:prstGeom>
        </p:spPr>
      </p:pic>
      <p:pic>
        <p:nvPicPr>
          <p:cNvPr id="415" name="Picture 414"/>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7082094" y="2395036"/>
            <a:ext cx="201898" cy="201898"/>
          </a:xfrm>
          <a:prstGeom prst="rect">
            <a:avLst/>
          </a:prstGeom>
        </p:spPr>
      </p:pic>
      <p:pic>
        <p:nvPicPr>
          <p:cNvPr id="416" name="Picture 415"/>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7094622" y="2206023"/>
            <a:ext cx="201898" cy="201898"/>
          </a:xfrm>
          <a:prstGeom prst="rect">
            <a:avLst/>
          </a:prstGeom>
        </p:spPr>
      </p:pic>
      <p:pic>
        <p:nvPicPr>
          <p:cNvPr id="417" name="Picture 416"/>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835952" y="2540275"/>
            <a:ext cx="201898" cy="201898"/>
          </a:xfrm>
          <a:prstGeom prst="rect">
            <a:avLst/>
          </a:prstGeom>
        </p:spPr>
      </p:pic>
      <p:pic>
        <p:nvPicPr>
          <p:cNvPr id="418" name="Picture 417"/>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156439" y="3077946"/>
            <a:ext cx="201898" cy="201898"/>
          </a:xfrm>
          <a:prstGeom prst="rect">
            <a:avLst/>
          </a:prstGeom>
        </p:spPr>
      </p:pic>
      <p:pic>
        <p:nvPicPr>
          <p:cNvPr id="419" name="Picture 418"/>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212437" y="3402046"/>
            <a:ext cx="201898" cy="201898"/>
          </a:xfrm>
          <a:prstGeom prst="rect">
            <a:avLst/>
          </a:prstGeom>
        </p:spPr>
      </p:pic>
      <p:pic>
        <p:nvPicPr>
          <p:cNvPr id="420" name="Picture 419"/>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406229" y="3507653"/>
            <a:ext cx="201898" cy="201898"/>
          </a:xfrm>
          <a:prstGeom prst="rect">
            <a:avLst/>
          </a:prstGeom>
        </p:spPr>
      </p:pic>
      <p:pic>
        <p:nvPicPr>
          <p:cNvPr id="421" name="Picture 420"/>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371105" y="3349370"/>
            <a:ext cx="201898" cy="201898"/>
          </a:xfrm>
          <a:prstGeom prst="rect">
            <a:avLst/>
          </a:prstGeom>
        </p:spPr>
      </p:pic>
      <p:pic>
        <p:nvPicPr>
          <p:cNvPr id="422" name="Picture 421"/>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713671" y="3305951"/>
            <a:ext cx="201898" cy="201898"/>
          </a:xfrm>
          <a:prstGeom prst="rect">
            <a:avLst/>
          </a:prstGeom>
        </p:spPr>
      </p:pic>
      <p:pic>
        <p:nvPicPr>
          <p:cNvPr id="423" name="Picture 422"/>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669139" y="3755363"/>
            <a:ext cx="201898" cy="201898"/>
          </a:xfrm>
          <a:prstGeom prst="rect">
            <a:avLst/>
          </a:prstGeom>
        </p:spPr>
      </p:pic>
      <p:pic>
        <p:nvPicPr>
          <p:cNvPr id="424" name="Picture 423"/>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447287" y="3620465"/>
            <a:ext cx="201898" cy="201898"/>
          </a:xfrm>
          <a:prstGeom prst="rect">
            <a:avLst/>
          </a:prstGeom>
        </p:spPr>
      </p:pic>
      <p:pic>
        <p:nvPicPr>
          <p:cNvPr id="425" name="Picture 424"/>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937144" y="3233532"/>
            <a:ext cx="201898" cy="201898"/>
          </a:xfrm>
          <a:prstGeom prst="rect">
            <a:avLst/>
          </a:prstGeom>
        </p:spPr>
      </p:pic>
      <p:pic>
        <p:nvPicPr>
          <p:cNvPr id="426" name="Picture 425"/>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789380" y="3453526"/>
            <a:ext cx="201898" cy="201898"/>
          </a:xfrm>
          <a:prstGeom prst="rect">
            <a:avLst/>
          </a:prstGeom>
        </p:spPr>
      </p:pic>
      <p:pic>
        <p:nvPicPr>
          <p:cNvPr id="427" name="Picture 426"/>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662008" y="3656703"/>
            <a:ext cx="201898" cy="201898"/>
          </a:xfrm>
          <a:prstGeom prst="rect">
            <a:avLst/>
          </a:prstGeom>
        </p:spPr>
      </p:pic>
      <p:pic>
        <p:nvPicPr>
          <p:cNvPr id="428" name="Picture 427"/>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894987" y="3014951"/>
            <a:ext cx="201898" cy="201898"/>
          </a:xfrm>
          <a:prstGeom prst="rect">
            <a:avLst/>
          </a:prstGeom>
        </p:spPr>
      </p:pic>
      <p:pic>
        <p:nvPicPr>
          <p:cNvPr id="429" name="Picture 428"/>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511524" y="2932230"/>
            <a:ext cx="201898" cy="201898"/>
          </a:xfrm>
          <a:prstGeom prst="rect">
            <a:avLst/>
          </a:prstGeom>
        </p:spPr>
      </p:pic>
      <p:pic>
        <p:nvPicPr>
          <p:cNvPr id="430" name="Picture 429"/>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442950" y="3173733"/>
            <a:ext cx="201898" cy="201898"/>
          </a:xfrm>
          <a:prstGeom prst="rect">
            <a:avLst/>
          </a:prstGeom>
        </p:spPr>
      </p:pic>
      <p:pic>
        <p:nvPicPr>
          <p:cNvPr id="431" name="Picture 430"/>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875045" y="3339139"/>
            <a:ext cx="201898" cy="201898"/>
          </a:xfrm>
          <a:prstGeom prst="rect">
            <a:avLst/>
          </a:prstGeom>
        </p:spPr>
      </p:pic>
      <p:pic>
        <p:nvPicPr>
          <p:cNvPr id="432" name="Picture 431"/>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589088" y="3144992"/>
            <a:ext cx="201898" cy="201898"/>
          </a:xfrm>
          <a:prstGeom prst="rect">
            <a:avLst/>
          </a:prstGeom>
        </p:spPr>
      </p:pic>
      <p:pic>
        <p:nvPicPr>
          <p:cNvPr id="433" name="Picture 432"/>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810146" y="3808167"/>
            <a:ext cx="201898" cy="201898"/>
          </a:xfrm>
          <a:prstGeom prst="rect">
            <a:avLst/>
          </a:prstGeom>
        </p:spPr>
      </p:pic>
      <p:pic>
        <p:nvPicPr>
          <p:cNvPr id="434" name="Picture 433"/>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7033455" y="3183553"/>
            <a:ext cx="201898" cy="201898"/>
          </a:xfrm>
          <a:prstGeom prst="rect">
            <a:avLst/>
          </a:prstGeom>
        </p:spPr>
      </p:pic>
      <p:pic>
        <p:nvPicPr>
          <p:cNvPr id="435" name="Picture 434"/>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7102048" y="3498466"/>
            <a:ext cx="201898" cy="201898"/>
          </a:xfrm>
          <a:prstGeom prst="rect">
            <a:avLst/>
          </a:prstGeom>
        </p:spPr>
      </p:pic>
      <p:pic>
        <p:nvPicPr>
          <p:cNvPr id="436" name="Picture 435"/>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7114576" y="3309453"/>
            <a:ext cx="201898" cy="201898"/>
          </a:xfrm>
          <a:prstGeom prst="rect">
            <a:avLst/>
          </a:prstGeom>
        </p:spPr>
      </p:pic>
      <p:pic>
        <p:nvPicPr>
          <p:cNvPr id="437" name="Picture 436"/>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855906" y="3643705"/>
            <a:ext cx="201898" cy="201898"/>
          </a:xfrm>
          <a:prstGeom prst="rect">
            <a:avLst/>
          </a:prstGeom>
        </p:spPr>
      </p:pic>
      <p:sp>
        <p:nvSpPr>
          <p:cNvPr id="458" name="TextBox 457"/>
          <p:cNvSpPr txBox="1"/>
          <p:nvPr/>
        </p:nvSpPr>
        <p:spPr>
          <a:xfrm>
            <a:off x="5322089" y="5138988"/>
            <a:ext cx="762000" cy="369332"/>
          </a:xfrm>
          <a:prstGeom prst="rect">
            <a:avLst/>
          </a:prstGeom>
          <a:noFill/>
        </p:spPr>
        <p:txBody>
          <a:bodyPr wrap="square" rtlCol="0">
            <a:spAutoFit/>
          </a:bodyPr>
          <a:lstStyle/>
          <a:p>
            <a:r>
              <a:rPr lang="en-US" i="1" dirty="0">
                <a:solidFill>
                  <a:schemeClr val="bg1"/>
                </a:solidFill>
              </a:rPr>
              <a:t>time</a:t>
            </a:r>
          </a:p>
        </p:txBody>
      </p:sp>
      <p:sp>
        <p:nvSpPr>
          <p:cNvPr id="460" name="TextBox 459"/>
          <p:cNvSpPr txBox="1"/>
          <p:nvPr/>
        </p:nvSpPr>
        <p:spPr>
          <a:xfrm>
            <a:off x="7797221" y="2085676"/>
            <a:ext cx="914400" cy="369332"/>
          </a:xfrm>
          <a:prstGeom prst="rect">
            <a:avLst/>
          </a:prstGeom>
          <a:noFill/>
        </p:spPr>
        <p:txBody>
          <a:bodyPr wrap="square" rtlCol="0">
            <a:spAutoFit/>
          </a:bodyPr>
          <a:lstStyle/>
          <a:p>
            <a:r>
              <a:rPr lang="en-US" dirty="0"/>
              <a:t>blue</a:t>
            </a:r>
          </a:p>
        </p:txBody>
      </p:sp>
      <p:sp>
        <p:nvSpPr>
          <p:cNvPr id="461" name="TextBox 460"/>
          <p:cNvSpPr txBox="1"/>
          <p:nvPr/>
        </p:nvSpPr>
        <p:spPr>
          <a:xfrm>
            <a:off x="7797220" y="3123920"/>
            <a:ext cx="1270579" cy="369332"/>
          </a:xfrm>
          <a:prstGeom prst="rect">
            <a:avLst/>
          </a:prstGeom>
          <a:noFill/>
        </p:spPr>
        <p:txBody>
          <a:bodyPr wrap="square" rtlCol="0">
            <a:spAutoFit/>
          </a:bodyPr>
          <a:lstStyle/>
          <a:p>
            <a:r>
              <a:rPr lang="en-US" dirty="0"/>
              <a:t>yellow</a:t>
            </a:r>
          </a:p>
        </p:txBody>
      </p:sp>
      <p:sp>
        <p:nvSpPr>
          <p:cNvPr id="463" name="Rectangle 462"/>
          <p:cNvSpPr/>
          <p:nvPr/>
        </p:nvSpPr>
        <p:spPr>
          <a:xfrm>
            <a:off x="2851817" y="5542357"/>
            <a:ext cx="3638460" cy="609600"/>
          </a:xfrm>
          <a:prstGeom prst="rect">
            <a:avLst/>
          </a:prstGeom>
          <a:noFill/>
          <a:ln>
            <a:noFill/>
          </a:ln>
        </p:spPr>
        <p:style>
          <a:lnRef idx="0">
            <a:scrgbClr r="0" g="0" b="0"/>
          </a:lnRef>
          <a:fillRef idx="0">
            <a:scrgbClr r="0" g="0" b="0"/>
          </a:fillRef>
          <a:effectRef idx="0">
            <a:scrgbClr r="0" g="0" b="0"/>
          </a:effectRef>
          <a:fontRef idx="minor">
            <a:schemeClr val="accent2"/>
          </a:fontRef>
        </p:style>
        <p:txBody>
          <a:bodyPr rtlCol="0" anchor="ctr"/>
          <a:lstStyle/>
          <a:p>
            <a:pPr algn="ctr"/>
            <a:r>
              <a:rPr lang="en-US" dirty="0">
                <a:solidFill>
                  <a:srgbClr val="FF0000"/>
                </a:solidFill>
              </a:rPr>
              <a:t>mixed ANOVA</a:t>
            </a:r>
          </a:p>
          <a:p>
            <a:pPr algn="ctr"/>
            <a:r>
              <a:rPr lang="en-US" sz="800" dirty="0">
                <a:solidFill>
                  <a:srgbClr val="FF0000"/>
                </a:solidFill>
              </a:rPr>
              <a:t>with Greenhouse-</a:t>
            </a:r>
            <a:r>
              <a:rPr lang="en-US" sz="800" dirty="0" err="1">
                <a:solidFill>
                  <a:srgbClr val="FF0000"/>
                </a:solidFill>
              </a:rPr>
              <a:t>Geisser</a:t>
            </a:r>
            <a:r>
              <a:rPr lang="en-US" sz="800" dirty="0">
                <a:solidFill>
                  <a:srgbClr val="FF0000"/>
                </a:solidFill>
              </a:rPr>
              <a:t> correction</a:t>
            </a:r>
          </a:p>
        </p:txBody>
      </p:sp>
      <p:sp>
        <p:nvSpPr>
          <p:cNvPr id="464" name="Rectangle 463"/>
          <p:cNvSpPr/>
          <p:nvPr/>
        </p:nvSpPr>
        <p:spPr>
          <a:xfrm>
            <a:off x="5268718" y="5715000"/>
            <a:ext cx="2275082" cy="304800"/>
          </a:xfrm>
          <a:prstGeom prst="rect">
            <a:avLst/>
          </a:prstGeom>
          <a:noFill/>
          <a:ln>
            <a:noFill/>
          </a:ln>
        </p:spPr>
        <p:style>
          <a:lnRef idx="0">
            <a:scrgbClr r="0" g="0" b="0"/>
          </a:lnRef>
          <a:fillRef idx="0">
            <a:scrgbClr r="0" g="0" b="0"/>
          </a:fillRef>
          <a:effectRef idx="0">
            <a:scrgbClr r="0" g="0" b="0"/>
          </a:effectRef>
          <a:fontRef idx="minor">
            <a:schemeClr val="accent5"/>
          </a:fontRef>
        </p:style>
        <p:txBody>
          <a:bodyPr rtlCol="0" anchor="ctr"/>
          <a:lstStyle/>
          <a:p>
            <a:pPr algn="ctr"/>
            <a:r>
              <a:rPr lang="en-US" sz="1200" i="1" dirty="0"/>
              <a:t>normality, equal variance, </a:t>
            </a:r>
            <a:r>
              <a:rPr lang="en-US" sz="1200" i="1" strike="sngStrike" dirty="0" err="1"/>
              <a:t>sphericity</a:t>
            </a:r>
            <a:r>
              <a:rPr lang="en-US" sz="1200" i="1" strike="sngStrike" dirty="0"/>
              <a:t>, </a:t>
            </a:r>
            <a:r>
              <a:rPr lang="en-US" sz="1200" i="1" dirty="0"/>
              <a:t>equal covariance;</a:t>
            </a:r>
          </a:p>
        </p:txBody>
      </p:sp>
      <p:sp>
        <p:nvSpPr>
          <p:cNvPr id="465" name="Rectangle 464"/>
          <p:cNvSpPr/>
          <p:nvPr/>
        </p:nvSpPr>
        <p:spPr>
          <a:xfrm>
            <a:off x="7138926" y="6562903"/>
            <a:ext cx="2151004" cy="146856"/>
          </a:xfrm>
          <a:prstGeom prst="rect">
            <a:avLst/>
          </a:prstGeom>
          <a:noFill/>
          <a:ln>
            <a:noFill/>
          </a:ln>
        </p:spPr>
        <p:style>
          <a:lnRef idx="0">
            <a:scrgbClr r="0" g="0" b="0"/>
          </a:lnRef>
          <a:fillRef idx="0">
            <a:scrgbClr r="0" g="0" b="0"/>
          </a:fillRef>
          <a:effectRef idx="0">
            <a:scrgbClr r="0" g="0" b="0"/>
          </a:effectRef>
          <a:fontRef idx="minor">
            <a:schemeClr val="accent2"/>
          </a:fontRef>
        </p:style>
        <p:txBody>
          <a:bodyPr rtlCol="0" anchor="ctr"/>
          <a:lstStyle/>
          <a:p>
            <a:pPr algn="ctr"/>
            <a:r>
              <a:rPr lang="en-US" sz="1050" dirty="0">
                <a:solidFill>
                  <a:srgbClr val="FF0000"/>
                </a:solidFill>
              </a:rPr>
              <a:t>Parametric</a:t>
            </a:r>
          </a:p>
        </p:txBody>
      </p:sp>
      <p:sp>
        <p:nvSpPr>
          <p:cNvPr id="466" name="Rectangle 465"/>
          <p:cNvSpPr/>
          <p:nvPr/>
        </p:nvSpPr>
        <p:spPr>
          <a:xfrm>
            <a:off x="7180672" y="6709759"/>
            <a:ext cx="2151004" cy="146856"/>
          </a:xfrm>
          <a:prstGeom prst="rect">
            <a:avLst/>
          </a:prstGeom>
          <a:noFill/>
          <a:ln>
            <a:noFill/>
          </a:ln>
        </p:spPr>
        <p:style>
          <a:lnRef idx="0">
            <a:scrgbClr r="0" g="0" b="0"/>
          </a:lnRef>
          <a:fillRef idx="0">
            <a:scrgbClr r="0" g="0" b="0"/>
          </a:fillRef>
          <a:effectRef idx="0">
            <a:scrgbClr r="0" g="0" b="0"/>
          </a:effectRef>
          <a:fontRef idx="minor">
            <a:schemeClr val="accent3"/>
          </a:fontRef>
        </p:style>
        <p:txBody>
          <a:bodyPr rtlCol="0" anchor="ctr"/>
          <a:lstStyle/>
          <a:p>
            <a:pPr algn="ctr"/>
            <a:r>
              <a:rPr lang="en-US" sz="1050" dirty="0">
                <a:solidFill>
                  <a:srgbClr val="92D050"/>
                </a:solidFill>
              </a:rPr>
              <a:t>Non-parametric</a:t>
            </a:r>
          </a:p>
        </p:txBody>
      </p:sp>
      <p:sp>
        <p:nvSpPr>
          <p:cNvPr id="467" name="Rectangle 466"/>
          <p:cNvSpPr/>
          <p:nvPr/>
        </p:nvSpPr>
        <p:spPr>
          <a:xfrm>
            <a:off x="8330556" y="6533440"/>
            <a:ext cx="995396" cy="205781"/>
          </a:xfrm>
          <a:prstGeom prst="rect">
            <a:avLst/>
          </a:prstGeom>
          <a:noFill/>
          <a:ln>
            <a:noFill/>
          </a:ln>
        </p:spPr>
        <p:style>
          <a:lnRef idx="0">
            <a:scrgbClr r="0" g="0" b="0"/>
          </a:lnRef>
          <a:fillRef idx="0">
            <a:scrgbClr r="0" g="0" b="0"/>
          </a:fillRef>
          <a:effectRef idx="0">
            <a:scrgbClr r="0" g="0" b="0"/>
          </a:effectRef>
          <a:fontRef idx="minor">
            <a:schemeClr val="accent5"/>
          </a:fontRef>
        </p:style>
        <p:txBody>
          <a:bodyPr rtlCol="0" anchor="ctr"/>
          <a:lstStyle/>
          <a:p>
            <a:pPr algn="ctr"/>
            <a:r>
              <a:rPr lang="en-US" sz="800" i="1" dirty="0"/>
              <a:t>assumptions;</a:t>
            </a:r>
          </a:p>
        </p:txBody>
      </p:sp>
      <p:sp>
        <p:nvSpPr>
          <p:cNvPr id="468" name="TextBox 467"/>
          <p:cNvSpPr txBox="1"/>
          <p:nvPr/>
        </p:nvSpPr>
        <p:spPr>
          <a:xfrm rot="16200000">
            <a:off x="1901608" y="2515465"/>
            <a:ext cx="1208605" cy="369332"/>
          </a:xfrm>
          <a:prstGeom prst="rect">
            <a:avLst/>
          </a:prstGeom>
          <a:noFill/>
        </p:spPr>
        <p:txBody>
          <a:bodyPr wrap="square" rtlCol="0">
            <a:spAutoFit/>
          </a:bodyPr>
          <a:lstStyle/>
          <a:p>
            <a:r>
              <a:rPr lang="en-US" dirty="0"/>
              <a:t>sunny</a:t>
            </a:r>
          </a:p>
        </p:txBody>
      </p:sp>
      <p:sp>
        <p:nvSpPr>
          <p:cNvPr id="202" name="TextBox 201"/>
          <p:cNvSpPr txBox="1"/>
          <p:nvPr/>
        </p:nvSpPr>
        <p:spPr>
          <a:xfrm rot="16200000">
            <a:off x="3821753" y="2373953"/>
            <a:ext cx="1740762" cy="369332"/>
          </a:xfrm>
          <a:prstGeom prst="rect">
            <a:avLst/>
          </a:prstGeom>
          <a:noFill/>
        </p:spPr>
        <p:txBody>
          <a:bodyPr wrap="square" rtlCol="0">
            <a:spAutoFit/>
          </a:bodyPr>
          <a:lstStyle/>
          <a:p>
            <a:r>
              <a:rPr lang="en-US" dirty="0"/>
              <a:t>overcast</a:t>
            </a:r>
          </a:p>
        </p:txBody>
      </p:sp>
      <p:sp>
        <p:nvSpPr>
          <p:cNvPr id="203" name="TextBox 202"/>
          <p:cNvSpPr txBox="1"/>
          <p:nvPr/>
        </p:nvSpPr>
        <p:spPr>
          <a:xfrm rot="16200000">
            <a:off x="6446364" y="2682265"/>
            <a:ext cx="788974" cy="369332"/>
          </a:xfrm>
          <a:prstGeom prst="rect">
            <a:avLst/>
          </a:prstGeom>
          <a:noFill/>
        </p:spPr>
        <p:txBody>
          <a:bodyPr wrap="square" rtlCol="0">
            <a:spAutoFit/>
          </a:bodyPr>
          <a:lstStyle/>
          <a:p>
            <a:r>
              <a:rPr lang="en-US" dirty="0"/>
              <a:t>snow</a:t>
            </a:r>
          </a:p>
        </p:txBody>
      </p:sp>
      <p:sp>
        <p:nvSpPr>
          <p:cNvPr id="6" name="TextBox 5"/>
          <p:cNvSpPr txBox="1"/>
          <p:nvPr/>
        </p:nvSpPr>
        <p:spPr>
          <a:xfrm>
            <a:off x="5371306" y="4062591"/>
            <a:ext cx="1492599" cy="369332"/>
          </a:xfrm>
          <a:prstGeom prst="rect">
            <a:avLst/>
          </a:prstGeom>
          <a:noFill/>
        </p:spPr>
        <p:txBody>
          <a:bodyPr wrap="square" rtlCol="0">
            <a:spAutoFit/>
          </a:bodyPr>
          <a:lstStyle/>
          <a:p>
            <a:r>
              <a:rPr lang="en-US" i="1" dirty="0">
                <a:solidFill>
                  <a:schemeClr val="bg1"/>
                </a:solidFill>
              </a:rPr>
              <a:t>weather</a:t>
            </a:r>
          </a:p>
        </p:txBody>
      </p:sp>
      <p:sp>
        <p:nvSpPr>
          <p:cNvPr id="8" name="TextBox 7"/>
          <p:cNvSpPr txBox="1"/>
          <p:nvPr/>
        </p:nvSpPr>
        <p:spPr>
          <a:xfrm rot="10800000">
            <a:off x="1147769" y="1695447"/>
            <a:ext cx="461665" cy="618970"/>
          </a:xfrm>
          <a:prstGeom prst="rect">
            <a:avLst/>
          </a:prstGeom>
          <a:noFill/>
        </p:spPr>
        <p:txBody>
          <a:bodyPr vert="eaVert" wrap="square" rtlCol="0">
            <a:spAutoFit/>
          </a:bodyPr>
          <a:lstStyle/>
          <a:p>
            <a:r>
              <a:rPr lang="en-US" i="1" dirty="0">
                <a:solidFill>
                  <a:schemeClr val="bg1"/>
                </a:solidFill>
              </a:rPr>
              <a:t>color</a:t>
            </a:r>
          </a:p>
        </p:txBody>
      </p:sp>
      <p:sp>
        <p:nvSpPr>
          <p:cNvPr id="141" name="Rectangle 140"/>
          <p:cNvSpPr/>
          <p:nvPr/>
        </p:nvSpPr>
        <p:spPr>
          <a:xfrm>
            <a:off x="902489" y="5751225"/>
            <a:ext cx="8839200" cy="866396"/>
          </a:xfrm>
          <a:prstGeom prst="rect">
            <a:avLst/>
          </a:prstGeom>
          <a:noFill/>
          <a:ln>
            <a:noFill/>
          </a:ln>
        </p:spPr>
        <p:style>
          <a:lnRef idx="0">
            <a:scrgbClr r="0" g="0" b="0"/>
          </a:lnRef>
          <a:fillRef idx="0">
            <a:scrgbClr r="0" g="0" b="0"/>
          </a:fillRef>
          <a:effectRef idx="0">
            <a:scrgbClr r="0" g="0" b="0"/>
          </a:effectRef>
          <a:fontRef idx="minor">
            <a:schemeClr val="accent2"/>
          </a:fontRef>
        </p:style>
        <p:txBody>
          <a:bodyPr rtlCol="0" anchor="ctr"/>
          <a:lstStyle/>
          <a:p>
            <a:r>
              <a:rPr lang="en-US" dirty="0"/>
              <a:t>Be aware what kind of study design it becomes for main effect and simple main effect.</a:t>
            </a:r>
          </a:p>
        </p:txBody>
      </p:sp>
    </p:spTree>
    <p:extLst>
      <p:ext uri="{BB962C8B-B14F-4D97-AF65-F5344CB8AC3E}">
        <p14:creationId xmlns:p14="http://schemas.microsoft.com/office/powerpoint/2010/main" val="270533008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600200" y="152400"/>
            <a:ext cx="5791200" cy="584775"/>
          </a:xfrm>
          <a:prstGeom prst="rect">
            <a:avLst/>
          </a:prstGeom>
          <a:noFill/>
        </p:spPr>
        <p:txBody>
          <a:bodyPr wrap="square" rtlCol="0">
            <a:spAutoFit/>
          </a:bodyPr>
          <a:lstStyle/>
          <a:p>
            <a:pPr algn="ctr"/>
            <a:r>
              <a:rPr lang="en-US" sz="3200" b="1" dirty="0">
                <a:solidFill>
                  <a:srgbClr val="0000FF"/>
                </a:solidFill>
              </a:rPr>
              <a:t>Visualization</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1676400"/>
            <a:ext cx="7543800" cy="3221664"/>
          </a:xfrm>
          <a:prstGeom prst="rect">
            <a:avLst/>
          </a:prstGeom>
        </p:spPr>
      </p:pic>
      <p:sp>
        <p:nvSpPr>
          <p:cNvPr id="4" name="Rectangle 3"/>
          <p:cNvSpPr/>
          <p:nvPr/>
        </p:nvSpPr>
        <p:spPr>
          <a:xfrm>
            <a:off x="-76200" y="4724400"/>
            <a:ext cx="5638800" cy="609600"/>
          </a:xfrm>
          <a:prstGeom prst="rect">
            <a:avLst/>
          </a:prstGeom>
          <a:noFill/>
          <a:ln>
            <a:noFill/>
          </a:ln>
        </p:spPr>
        <p:style>
          <a:lnRef idx="0">
            <a:scrgbClr r="0" g="0" b="0"/>
          </a:lnRef>
          <a:fillRef idx="0">
            <a:scrgbClr r="0" g="0" b="0"/>
          </a:fillRef>
          <a:effectRef idx="0">
            <a:scrgbClr r="0" g="0" b="0"/>
          </a:effectRef>
          <a:fontRef idx="minor">
            <a:schemeClr val="accent1"/>
          </a:fontRef>
        </p:style>
        <p:txBody>
          <a:bodyPr rtlCol="0" anchor="ctr"/>
          <a:lstStyle/>
          <a:p>
            <a:pPr algn="ctr"/>
            <a:r>
              <a:rPr lang="en-US" sz="1200" dirty="0">
                <a:solidFill>
                  <a:schemeClr val="tx1"/>
                </a:solidFill>
              </a:rPr>
              <a:t>a) 4 statistical distributions.</a:t>
            </a:r>
          </a:p>
        </p:txBody>
      </p:sp>
      <p:sp>
        <p:nvSpPr>
          <p:cNvPr id="5" name="Rectangle 4"/>
          <p:cNvSpPr/>
          <p:nvPr/>
        </p:nvSpPr>
        <p:spPr>
          <a:xfrm>
            <a:off x="4419600" y="4381500"/>
            <a:ext cx="4648200" cy="1295400"/>
          </a:xfrm>
          <a:prstGeom prst="rect">
            <a:avLst/>
          </a:prstGeom>
          <a:noFill/>
          <a:ln>
            <a:noFill/>
          </a:ln>
        </p:spPr>
        <p:style>
          <a:lnRef idx="0">
            <a:scrgbClr r="0" g="0" b="0"/>
          </a:lnRef>
          <a:fillRef idx="0">
            <a:scrgbClr r="0" g="0" b="0"/>
          </a:fillRef>
          <a:effectRef idx="0">
            <a:scrgbClr r="0" g="0" b="0"/>
          </a:effectRef>
          <a:fontRef idx="minor">
            <a:schemeClr val="accent1"/>
          </a:fontRef>
        </p:style>
        <p:txBody>
          <a:bodyPr rtlCol="0" anchor="ctr"/>
          <a:lstStyle/>
          <a:p>
            <a:pPr algn="ctr"/>
            <a:r>
              <a:rPr lang="en-US" sz="1200" dirty="0">
                <a:solidFill>
                  <a:schemeClr val="tx1"/>
                </a:solidFill>
              </a:rPr>
              <a:t>b) </a:t>
            </a:r>
            <a:r>
              <a:rPr lang="en-US" altLang="zh-CN" sz="1200" dirty="0">
                <a:solidFill>
                  <a:schemeClr val="tx1"/>
                </a:solidFill>
              </a:rPr>
              <a:t>4 plots visualizing 100 samples of each distribution</a:t>
            </a:r>
            <a:endParaRPr lang="en-US" sz="1200" dirty="0">
              <a:solidFill>
                <a:schemeClr val="tx1"/>
              </a:solidFill>
            </a:endParaRPr>
          </a:p>
        </p:txBody>
      </p:sp>
      <p:sp>
        <p:nvSpPr>
          <p:cNvPr id="7" name="Rectangle 6"/>
          <p:cNvSpPr/>
          <p:nvPr/>
        </p:nvSpPr>
        <p:spPr>
          <a:xfrm>
            <a:off x="1295400" y="5129935"/>
            <a:ext cx="7315200" cy="609600"/>
          </a:xfrm>
          <a:prstGeom prst="rect">
            <a:avLst/>
          </a:prstGeom>
          <a:noFill/>
          <a:ln>
            <a:noFill/>
          </a:ln>
        </p:spPr>
        <p:style>
          <a:lnRef idx="0">
            <a:scrgbClr r="0" g="0" b="0"/>
          </a:lnRef>
          <a:fillRef idx="0">
            <a:scrgbClr r="0" g="0" b="0"/>
          </a:fillRef>
          <a:effectRef idx="0">
            <a:scrgbClr r="0" g="0" b="0"/>
          </a:effectRef>
          <a:fontRef idx="minor">
            <a:schemeClr val="accent2"/>
          </a:fontRef>
        </p:style>
        <p:txBody>
          <a:bodyPr rtlCol="0" anchor="ctr"/>
          <a:lstStyle/>
          <a:p>
            <a:r>
              <a:rPr lang="en-US" dirty="0"/>
              <a:t>Bar plot shows the mean, </a:t>
            </a:r>
            <a:r>
              <a:rPr lang="en-US" dirty="0" err="1"/>
              <a:t>s.d.</a:t>
            </a:r>
            <a:r>
              <a:rPr lang="en-US" dirty="0"/>
              <a:t> and </a:t>
            </a:r>
            <a:r>
              <a:rPr lang="en-US" dirty="0" err="1"/>
              <a:t>s.e.m</a:t>
            </a:r>
            <a:r>
              <a:rPr lang="en-US" dirty="0"/>
              <a:t>.</a:t>
            </a:r>
          </a:p>
        </p:txBody>
      </p:sp>
      <p:sp>
        <p:nvSpPr>
          <p:cNvPr id="9" name="Rectangle 8"/>
          <p:cNvSpPr/>
          <p:nvPr/>
        </p:nvSpPr>
        <p:spPr>
          <a:xfrm>
            <a:off x="1295400" y="5525185"/>
            <a:ext cx="7374775" cy="646331"/>
          </a:xfrm>
          <a:prstGeom prst="rect">
            <a:avLst/>
          </a:prstGeom>
          <a:noFill/>
          <a:ln>
            <a:noFill/>
          </a:ln>
        </p:spPr>
        <p:style>
          <a:lnRef idx="0">
            <a:scrgbClr r="0" g="0" b="0"/>
          </a:lnRef>
          <a:fillRef idx="0">
            <a:scrgbClr r="0" g="0" b="0"/>
          </a:fillRef>
          <a:effectRef idx="0">
            <a:scrgbClr r="0" g="0" b="0"/>
          </a:effectRef>
          <a:fontRef idx="minor">
            <a:schemeClr val="accent2"/>
          </a:fontRef>
        </p:style>
        <p:txBody>
          <a:bodyPr wrap="square">
            <a:spAutoFit/>
          </a:bodyPr>
          <a:lstStyle/>
          <a:p>
            <a:r>
              <a:rPr lang="en-US" dirty="0"/>
              <a:t>Violin plot and bean plot represent the distribution. Less statistically informative and sensitive to outliers;</a:t>
            </a:r>
          </a:p>
        </p:txBody>
      </p:sp>
      <p:sp>
        <p:nvSpPr>
          <p:cNvPr id="10" name="Rectangle 9"/>
          <p:cNvSpPr/>
          <p:nvPr/>
        </p:nvSpPr>
        <p:spPr>
          <a:xfrm>
            <a:off x="1295400" y="6171516"/>
            <a:ext cx="7239000" cy="758729"/>
          </a:xfrm>
          <a:prstGeom prst="rect">
            <a:avLst/>
          </a:prstGeom>
          <a:noFill/>
          <a:ln>
            <a:noFill/>
          </a:ln>
        </p:spPr>
        <p:style>
          <a:lnRef idx="0">
            <a:scrgbClr r="0" g="0" b="0"/>
          </a:lnRef>
          <a:fillRef idx="0">
            <a:scrgbClr r="0" g="0" b="0"/>
          </a:fillRef>
          <a:effectRef idx="0">
            <a:scrgbClr r="0" g="0" b="0"/>
          </a:effectRef>
          <a:fontRef idx="minor">
            <a:schemeClr val="accent3"/>
          </a:fontRef>
        </p:style>
        <p:txBody>
          <a:bodyPr rtlCol="0" anchor="ctr"/>
          <a:lstStyle/>
          <a:p>
            <a:r>
              <a:rPr lang="en-US" dirty="0"/>
              <a:t>Box plot shows five-number summary (min, low quantile, median, high quantile and maximum) and outlier;</a:t>
            </a:r>
          </a:p>
          <a:p>
            <a:endParaRPr lang="en-US" dirty="0"/>
          </a:p>
        </p:txBody>
      </p:sp>
    </p:spTree>
    <p:extLst>
      <p:ext uri="{BB962C8B-B14F-4D97-AF65-F5344CB8AC3E}">
        <p14:creationId xmlns:p14="http://schemas.microsoft.com/office/powerpoint/2010/main" val="405300718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600200" y="152400"/>
            <a:ext cx="5791200" cy="584775"/>
          </a:xfrm>
          <a:prstGeom prst="rect">
            <a:avLst/>
          </a:prstGeom>
          <a:noFill/>
        </p:spPr>
        <p:txBody>
          <a:bodyPr wrap="square" rtlCol="0">
            <a:spAutoFit/>
          </a:bodyPr>
          <a:lstStyle/>
          <a:p>
            <a:pPr algn="ctr"/>
            <a:r>
              <a:rPr lang="en-US" sz="3200" b="1" dirty="0">
                <a:solidFill>
                  <a:srgbClr val="0000FF"/>
                </a:solidFill>
              </a:rPr>
              <a:t>Visualization</a:t>
            </a:r>
          </a:p>
        </p:txBody>
      </p:sp>
      <p:sp>
        <p:nvSpPr>
          <p:cNvPr id="6" name="Rectangle 5"/>
          <p:cNvSpPr/>
          <p:nvPr/>
        </p:nvSpPr>
        <p:spPr>
          <a:xfrm>
            <a:off x="3429000" y="914400"/>
            <a:ext cx="2514600" cy="685800"/>
          </a:xfrm>
          <a:prstGeom prst="rect">
            <a:avLst/>
          </a:prstGeom>
          <a:noFill/>
          <a:ln>
            <a:noFill/>
          </a:ln>
        </p:spPr>
        <p:style>
          <a:lnRef idx="0">
            <a:scrgbClr r="0" g="0" b="0"/>
          </a:lnRef>
          <a:fillRef idx="0">
            <a:scrgbClr r="0" g="0" b="0"/>
          </a:fillRef>
          <a:effectRef idx="0">
            <a:scrgbClr r="0" g="0" b="0"/>
          </a:effectRef>
          <a:fontRef idx="minor">
            <a:schemeClr val="accent1"/>
          </a:fontRef>
        </p:style>
        <p:txBody>
          <a:bodyPr rtlCol="0" anchor="ctr"/>
          <a:lstStyle/>
          <a:p>
            <a:pPr algn="ctr"/>
            <a:r>
              <a:rPr lang="en-US" sz="2800" b="1" dirty="0"/>
              <a:t>boxplot</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67526" y="1600200"/>
            <a:ext cx="6637548" cy="3048000"/>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90800" y="4648200"/>
            <a:ext cx="4514850" cy="2178808"/>
          </a:xfrm>
          <a:prstGeom prst="rect">
            <a:avLst/>
          </a:prstGeom>
        </p:spPr>
      </p:pic>
      <p:sp>
        <p:nvSpPr>
          <p:cNvPr id="15" name="Rectangle 14"/>
          <p:cNvSpPr/>
          <p:nvPr/>
        </p:nvSpPr>
        <p:spPr>
          <a:xfrm>
            <a:off x="7073785" y="5867400"/>
            <a:ext cx="2057400" cy="838200"/>
          </a:xfrm>
          <a:prstGeom prst="rect">
            <a:avLst/>
          </a:prstGeom>
          <a:noFill/>
          <a:ln>
            <a:noFill/>
          </a:ln>
        </p:spPr>
        <p:style>
          <a:lnRef idx="0">
            <a:scrgbClr r="0" g="0" b="0"/>
          </a:lnRef>
          <a:fillRef idx="0">
            <a:scrgbClr r="0" g="0" b="0"/>
          </a:fillRef>
          <a:effectRef idx="0">
            <a:scrgbClr r="0" g="0" b="0"/>
          </a:effectRef>
          <a:fontRef idx="minor">
            <a:schemeClr val="accent2"/>
          </a:fontRef>
        </p:style>
        <p:txBody>
          <a:bodyPr rtlCol="0" anchor="ctr"/>
          <a:lstStyle/>
          <a:p>
            <a:pPr algn="ctr"/>
            <a:r>
              <a:rPr lang="en-US" sz="1400" i="1" dirty="0"/>
              <a:t>What is distribution type of the red box plot?</a:t>
            </a:r>
          </a:p>
        </p:txBody>
      </p:sp>
    </p:spTree>
    <p:extLst>
      <p:ext uri="{BB962C8B-B14F-4D97-AF65-F5344CB8AC3E}">
        <p14:creationId xmlns:p14="http://schemas.microsoft.com/office/powerpoint/2010/main" val="287452714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600200" y="152400"/>
            <a:ext cx="5791200" cy="584775"/>
          </a:xfrm>
          <a:prstGeom prst="rect">
            <a:avLst/>
          </a:prstGeom>
          <a:noFill/>
        </p:spPr>
        <p:txBody>
          <a:bodyPr wrap="square" rtlCol="0">
            <a:spAutoFit/>
          </a:bodyPr>
          <a:lstStyle/>
          <a:p>
            <a:pPr algn="ctr"/>
            <a:r>
              <a:rPr lang="en-US" sz="3200" b="1" dirty="0">
                <a:solidFill>
                  <a:srgbClr val="0000FF"/>
                </a:solidFill>
              </a:rPr>
              <a:t>What else?</a:t>
            </a:r>
          </a:p>
        </p:txBody>
      </p:sp>
      <p:sp>
        <p:nvSpPr>
          <p:cNvPr id="2" name="Rectangle 1"/>
          <p:cNvSpPr/>
          <p:nvPr/>
        </p:nvSpPr>
        <p:spPr>
          <a:xfrm>
            <a:off x="1676400" y="990600"/>
            <a:ext cx="5791200" cy="990600"/>
          </a:xfrm>
          <a:prstGeom prst="rect">
            <a:avLst/>
          </a:prstGeom>
          <a:noFill/>
          <a:ln>
            <a:noFill/>
          </a:ln>
        </p:spPr>
        <p:style>
          <a:lnRef idx="0">
            <a:scrgbClr r="0" g="0" b="0"/>
          </a:lnRef>
          <a:fillRef idx="0">
            <a:scrgbClr r="0" g="0" b="0"/>
          </a:fillRef>
          <a:effectRef idx="0">
            <a:scrgbClr r="0" g="0" b="0"/>
          </a:effectRef>
          <a:fontRef idx="minor">
            <a:schemeClr val="accent1"/>
          </a:fontRef>
        </p:style>
        <p:txBody>
          <a:bodyPr rtlCol="0" anchor="ctr"/>
          <a:lstStyle/>
          <a:p>
            <a:pPr algn="ctr"/>
            <a:r>
              <a:rPr lang="en-US" dirty="0"/>
              <a:t>the univariate analysis is certainly not the end of the story</a:t>
            </a:r>
          </a:p>
        </p:txBody>
      </p:sp>
      <p:sp>
        <p:nvSpPr>
          <p:cNvPr id="4" name="Rectangle 3"/>
          <p:cNvSpPr/>
          <p:nvPr/>
        </p:nvSpPr>
        <p:spPr>
          <a:xfrm>
            <a:off x="1066800" y="2044125"/>
            <a:ext cx="6934200" cy="381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examination </a:t>
            </a:r>
          </a:p>
        </p:txBody>
      </p:sp>
      <p:sp>
        <p:nvSpPr>
          <p:cNvPr id="5" name="Rectangle 4"/>
          <p:cNvSpPr/>
          <p:nvPr/>
        </p:nvSpPr>
        <p:spPr>
          <a:xfrm>
            <a:off x="1066800" y="2708352"/>
            <a:ext cx="69342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correlation between compounds</a:t>
            </a:r>
          </a:p>
        </p:txBody>
      </p:sp>
      <p:sp>
        <p:nvSpPr>
          <p:cNvPr id="7" name="Rectangle 6"/>
          <p:cNvSpPr/>
          <p:nvPr/>
        </p:nvSpPr>
        <p:spPr>
          <a:xfrm>
            <a:off x="1066800" y="3448779"/>
            <a:ext cx="69342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biological inference</a:t>
            </a:r>
          </a:p>
        </p:txBody>
      </p:sp>
      <p:sp>
        <p:nvSpPr>
          <p:cNvPr id="10" name="Rectangle 9"/>
          <p:cNvSpPr/>
          <p:nvPr/>
        </p:nvSpPr>
        <p:spPr>
          <a:xfrm>
            <a:off x="1638300" y="3810000"/>
            <a:ext cx="5791200" cy="990600"/>
          </a:xfrm>
          <a:prstGeom prst="rect">
            <a:avLst/>
          </a:prstGeom>
          <a:noFill/>
          <a:ln>
            <a:noFill/>
          </a:ln>
        </p:spPr>
        <p:style>
          <a:lnRef idx="0">
            <a:scrgbClr r="0" g="0" b="0"/>
          </a:lnRef>
          <a:fillRef idx="0">
            <a:scrgbClr r="0" g="0" b="0"/>
          </a:fillRef>
          <a:effectRef idx="0">
            <a:scrgbClr r="0" g="0" b="0"/>
          </a:effectRef>
          <a:fontRef idx="minor">
            <a:schemeClr val="accent2"/>
          </a:fontRef>
        </p:style>
        <p:txBody>
          <a:bodyPr rtlCol="0" anchor="ctr"/>
          <a:lstStyle/>
          <a:p>
            <a:pPr algn="ctr"/>
            <a:r>
              <a:rPr lang="en-US" dirty="0"/>
              <a:t>limitation of univariate analysis</a:t>
            </a:r>
          </a:p>
        </p:txBody>
      </p:sp>
      <p:sp>
        <p:nvSpPr>
          <p:cNvPr id="11" name="Rectangle 10"/>
          <p:cNvSpPr/>
          <p:nvPr/>
        </p:nvSpPr>
        <p:spPr>
          <a:xfrm>
            <a:off x="1066800" y="4593249"/>
            <a:ext cx="6934200" cy="3810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ignore relationship between features</a:t>
            </a:r>
          </a:p>
        </p:txBody>
      </p:sp>
      <p:sp>
        <p:nvSpPr>
          <p:cNvPr id="13" name="Rectangle 12"/>
          <p:cNvSpPr/>
          <p:nvPr/>
        </p:nvSpPr>
        <p:spPr>
          <a:xfrm>
            <a:off x="2819400" y="5410200"/>
            <a:ext cx="5334000" cy="457200"/>
          </a:xfrm>
          <a:prstGeom prst="rect">
            <a:avLst/>
          </a:prstGeom>
          <a:noFill/>
          <a:ln>
            <a:noFill/>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4" name="Rectangle 13"/>
          <p:cNvSpPr/>
          <p:nvPr/>
        </p:nvSpPr>
        <p:spPr>
          <a:xfrm>
            <a:off x="2895600" y="5638800"/>
            <a:ext cx="3581400" cy="762000"/>
          </a:xfrm>
          <a:prstGeom prst="rect">
            <a:avLst/>
          </a:prstGeom>
          <a:noFill/>
          <a:ln>
            <a:noFill/>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5" name="Rectangle 14"/>
          <p:cNvSpPr/>
          <p:nvPr/>
        </p:nvSpPr>
        <p:spPr>
          <a:xfrm>
            <a:off x="2743200" y="5181600"/>
            <a:ext cx="4114800" cy="1219200"/>
          </a:xfrm>
          <a:prstGeom prst="rect">
            <a:avLst/>
          </a:prstGeom>
          <a:noFill/>
          <a:ln>
            <a:noFill/>
          </a:ln>
        </p:spPr>
        <p:style>
          <a:lnRef idx="0">
            <a:scrgbClr r="0" g="0" b="0"/>
          </a:lnRef>
          <a:fillRef idx="0">
            <a:scrgbClr r="0" g="0" b="0"/>
          </a:fillRef>
          <a:effectRef idx="0">
            <a:scrgbClr r="0" g="0" b="0"/>
          </a:effectRef>
          <a:fontRef idx="minor">
            <a:schemeClr val="accent2"/>
          </a:fontRef>
        </p:style>
        <p:txBody>
          <a:bodyPr rtlCol="0" anchor="ctr"/>
          <a:lstStyle/>
          <a:p>
            <a:pPr algn="ctr"/>
            <a:r>
              <a:rPr lang="en-US" dirty="0"/>
              <a:t>Enrichment analysis,</a:t>
            </a:r>
          </a:p>
          <a:p>
            <a:pPr algn="ctr"/>
            <a:r>
              <a:rPr lang="en-US" dirty="0"/>
              <a:t>Meta-analysis,</a:t>
            </a:r>
          </a:p>
          <a:p>
            <a:pPr algn="ctr"/>
            <a:r>
              <a:rPr lang="en-US" dirty="0"/>
              <a:t>Multivariate analysis,</a:t>
            </a:r>
          </a:p>
          <a:p>
            <a:pPr algn="ctr"/>
            <a:r>
              <a:rPr lang="en-US" dirty="0"/>
              <a:t>…</a:t>
            </a:r>
          </a:p>
        </p:txBody>
      </p:sp>
    </p:spTree>
    <p:extLst>
      <p:ext uri="{BB962C8B-B14F-4D97-AF65-F5344CB8AC3E}">
        <p14:creationId xmlns:p14="http://schemas.microsoft.com/office/powerpoint/2010/main" val="269388020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600200" y="152400"/>
            <a:ext cx="5791200" cy="584775"/>
          </a:xfrm>
          <a:prstGeom prst="rect">
            <a:avLst/>
          </a:prstGeom>
          <a:noFill/>
        </p:spPr>
        <p:txBody>
          <a:bodyPr wrap="square" rtlCol="0">
            <a:spAutoFit/>
          </a:bodyPr>
          <a:lstStyle/>
          <a:p>
            <a:pPr algn="ctr"/>
            <a:r>
              <a:rPr lang="en-US" sz="3200" b="1" dirty="0">
                <a:solidFill>
                  <a:srgbClr val="0000FF"/>
                </a:solidFill>
              </a:rPr>
              <a:t>What else?</a:t>
            </a:r>
          </a:p>
        </p:txBody>
      </p:sp>
      <p:sp>
        <p:nvSpPr>
          <p:cNvPr id="12" name="Rectangle 11"/>
          <p:cNvSpPr/>
          <p:nvPr/>
        </p:nvSpPr>
        <p:spPr>
          <a:xfrm>
            <a:off x="4229100" y="3810000"/>
            <a:ext cx="5791200" cy="990600"/>
          </a:xfrm>
          <a:prstGeom prst="rect">
            <a:avLst/>
          </a:prstGeom>
          <a:noFill/>
          <a:ln>
            <a:noFill/>
          </a:ln>
        </p:spPr>
        <p:style>
          <a:lnRef idx="0">
            <a:scrgbClr r="0" g="0" b="0"/>
          </a:lnRef>
          <a:fillRef idx="0">
            <a:scrgbClr r="0" g="0" b="0"/>
          </a:fillRef>
          <a:effectRef idx="0">
            <a:scrgbClr r="0" g="0" b="0"/>
          </a:effectRef>
          <a:fontRef idx="minor">
            <a:schemeClr val="accent1"/>
          </a:fontRef>
        </p:style>
        <p:txBody>
          <a:bodyPr rtlCol="0" anchor="ctr"/>
          <a:lstStyle/>
          <a:p>
            <a:pPr algn="ctr"/>
            <a:r>
              <a:rPr lang="en-US" dirty="0"/>
              <a:t>simple linear regression data</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4400" y="1863012"/>
            <a:ext cx="3705796" cy="2297766"/>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39612" y="1863012"/>
            <a:ext cx="3718114" cy="2305404"/>
          </a:xfrm>
          <a:prstGeom prst="rect">
            <a:avLst/>
          </a:prstGeom>
        </p:spPr>
      </p:pic>
      <p:sp>
        <p:nvSpPr>
          <p:cNvPr id="16" name="Rectangle 15"/>
          <p:cNvSpPr/>
          <p:nvPr/>
        </p:nvSpPr>
        <p:spPr>
          <a:xfrm>
            <a:off x="4648200" y="2777412"/>
            <a:ext cx="609600" cy="381000"/>
          </a:xfrm>
          <a:prstGeom prst="rect">
            <a:avLst/>
          </a:prstGeom>
          <a:noFill/>
          <a:ln>
            <a:noFill/>
          </a:ln>
        </p:spPr>
        <p:style>
          <a:lnRef idx="0">
            <a:scrgbClr r="0" g="0" b="0"/>
          </a:lnRef>
          <a:fillRef idx="0">
            <a:scrgbClr r="0" g="0" b="0"/>
          </a:fillRef>
          <a:effectRef idx="0">
            <a:scrgbClr r="0" g="0" b="0"/>
          </a:effectRef>
          <a:fontRef idx="minor">
            <a:schemeClr val="accent2"/>
          </a:fontRef>
        </p:style>
        <p:txBody>
          <a:bodyPr rtlCol="0" anchor="ctr"/>
          <a:lstStyle/>
          <a:p>
            <a:pPr algn="ctr"/>
            <a:r>
              <a:rPr lang="en-US" i="1" dirty="0"/>
              <a:t>vs.</a:t>
            </a:r>
          </a:p>
        </p:txBody>
      </p:sp>
      <p:cxnSp>
        <p:nvCxnSpPr>
          <p:cNvPr id="18" name="Straight Connector 17"/>
          <p:cNvCxnSpPr/>
          <p:nvPr/>
        </p:nvCxnSpPr>
        <p:spPr>
          <a:xfrm flipV="1">
            <a:off x="5562600" y="2244012"/>
            <a:ext cx="3124200" cy="1371600"/>
          </a:xfrm>
          <a:prstGeom prst="line">
            <a:avLst/>
          </a:prstGeom>
        </p:spPr>
        <p:style>
          <a:lnRef idx="1">
            <a:schemeClr val="accent2"/>
          </a:lnRef>
          <a:fillRef idx="0">
            <a:schemeClr val="accent2"/>
          </a:fillRef>
          <a:effectRef idx="0">
            <a:schemeClr val="accent2"/>
          </a:effectRef>
          <a:fontRef idx="minor">
            <a:schemeClr val="tx1"/>
          </a:fontRef>
        </p:style>
      </p:cxnSp>
      <p:sp>
        <p:nvSpPr>
          <p:cNvPr id="20" name="Rectangle 19"/>
          <p:cNvSpPr/>
          <p:nvPr/>
        </p:nvSpPr>
        <p:spPr>
          <a:xfrm>
            <a:off x="-128302" y="3810000"/>
            <a:ext cx="5791200" cy="990600"/>
          </a:xfrm>
          <a:prstGeom prst="rect">
            <a:avLst/>
          </a:prstGeom>
          <a:noFill/>
          <a:ln>
            <a:noFill/>
          </a:ln>
        </p:spPr>
        <p:style>
          <a:lnRef idx="0">
            <a:scrgbClr r="0" g="0" b="0"/>
          </a:lnRef>
          <a:fillRef idx="0">
            <a:scrgbClr r="0" g="0" b="0"/>
          </a:fillRef>
          <a:effectRef idx="0">
            <a:scrgbClr r="0" g="0" b="0"/>
          </a:effectRef>
          <a:fontRef idx="minor">
            <a:schemeClr val="accent1"/>
          </a:fontRef>
        </p:style>
        <p:txBody>
          <a:bodyPr rtlCol="0" anchor="ctr"/>
          <a:lstStyle/>
          <a:p>
            <a:pPr algn="ctr"/>
            <a:r>
              <a:rPr lang="en-US" dirty="0"/>
              <a:t>hypothesis testing data</a:t>
            </a:r>
          </a:p>
        </p:txBody>
      </p:sp>
      <p:cxnSp>
        <p:nvCxnSpPr>
          <p:cNvPr id="22" name="Straight Connector 21"/>
          <p:cNvCxnSpPr/>
          <p:nvPr/>
        </p:nvCxnSpPr>
        <p:spPr>
          <a:xfrm>
            <a:off x="5638800" y="3011895"/>
            <a:ext cx="2971800" cy="0"/>
          </a:xfrm>
          <a:prstGeom prst="line">
            <a:avLst/>
          </a:prstGeom>
          <a:ln w="952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8" name="Rectangle 27"/>
          <p:cNvSpPr/>
          <p:nvPr/>
        </p:nvSpPr>
        <p:spPr>
          <a:xfrm>
            <a:off x="1676400" y="4785791"/>
            <a:ext cx="2410408" cy="319609"/>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categorical</a:t>
            </a:r>
          </a:p>
        </p:txBody>
      </p:sp>
      <p:sp>
        <p:nvSpPr>
          <p:cNvPr id="29" name="Rectangle 28"/>
          <p:cNvSpPr/>
          <p:nvPr/>
        </p:nvSpPr>
        <p:spPr>
          <a:xfrm>
            <a:off x="5919496" y="4785791"/>
            <a:ext cx="2410408" cy="319609"/>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continuous</a:t>
            </a:r>
          </a:p>
        </p:txBody>
      </p:sp>
      <p:sp>
        <p:nvSpPr>
          <p:cNvPr id="30" name="Rectangle 29"/>
          <p:cNvSpPr/>
          <p:nvPr/>
        </p:nvSpPr>
        <p:spPr>
          <a:xfrm>
            <a:off x="3429000" y="1405812"/>
            <a:ext cx="2607912" cy="457200"/>
          </a:xfrm>
          <a:prstGeom prst="rect">
            <a:avLst/>
          </a:prstGeom>
          <a:noFill/>
          <a:ln>
            <a:noFill/>
          </a:ln>
        </p:spPr>
        <p:style>
          <a:lnRef idx="0">
            <a:scrgbClr r="0" g="0" b="0"/>
          </a:lnRef>
          <a:fillRef idx="0">
            <a:scrgbClr r="0" g="0" b="0"/>
          </a:fillRef>
          <a:effectRef idx="0">
            <a:scrgbClr r="0" g="0" b="0"/>
          </a:effectRef>
          <a:fontRef idx="minor">
            <a:schemeClr val="accent1"/>
          </a:fontRef>
        </p:style>
        <p:txBody>
          <a:bodyPr rtlCol="0" anchor="ctr"/>
          <a:lstStyle/>
          <a:p>
            <a:pPr algn="ctr"/>
            <a:r>
              <a:rPr lang="en-US" dirty="0"/>
              <a:t>Linear regression</a:t>
            </a:r>
          </a:p>
        </p:txBody>
      </p:sp>
    </p:spTree>
    <p:extLst>
      <p:ext uri="{BB962C8B-B14F-4D97-AF65-F5344CB8AC3E}">
        <p14:creationId xmlns:p14="http://schemas.microsoft.com/office/powerpoint/2010/main" val="428184736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600200" y="152400"/>
            <a:ext cx="5791200" cy="584775"/>
          </a:xfrm>
          <a:prstGeom prst="rect">
            <a:avLst/>
          </a:prstGeom>
          <a:noFill/>
        </p:spPr>
        <p:txBody>
          <a:bodyPr wrap="square" rtlCol="0">
            <a:spAutoFit/>
          </a:bodyPr>
          <a:lstStyle/>
          <a:p>
            <a:pPr algn="ctr"/>
            <a:r>
              <a:rPr lang="en-US" sz="3200" b="1" dirty="0">
                <a:solidFill>
                  <a:srgbClr val="0000FF"/>
                </a:solidFill>
              </a:rPr>
              <a:t>What else?</a:t>
            </a:r>
          </a:p>
        </p:txBody>
      </p:sp>
      <p:sp>
        <p:nvSpPr>
          <p:cNvPr id="30" name="Rectangle 29"/>
          <p:cNvSpPr/>
          <p:nvPr/>
        </p:nvSpPr>
        <p:spPr>
          <a:xfrm>
            <a:off x="3429000" y="1405812"/>
            <a:ext cx="2607912" cy="457200"/>
          </a:xfrm>
          <a:prstGeom prst="rect">
            <a:avLst/>
          </a:prstGeom>
          <a:noFill/>
          <a:ln>
            <a:noFill/>
          </a:ln>
        </p:spPr>
        <p:style>
          <a:lnRef idx="0">
            <a:scrgbClr r="0" g="0" b="0"/>
          </a:lnRef>
          <a:fillRef idx="0">
            <a:scrgbClr r="0" g="0" b="0"/>
          </a:fillRef>
          <a:effectRef idx="0">
            <a:scrgbClr r="0" g="0" b="0"/>
          </a:effectRef>
          <a:fontRef idx="minor">
            <a:schemeClr val="accent1"/>
          </a:fontRef>
        </p:style>
        <p:txBody>
          <a:bodyPr rtlCol="0" anchor="ctr"/>
          <a:lstStyle/>
          <a:p>
            <a:pPr algn="ctr"/>
            <a:r>
              <a:rPr lang="en-US" dirty="0"/>
              <a:t>ROC Curve</a:t>
            </a:r>
          </a:p>
        </p:txBody>
      </p:sp>
      <p:sp>
        <p:nvSpPr>
          <p:cNvPr id="2" name="Rectangle 1"/>
          <p:cNvSpPr/>
          <p:nvPr/>
        </p:nvSpPr>
        <p:spPr>
          <a:xfrm>
            <a:off x="-381000" y="6553200"/>
            <a:ext cx="4495800" cy="30480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dirty="0">
                <a:solidFill>
                  <a:schemeClr val="bg1">
                    <a:lumMod val="65000"/>
                  </a:schemeClr>
                </a:solidFill>
              </a:rPr>
              <a:t>ROC: receiver operating characteristic</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9606" y="1981200"/>
            <a:ext cx="3706194" cy="2779646"/>
          </a:xfrm>
          <a:prstGeom prst="rect">
            <a:avLst/>
          </a:prstGeom>
        </p:spPr>
      </p:pic>
      <p:sp>
        <p:nvSpPr>
          <p:cNvPr id="7" name="Rectangle 6">
            <a:hlinkClick r:id="rId4"/>
          </p:cNvPr>
          <p:cNvSpPr/>
          <p:nvPr/>
        </p:nvSpPr>
        <p:spPr>
          <a:xfrm>
            <a:off x="7351978" y="6416398"/>
            <a:ext cx="1792022" cy="289202"/>
          </a:xfrm>
          <a:prstGeom prst="rect">
            <a:avLst/>
          </a:prstGeom>
          <a:noFill/>
          <a:ln>
            <a:noFill/>
          </a:ln>
        </p:spPr>
        <p:style>
          <a:lnRef idx="0">
            <a:scrgbClr r="0" g="0" b="0"/>
          </a:lnRef>
          <a:fillRef idx="0">
            <a:scrgbClr r="0" g="0" b="0"/>
          </a:fillRef>
          <a:effectRef idx="0">
            <a:scrgbClr r="0" g="0" b="0"/>
          </a:effectRef>
          <a:fontRef idx="minor">
            <a:schemeClr val="accent1"/>
          </a:fontRef>
        </p:style>
        <p:txBody>
          <a:bodyPr rtlCol="0" anchor="ctr"/>
          <a:lstStyle/>
          <a:p>
            <a:pPr algn="ctr"/>
            <a:r>
              <a:rPr lang="en-US" dirty="0"/>
              <a:t>visualization</a:t>
            </a:r>
          </a:p>
        </p:txBody>
      </p:sp>
      <p:sp>
        <p:nvSpPr>
          <p:cNvPr id="8" name="Rectangle 7"/>
          <p:cNvSpPr/>
          <p:nvPr/>
        </p:nvSpPr>
        <p:spPr>
          <a:xfrm>
            <a:off x="762000" y="4896140"/>
            <a:ext cx="2133600" cy="13522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Type I: null hypothesis correct,</a:t>
            </a:r>
          </a:p>
          <a:p>
            <a:pPr algn="ctr"/>
            <a:r>
              <a:rPr lang="en-US" dirty="0"/>
              <a:t>but we conclude it is wrong</a:t>
            </a:r>
          </a:p>
        </p:txBody>
      </p:sp>
      <p:sp>
        <p:nvSpPr>
          <p:cNvPr id="21" name="Rectangle 20"/>
          <p:cNvSpPr/>
          <p:nvPr/>
        </p:nvSpPr>
        <p:spPr>
          <a:xfrm>
            <a:off x="4732956" y="1981200"/>
            <a:ext cx="2133600" cy="13522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Type II: null hypothesis correct,</a:t>
            </a:r>
          </a:p>
          <a:p>
            <a:pPr algn="ctr"/>
            <a:r>
              <a:rPr lang="en-US" dirty="0"/>
              <a:t>but we conclude it is wrong</a:t>
            </a:r>
          </a:p>
        </p:txBody>
      </p:sp>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76800" y="3371023"/>
            <a:ext cx="3115644" cy="3115644"/>
          </a:xfrm>
          <a:prstGeom prst="rect">
            <a:avLst/>
          </a:prstGeom>
        </p:spPr>
      </p:pic>
    </p:spTree>
    <p:extLst>
      <p:ext uri="{BB962C8B-B14F-4D97-AF65-F5344CB8AC3E}">
        <p14:creationId xmlns:p14="http://schemas.microsoft.com/office/powerpoint/2010/main" val="52505585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905000" y="609600"/>
            <a:ext cx="5257800" cy="584775"/>
          </a:xfrm>
          <a:prstGeom prst="rect">
            <a:avLst/>
          </a:prstGeom>
          <a:noFill/>
        </p:spPr>
        <p:txBody>
          <a:bodyPr wrap="square" rtlCol="0">
            <a:spAutoFit/>
          </a:bodyPr>
          <a:lstStyle/>
          <a:p>
            <a:pPr algn="ctr"/>
            <a:r>
              <a:rPr lang="en-US" sz="3200" b="1" dirty="0">
                <a:solidFill>
                  <a:srgbClr val="0000FF"/>
                </a:solidFill>
              </a:rPr>
              <a:t>final reminders</a:t>
            </a:r>
          </a:p>
        </p:txBody>
      </p:sp>
      <p:sp>
        <p:nvSpPr>
          <p:cNvPr id="2" name="Rectangle 1"/>
          <p:cNvSpPr/>
          <p:nvPr/>
        </p:nvSpPr>
        <p:spPr>
          <a:xfrm>
            <a:off x="1066800" y="1600200"/>
            <a:ext cx="6934200" cy="4191000"/>
          </a:xfrm>
          <a:prstGeom prst="rect">
            <a:avLst/>
          </a:prstGeom>
          <a:noFill/>
          <a:ln>
            <a:noFill/>
          </a:ln>
        </p:spPr>
        <p:style>
          <a:lnRef idx="0">
            <a:scrgbClr r="0" g="0" b="0"/>
          </a:lnRef>
          <a:fillRef idx="0">
            <a:scrgbClr r="0" g="0" b="0"/>
          </a:fillRef>
          <a:effectRef idx="0">
            <a:scrgbClr r="0" g="0" b="0"/>
          </a:effectRef>
          <a:fontRef idx="minor">
            <a:schemeClr val="accent1"/>
          </a:fontRef>
        </p:style>
        <p:txBody>
          <a:bodyPr rtlCol="0" anchor="ctr"/>
          <a:lstStyle/>
          <a:p>
            <a:pPr marL="285750" indent="-285750">
              <a:buFont typeface="Arial" panose="020B0604020202020204" pitchFamily="34" charset="0"/>
              <a:buChar char="•"/>
            </a:pPr>
            <a:endParaRPr lang="en-US" dirty="0"/>
          </a:p>
        </p:txBody>
      </p:sp>
      <p:sp>
        <p:nvSpPr>
          <p:cNvPr id="3" name="Rectangle 2"/>
          <p:cNvSpPr/>
          <p:nvPr/>
        </p:nvSpPr>
        <p:spPr>
          <a:xfrm>
            <a:off x="1066800" y="1447800"/>
            <a:ext cx="6934200" cy="4953000"/>
          </a:xfrm>
          <a:prstGeom prst="rect">
            <a:avLst/>
          </a:prstGeom>
          <a:noFill/>
          <a:ln>
            <a:noFill/>
          </a:ln>
        </p:spPr>
        <p:style>
          <a:lnRef idx="0">
            <a:scrgbClr r="0" g="0" b="0"/>
          </a:lnRef>
          <a:fillRef idx="0">
            <a:scrgbClr r="0" g="0" b="0"/>
          </a:fillRef>
          <a:effectRef idx="0">
            <a:scrgbClr r="0" g="0" b="0"/>
          </a:effectRef>
          <a:fontRef idx="minor">
            <a:schemeClr val="accent1"/>
          </a:fontRef>
        </p:style>
        <p:txBody>
          <a:bodyPr rtlCol="0" anchor="ctr"/>
          <a:lstStyle/>
          <a:p>
            <a:pPr marL="285750" indent="-285750">
              <a:buFont typeface="Arial" panose="020B0604020202020204" pitchFamily="34" charset="0"/>
              <a:buChar char="•"/>
            </a:pPr>
            <a:endParaRPr lang="en-US" dirty="0"/>
          </a:p>
        </p:txBody>
      </p:sp>
      <p:sp>
        <p:nvSpPr>
          <p:cNvPr id="4" name="Rectangle 3"/>
          <p:cNvSpPr/>
          <p:nvPr/>
        </p:nvSpPr>
        <p:spPr>
          <a:xfrm>
            <a:off x="1143000" y="304800"/>
            <a:ext cx="6934200" cy="510540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marL="285750" indent="-285750">
              <a:buFont typeface="Arial" panose="020B0604020202020204" pitchFamily="34" charset="0"/>
              <a:buChar char="•"/>
            </a:pPr>
            <a:r>
              <a:rPr lang="en-US" i="1" dirty="0"/>
              <a:t>p-value</a:t>
            </a:r>
            <a:r>
              <a:rPr lang="en-US" dirty="0"/>
              <a:t> only helps you cast doubt on null hypothesis but it </a:t>
            </a:r>
            <a:r>
              <a:rPr lang="en-US" dirty="0">
                <a:solidFill>
                  <a:srgbClr val="FF0000"/>
                </a:solidFill>
              </a:rPr>
              <a:t>does not tell you whether the null hypothesis is right or wrong</a:t>
            </a:r>
            <a:r>
              <a:rPr lang="en-US" dirty="0"/>
              <a:t>.</a:t>
            </a:r>
          </a:p>
          <a:p>
            <a:pPr marL="285750" indent="-285750">
              <a:buFont typeface="Arial" panose="020B0604020202020204" pitchFamily="34" charset="0"/>
              <a:buChar char="•"/>
            </a:pPr>
            <a:r>
              <a:rPr lang="en-US" dirty="0"/>
              <a:t>Selecting an appropriate hypothesis procedure corresponding to </a:t>
            </a:r>
            <a:r>
              <a:rPr lang="en-US" dirty="0">
                <a:solidFill>
                  <a:srgbClr val="FF0000"/>
                </a:solidFill>
              </a:rPr>
              <a:t>study design </a:t>
            </a:r>
            <a:r>
              <a:rPr lang="en-US" dirty="0"/>
              <a:t>is critical.</a:t>
            </a:r>
          </a:p>
          <a:p>
            <a:pPr marL="285750" indent="-285750">
              <a:buFont typeface="Arial" panose="020B0604020202020204" pitchFamily="34" charset="0"/>
              <a:buChar char="•"/>
            </a:pPr>
            <a:r>
              <a:rPr lang="en-US" dirty="0"/>
              <a:t>For two-factor study design, we should focus on </a:t>
            </a:r>
            <a:r>
              <a:rPr lang="en-US" dirty="0">
                <a:solidFill>
                  <a:srgbClr val="FF0000"/>
                </a:solidFill>
              </a:rPr>
              <a:t>interaction term first</a:t>
            </a:r>
            <a:r>
              <a:rPr lang="en-US" dirty="0"/>
              <a:t>.</a:t>
            </a:r>
          </a:p>
          <a:p>
            <a:pPr marL="285750" indent="-285750">
              <a:buFont typeface="Arial" panose="020B0604020202020204" pitchFamily="34" charset="0"/>
              <a:buChar char="•"/>
            </a:pPr>
            <a:r>
              <a:rPr lang="en-US" dirty="0"/>
              <a:t>It is always a good practice to </a:t>
            </a:r>
            <a:r>
              <a:rPr lang="en-US" dirty="0">
                <a:solidFill>
                  <a:srgbClr val="FF0000"/>
                </a:solidFill>
              </a:rPr>
              <a:t>visualize</a:t>
            </a:r>
            <a:r>
              <a:rPr lang="en-US" dirty="0"/>
              <a:t> the data before and after analysis.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47423101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76400" y="2743200"/>
            <a:ext cx="5715000" cy="584775"/>
          </a:xfrm>
          <a:prstGeom prst="rect">
            <a:avLst/>
          </a:prstGeom>
          <a:noFill/>
        </p:spPr>
        <p:txBody>
          <a:bodyPr wrap="square" rtlCol="0">
            <a:spAutoFit/>
          </a:bodyPr>
          <a:lstStyle/>
          <a:p>
            <a:pPr algn="ctr"/>
            <a:r>
              <a:rPr lang="en-US" altLang="zh-CN" sz="3200" b="1" dirty="0">
                <a:solidFill>
                  <a:srgbClr val="0000FF"/>
                </a:solidFill>
              </a:rPr>
              <a:t>Introduction to </a:t>
            </a:r>
            <a:r>
              <a:rPr lang="en-US" altLang="zh-CN" sz="3200" b="1" dirty="0" err="1">
                <a:solidFill>
                  <a:srgbClr val="0000FF"/>
                </a:solidFill>
              </a:rPr>
              <a:t>metabox</a:t>
            </a:r>
            <a:r>
              <a:rPr lang="en-US" altLang="zh-CN" sz="3200" b="1" i="1" dirty="0" err="1">
                <a:solidFill>
                  <a:srgbClr val="0000FF"/>
                </a:solidFill>
              </a:rPr>
              <a:t>.stat</a:t>
            </a:r>
            <a:endParaRPr lang="en-US" sz="3200" b="1" i="1" dirty="0">
              <a:solidFill>
                <a:srgbClr val="0000FF"/>
              </a:solidFill>
            </a:endParaRPr>
          </a:p>
        </p:txBody>
      </p:sp>
      <p:sp>
        <p:nvSpPr>
          <p:cNvPr id="4" name="TextBox 3"/>
          <p:cNvSpPr txBox="1"/>
          <p:nvPr/>
        </p:nvSpPr>
        <p:spPr>
          <a:xfrm>
            <a:off x="2743200" y="3810000"/>
            <a:ext cx="3581400" cy="646331"/>
          </a:xfrm>
          <a:prstGeom prst="rect">
            <a:avLst/>
          </a:prstGeom>
          <a:noFill/>
        </p:spPr>
        <p:txBody>
          <a:bodyPr wrap="square" rtlCol="0">
            <a:spAutoFit/>
          </a:bodyPr>
          <a:lstStyle/>
          <a:p>
            <a:pPr algn="ctr"/>
            <a:r>
              <a:rPr lang="en-US" dirty="0" err="1"/>
              <a:t>Sili</a:t>
            </a:r>
            <a:r>
              <a:rPr lang="en-US" dirty="0"/>
              <a:t> Fan</a:t>
            </a:r>
            <a:br>
              <a:rPr lang="en-US" dirty="0"/>
            </a:br>
            <a:r>
              <a:rPr lang="en-US" dirty="0"/>
              <a:t>WCMC statistician</a:t>
            </a:r>
          </a:p>
        </p:txBody>
      </p:sp>
    </p:spTree>
    <p:extLst>
      <p:ext uri="{BB962C8B-B14F-4D97-AF65-F5344CB8AC3E}">
        <p14:creationId xmlns:p14="http://schemas.microsoft.com/office/powerpoint/2010/main" val="187215064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p:cNvGraphicFramePr/>
          <p:nvPr>
            <p:extLst/>
          </p:nvPr>
        </p:nvGraphicFramePr>
        <p:xfrm>
          <a:off x="1524000" y="1397000"/>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Box 5"/>
          <p:cNvSpPr txBox="1"/>
          <p:nvPr/>
        </p:nvSpPr>
        <p:spPr>
          <a:xfrm>
            <a:off x="1905000" y="609600"/>
            <a:ext cx="5257800" cy="584775"/>
          </a:xfrm>
          <a:prstGeom prst="rect">
            <a:avLst/>
          </a:prstGeom>
          <a:noFill/>
        </p:spPr>
        <p:txBody>
          <a:bodyPr wrap="square" rtlCol="0">
            <a:spAutoFit/>
          </a:bodyPr>
          <a:lstStyle/>
          <a:p>
            <a:pPr algn="ctr"/>
            <a:r>
              <a:rPr lang="en-US" sz="3200" b="1" dirty="0">
                <a:solidFill>
                  <a:srgbClr val="0000FF"/>
                </a:solidFill>
              </a:rPr>
              <a:t>Basic working flow</a:t>
            </a:r>
          </a:p>
        </p:txBody>
      </p:sp>
    </p:spTree>
    <p:extLst>
      <p:ext uri="{BB962C8B-B14F-4D97-AF65-F5344CB8AC3E}">
        <p14:creationId xmlns:p14="http://schemas.microsoft.com/office/powerpoint/2010/main" val="332822360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905000" y="609600"/>
            <a:ext cx="5257800" cy="584775"/>
          </a:xfrm>
          <a:prstGeom prst="rect">
            <a:avLst/>
          </a:prstGeom>
          <a:noFill/>
        </p:spPr>
        <p:txBody>
          <a:bodyPr wrap="square" rtlCol="0">
            <a:spAutoFit/>
          </a:bodyPr>
          <a:lstStyle/>
          <a:p>
            <a:pPr algn="ctr"/>
            <a:r>
              <a:rPr lang="en-US" sz="3200" b="1" dirty="0">
                <a:solidFill>
                  <a:srgbClr val="0000FF"/>
                </a:solidFill>
              </a:rPr>
              <a:t>Data File Format</a:t>
            </a:r>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r="1782" b="3413"/>
          <a:stretch/>
        </p:blipFill>
        <p:spPr>
          <a:xfrm>
            <a:off x="685800" y="1981200"/>
            <a:ext cx="8153400" cy="3276600"/>
          </a:xfrm>
          <a:prstGeom prst="rect">
            <a:avLst/>
          </a:prstGeom>
        </p:spPr>
      </p:pic>
      <p:cxnSp>
        <p:nvCxnSpPr>
          <p:cNvPr id="5" name="Straight Arrow Connector 4"/>
          <p:cNvCxnSpPr/>
          <p:nvPr/>
        </p:nvCxnSpPr>
        <p:spPr>
          <a:xfrm flipH="1" flipV="1">
            <a:off x="1219200" y="5334000"/>
            <a:ext cx="76200" cy="15240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7" name="Rectangle 6"/>
          <p:cNvSpPr/>
          <p:nvPr/>
        </p:nvSpPr>
        <p:spPr>
          <a:xfrm>
            <a:off x="1066800" y="5524336"/>
            <a:ext cx="1371600" cy="30480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first sheet</a:t>
            </a:r>
          </a:p>
        </p:txBody>
      </p:sp>
      <p:sp>
        <p:nvSpPr>
          <p:cNvPr id="8" name="Rectangle 7"/>
          <p:cNvSpPr/>
          <p:nvPr/>
        </p:nvSpPr>
        <p:spPr>
          <a:xfrm>
            <a:off x="3276600" y="1981200"/>
            <a:ext cx="5562600" cy="1219200"/>
          </a:xfrm>
          <a:prstGeom prst="rect">
            <a:avLst/>
          </a:prstGeom>
          <a:noFill/>
          <a:ln w="571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r>
              <a:rPr lang="en-US" sz="3600" b="1" dirty="0"/>
              <a:t>Sample Info </a:t>
            </a:r>
            <a:r>
              <a:rPr lang="en-US" b="1" dirty="0"/>
              <a:t>(Meta Data)</a:t>
            </a:r>
            <a:endParaRPr lang="en-US" sz="3600" b="1" dirty="0"/>
          </a:p>
        </p:txBody>
      </p:sp>
      <p:sp>
        <p:nvSpPr>
          <p:cNvPr id="9" name="Rectangle 8"/>
          <p:cNvSpPr/>
          <p:nvPr/>
        </p:nvSpPr>
        <p:spPr>
          <a:xfrm>
            <a:off x="4419600" y="1458218"/>
            <a:ext cx="3352800" cy="419264"/>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a:t>“ID” is important for paired data</a:t>
            </a:r>
          </a:p>
        </p:txBody>
      </p:sp>
      <p:cxnSp>
        <p:nvCxnSpPr>
          <p:cNvPr id="11" name="Straight Arrow Connector 10"/>
          <p:cNvCxnSpPr>
            <a:stCxn id="9" idx="1"/>
          </p:cNvCxnSpPr>
          <p:nvPr/>
        </p:nvCxnSpPr>
        <p:spPr>
          <a:xfrm flipH="1">
            <a:off x="3429000" y="1667850"/>
            <a:ext cx="990600" cy="46575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12" name="Rectangle 11"/>
          <p:cNvSpPr/>
          <p:nvPr/>
        </p:nvSpPr>
        <p:spPr>
          <a:xfrm>
            <a:off x="647700" y="3137608"/>
            <a:ext cx="3009900" cy="2133600"/>
          </a:xfrm>
          <a:prstGeom prst="rect">
            <a:avLst/>
          </a:prstGeom>
          <a:noFill/>
          <a:ln w="571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r>
              <a:rPr lang="en-US" sz="3600" b="1" dirty="0"/>
              <a:t>Compound Info</a:t>
            </a:r>
          </a:p>
        </p:txBody>
      </p:sp>
      <p:sp>
        <p:nvSpPr>
          <p:cNvPr id="13" name="Rectangle 12"/>
          <p:cNvSpPr/>
          <p:nvPr/>
        </p:nvSpPr>
        <p:spPr>
          <a:xfrm>
            <a:off x="3657600" y="3200400"/>
            <a:ext cx="5219700" cy="2057400"/>
          </a:xfrm>
          <a:prstGeom prst="rect">
            <a:avLst/>
          </a:prstGeom>
          <a:noFill/>
          <a:ln w="571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r>
              <a:rPr lang="en-US" sz="3600" b="1" dirty="0"/>
              <a:t>values</a:t>
            </a:r>
          </a:p>
        </p:txBody>
      </p:sp>
      <p:sp>
        <p:nvSpPr>
          <p:cNvPr id="15" name="Rectangle 14"/>
          <p:cNvSpPr/>
          <p:nvPr/>
        </p:nvSpPr>
        <p:spPr>
          <a:xfrm>
            <a:off x="685800" y="1981200"/>
            <a:ext cx="2590800" cy="76200"/>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6" name="Rectangle 15"/>
          <p:cNvSpPr/>
          <p:nvPr/>
        </p:nvSpPr>
        <p:spPr>
          <a:xfrm>
            <a:off x="685800" y="1980188"/>
            <a:ext cx="304800" cy="1157419"/>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7" name="Rectangle 16"/>
          <p:cNvSpPr/>
          <p:nvPr/>
        </p:nvSpPr>
        <p:spPr>
          <a:xfrm>
            <a:off x="1600200" y="609600"/>
            <a:ext cx="1371600" cy="1283625"/>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first row &amp; first column must be empty</a:t>
            </a:r>
          </a:p>
        </p:txBody>
      </p:sp>
      <p:cxnSp>
        <p:nvCxnSpPr>
          <p:cNvPr id="20" name="Straight Arrow Connector 19"/>
          <p:cNvCxnSpPr>
            <a:stCxn id="17" idx="1"/>
          </p:cNvCxnSpPr>
          <p:nvPr/>
        </p:nvCxnSpPr>
        <p:spPr>
          <a:xfrm flipH="1">
            <a:off x="838200" y="1251413"/>
            <a:ext cx="762000" cy="1034587"/>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23" name="Straight Arrow Connector 22"/>
          <p:cNvCxnSpPr>
            <a:stCxn id="17" idx="1"/>
          </p:cNvCxnSpPr>
          <p:nvPr/>
        </p:nvCxnSpPr>
        <p:spPr>
          <a:xfrm flipH="1">
            <a:off x="1524000" y="1251413"/>
            <a:ext cx="76200" cy="767887"/>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27" name="Rectangle 26"/>
          <p:cNvSpPr/>
          <p:nvPr/>
        </p:nvSpPr>
        <p:spPr>
          <a:xfrm>
            <a:off x="2186662" y="5419342"/>
            <a:ext cx="7048500" cy="757123"/>
          </a:xfrm>
          <a:prstGeom prst="rect">
            <a:avLst/>
          </a:prstGeom>
          <a:noFill/>
          <a:ln>
            <a:noFill/>
          </a:ln>
        </p:spPr>
        <p:style>
          <a:lnRef idx="0">
            <a:scrgbClr r="0" g="0" b="0"/>
          </a:lnRef>
          <a:fillRef idx="0">
            <a:scrgbClr r="0" g="0" b="0"/>
          </a:fillRef>
          <a:effectRef idx="0">
            <a:scrgbClr r="0" g="0" b="0"/>
          </a:effectRef>
          <a:fontRef idx="minor">
            <a:schemeClr val="accent2"/>
          </a:fontRef>
        </p:style>
        <p:txBody>
          <a:bodyPr rtlCol="0" anchor="ctr"/>
          <a:lstStyle/>
          <a:p>
            <a:pPr algn="ctr"/>
            <a:r>
              <a:rPr lang="en-US" dirty="0"/>
              <a:t>The first row and first column are critical for </a:t>
            </a:r>
            <a:r>
              <a:rPr lang="en-US" dirty="0" err="1"/>
              <a:t>metabox</a:t>
            </a:r>
            <a:r>
              <a:rPr lang="en-US" i="1" dirty="0" err="1"/>
              <a:t>.stat</a:t>
            </a:r>
            <a:r>
              <a:rPr lang="en-US" dirty="0"/>
              <a:t> to automatically identify sample info, compound info and values. </a:t>
            </a:r>
          </a:p>
        </p:txBody>
      </p:sp>
      <p:sp>
        <p:nvSpPr>
          <p:cNvPr id="30" name="Rectangle 29"/>
          <p:cNvSpPr/>
          <p:nvPr/>
        </p:nvSpPr>
        <p:spPr>
          <a:xfrm>
            <a:off x="2271610" y="6082264"/>
            <a:ext cx="7048500" cy="757123"/>
          </a:xfrm>
          <a:prstGeom prst="rect">
            <a:avLst/>
          </a:prstGeom>
          <a:noFill/>
          <a:ln>
            <a:noFill/>
          </a:ln>
        </p:spPr>
        <p:style>
          <a:lnRef idx="0">
            <a:scrgbClr r="0" g="0" b="0"/>
          </a:lnRef>
          <a:fillRef idx="0">
            <a:scrgbClr r="0" g="0" b="0"/>
          </a:fillRef>
          <a:effectRef idx="0">
            <a:scrgbClr r="0" g="0" b="0"/>
          </a:effectRef>
          <a:fontRef idx="minor">
            <a:schemeClr val="accent2"/>
          </a:fontRef>
        </p:style>
        <p:txBody>
          <a:bodyPr rtlCol="0" anchor="ctr"/>
          <a:lstStyle/>
          <a:p>
            <a:pPr algn="ctr"/>
            <a:r>
              <a:rPr lang="en-US" dirty="0"/>
              <a:t>Data file must be in the first sheet of </a:t>
            </a:r>
            <a:r>
              <a:rPr lang="en-US" dirty="0" err="1"/>
              <a:t>xlsx</a:t>
            </a:r>
            <a:r>
              <a:rPr lang="en-US" dirty="0"/>
              <a:t>. </a:t>
            </a:r>
          </a:p>
        </p:txBody>
      </p:sp>
    </p:spTree>
    <p:extLst>
      <p:ext uri="{BB962C8B-B14F-4D97-AF65-F5344CB8AC3E}">
        <p14:creationId xmlns:p14="http://schemas.microsoft.com/office/powerpoint/2010/main" val="11226143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TextBox 80"/>
          <p:cNvSpPr txBox="1"/>
          <p:nvPr/>
        </p:nvSpPr>
        <p:spPr>
          <a:xfrm rot="16200000">
            <a:off x="-1712265" y="3998266"/>
            <a:ext cx="4495799" cy="461665"/>
          </a:xfrm>
          <a:prstGeom prst="rect">
            <a:avLst/>
          </a:prstGeom>
          <a:noFill/>
        </p:spPr>
        <p:txBody>
          <a:bodyPr wrap="square" rtlCol="0">
            <a:spAutoFit/>
          </a:bodyPr>
          <a:lstStyle/>
          <a:p>
            <a:r>
              <a:rPr lang="en-US" altLang="zh-CN" sz="2400" b="1" dirty="0">
                <a:solidFill>
                  <a:srgbClr val="000099"/>
                </a:solidFill>
              </a:rPr>
              <a:t>Factors</a:t>
            </a:r>
            <a:endParaRPr lang="en-US" sz="2400" b="1" dirty="0">
              <a:solidFill>
                <a:srgbClr val="000099"/>
              </a:solidFill>
            </a:endParaRPr>
          </a:p>
        </p:txBody>
      </p:sp>
      <p:sp>
        <p:nvSpPr>
          <p:cNvPr id="38" name="TextBox 37"/>
          <p:cNvSpPr txBox="1"/>
          <p:nvPr/>
        </p:nvSpPr>
        <p:spPr>
          <a:xfrm>
            <a:off x="2314667" y="1442076"/>
            <a:ext cx="1447800" cy="369332"/>
          </a:xfrm>
          <a:prstGeom prst="rect">
            <a:avLst/>
          </a:prstGeom>
          <a:noFill/>
        </p:spPr>
        <p:txBody>
          <a:bodyPr wrap="square" rtlCol="0">
            <a:spAutoFit/>
          </a:bodyPr>
          <a:lstStyle/>
          <a:p>
            <a:r>
              <a:rPr lang="en-US" b="1" dirty="0">
                <a:solidFill>
                  <a:srgbClr val="0070C0"/>
                </a:solidFill>
              </a:rPr>
              <a:t>Sample Size</a:t>
            </a:r>
          </a:p>
        </p:txBody>
      </p:sp>
      <p:sp>
        <p:nvSpPr>
          <p:cNvPr id="39" name="TextBox 38"/>
          <p:cNvSpPr txBox="1"/>
          <p:nvPr/>
        </p:nvSpPr>
        <p:spPr>
          <a:xfrm>
            <a:off x="3886201" y="1444412"/>
            <a:ext cx="1129683" cy="369332"/>
          </a:xfrm>
          <a:prstGeom prst="rect">
            <a:avLst/>
          </a:prstGeom>
          <a:noFill/>
        </p:spPr>
        <p:txBody>
          <a:bodyPr wrap="square" rtlCol="0">
            <a:spAutoFit/>
          </a:bodyPr>
          <a:lstStyle/>
          <a:p>
            <a:r>
              <a:rPr lang="en-US" dirty="0"/>
              <a:t>Effect Size</a:t>
            </a:r>
          </a:p>
        </p:txBody>
      </p:sp>
      <p:cxnSp>
        <p:nvCxnSpPr>
          <p:cNvPr id="40" name="Straight Arrow Connector 39"/>
          <p:cNvCxnSpPr/>
          <p:nvPr/>
        </p:nvCxnSpPr>
        <p:spPr>
          <a:xfrm>
            <a:off x="2314667" y="1487374"/>
            <a:ext cx="0" cy="347708"/>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41" name="Straight Arrow Connector 40"/>
          <p:cNvCxnSpPr/>
          <p:nvPr/>
        </p:nvCxnSpPr>
        <p:spPr>
          <a:xfrm flipV="1">
            <a:off x="5004415" y="1452888"/>
            <a:ext cx="0" cy="347708"/>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42" name="TextBox 41"/>
          <p:cNvSpPr txBox="1"/>
          <p:nvPr/>
        </p:nvSpPr>
        <p:spPr>
          <a:xfrm>
            <a:off x="5316984" y="1266645"/>
            <a:ext cx="1734938" cy="369332"/>
          </a:xfrm>
          <a:prstGeom prst="rect">
            <a:avLst/>
          </a:prstGeom>
          <a:noFill/>
        </p:spPr>
        <p:txBody>
          <a:bodyPr wrap="square" rtlCol="0">
            <a:spAutoFit/>
          </a:bodyPr>
          <a:lstStyle/>
          <a:p>
            <a:r>
              <a:rPr lang="en-US" dirty="0"/>
              <a:t>Difference</a:t>
            </a:r>
          </a:p>
        </p:txBody>
      </p:sp>
      <p:sp>
        <p:nvSpPr>
          <p:cNvPr id="44" name="TextBox 43"/>
          <p:cNvSpPr txBox="1"/>
          <p:nvPr/>
        </p:nvSpPr>
        <p:spPr>
          <a:xfrm>
            <a:off x="5334000" y="1662610"/>
            <a:ext cx="1219201" cy="369332"/>
          </a:xfrm>
          <a:prstGeom prst="rect">
            <a:avLst/>
          </a:prstGeom>
          <a:noFill/>
        </p:spPr>
        <p:txBody>
          <a:bodyPr wrap="square" rtlCol="0">
            <a:spAutoFit/>
          </a:bodyPr>
          <a:lstStyle/>
          <a:p>
            <a:r>
              <a:rPr lang="en-US" dirty="0"/>
              <a:t>Variation</a:t>
            </a:r>
          </a:p>
        </p:txBody>
      </p:sp>
      <p:cxnSp>
        <p:nvCxnSpPr>
          <p:cNvPr id="45" name="Straight Arrow Connector 44"/>
          <p:cNvCxnSpPr/>
          <p:nvPr/>
        </p:nvCxnSpPr>
        <p:spPr>
          <a:xfrm flipV="1">
            <a:off x="6477092" y="1266645"/>
            <a:ext cx="0" cy="347708"/>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46" name="Straight Arrow Connector 45"/>
          <p:cNvCxnSpPr/>
          <p:nvPr/>
        </p:nvCxnSpPr>
        <p:spPr>
          <a:xfrm>
            <a:off x="6494108" y="1662610"/>
            <a:ext cx="0" cy="347708"/>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48" name="Straight Connector 47"/>
          <p:cNvCxnSpPr/>
          <p:nvPr/>
        </p:nvCxnSpPr>
        <p:spPr>
          <a:xfrm>
            <a:off x="5198708" y="1635977"/>
            <a:ext cx="1447800" cy="0"/>
          </a:xfrm>
          <a:prstGeom prst="line">
            <a:avLst/>
          </a:prstGeom>
        </p:spPr>
        <p:style>
          <a:lnRef idx="1">
            <a:schemeClr val="dk1"/>
          </a:lnRef>
          <a:fillRef idx="0">
            <a:schemeClr val="dk1"/>
          </a:fillRef>
          <a:effectRef idx="0">
            <a:schemeClr val="dk1"/>
          </a:effectRef>
          <a:fontRef idx="minor">
            <a:schemeClr val="tx1"/>
          </a:fontRef>
        </p:style>
      </p:cxnSp>
      <p:sp>
        <p:nvSpPr>
          <p:cNvPr id="49" name="TextBox 48"/>
          <p:cNvSpPr txBox="1"/>
          <p:nvPr/>
        </p:nvSpPr>
        <p:spPr>
          <a:xfrm>
            <a:off x="4978570" y="1452888"/>
            <a:ext cx="305772" cy="382194"/>
          </a:xfrm>
          <a:prstGeom prst="rect">
            <a:avLst/>
          </a:prstGeom>
          <a:noFill/>
        </p:spPr>
        <p:txBody>
          <a:bodyPr wrap="square" rtlCol="0">
            <a:spAutoFit/>
          </a:bodyPr>
          <a:lstStyle/>
          <a:p>
            <a:r>
              <a:rPr lang="en-US" dirty="0"/>
              <a:t>=</a:t>
            </a:r>
          </a:p>
        </p:txBody>
      </p:sp>
      <p:cxnSp>
        <p:nvCxnSpPr>
          <p:cNvPr id="3" name="Straight Connector 2"/>
          <p:cNvCxnSpPr/>
          <p:nvPr/>
        </p:nvCxnSpPr>
        <p:spPr>
          <a:xfrm>
            <a:off x="990600" y="3505200"/>
            <a:ext cx="7467600" cy="0"/>
          </a:xfrm>
          <a:prstGeom prst="line">
            <a:avLst/>
          </a:prstGeom>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66800" y="1981200"/>
            <a:ext cx="1754431" cy="1676400"/>
          </a:xfrm>
          <a:prstGeom prst="rect">
            <a:avLst/>
          </a:prstGeom>
        </p:spPr>
      </p:pic>
      <p:pic>
        <p:nvPicPr>
          <p:cNvPr id="50" name="Picture 4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578886" y="1981200"/>
            <a:ext cx="1754431" cy="1676400"/>
          </a:xfrm>
          <a:prstGeom prst="rect">
            <a:avLst/>
          </a:prstGeom>
        </p:spPr>
      </p:pic>
      <p:sp>
        <p:nvSpPr>
          <p:cNvPr id="7" name="Rectangle 6"/>
          <p:cNvSpPr/>
          <p:nvPr/>
        </p:nvSpPr>
        <p:spPr>
          <a:xfrm>
            <a:off x="2667000" y="3565949"/>
            <a:ext cx="4267200" cy="834821"/>
          </a:xfrm>
          <a:prstGeom prst="rect">
            <a:avLst/>
          </a:prstGeom>
          <a:noFill/>
          <a:ln>
            <a:noFill/>
          </a:ln>
        </p:spPr>
        <p:style>
          <a:lnRef idx="0">
            <a:scrgbClr r="0" g="0" b="0"/>
          </a:lnRef>
          <a:fillRef idx="0">
            <a:scrgbClr r="0" g="0" b="0"/>
          </a:fillRef>
          <a:effectRef idx="0">
            <a:scrgbClr r="0" g="0" b="0"/>
          </a:effectRef>
          <a:fontRef idx="minor">
            <a:schemeClr val="accent2"/>
          </a:fontRef>
        </p:style>
        <p:txBody>
          <a:bodyPr rtlCol="0" anchor="ctr"/>
          <a:lstStyle/>
          <a:p>
            <a:pPr algn="ctr"/>
            <a:r>
              <a:rPr lang="en-US" dirty="0"/>
              <a:t>The smaller the difference, the more samples we need to detect difference </a:t>
            </a:r>
          </a:p>
        </p:txBody>
      </p:sp>
      <p:cxnSp>
        <p:nvCxnSpPr>
          <p:cNvPr id="64" name="Straight Connector 63"/>
          <p:cNvCxnSpPr/>
          <p:nvPr/>
        </p:nvCxnSpPr>
        <p:spPr>
          <a:xfrm>
            <a:off x="1066800" y="5334000"/>
            <a:ext cx="7467600" cy="0"/>
          </a:xfrm>
          <a:prstGeom prst="line">
            <a:avLst/>
          </a:prstGeom>
        </p:spPr>
        <p:style>
          <a:lnRef idx="1">
            <a:schemeClr val="accent1"/>
          </a:lnRef>
          <a:fillRef idx="0">
            <a:schemeClr val="accent1"/>
          </a:fillRef>
          <a:effectRef idx="0">
            <a:schemeClr val="accent1"/>
          </a:effectRef>
          <a:fontRef idx="minor">
            <a:schemeClr val="tx1"/>
          </a:fontRef>
        </p:style>
      </p:cxnSp>
      <p:sp>
        <p:nvSpPr>
          <p:cNvPr id="67" name="Rectangle 66"/>
          <p:cNvSpPr/>
          <p:nvPr/>
        </p:nvSpPr>
        <p:spPr>
          <a:xfrm>
            <a:off x="2777465" y="5417141"/>
            <a:ext cx="4267200" cy="834821"/>
          </a:xfrm>
          <a:prstGeom prst="rect">
            <a:avLst/>
          </a:prstGeom>
          <a:noFill/>
          <a:ln>
            <a:noFill/>
          </a:ln>
        </p:spPr>
        <p:style>
          <a:lnRef idx="0">
            <a:scrgbClr r="0" g="0" b="0"/>
          </a:lnRef>
          <a:fillRef idx="0">
            <a:scrgbClr r="0" g="0" b="0"/>
          </a:fillRef>
          <a:effectRef idx="0">
            <a:scrgbClr r="0" g="0" b="0"/>
          </a:effectRef>
          <a:fontRef idx="minor">
            <a:schemeClr val="accent3"/>
          </a:fontRef>
        </p:style>
        <p:txBody>
          <a:bodyPr rtlCol="0" anchor="ctr"/>
          <a:lstStyle/>
          <a:p>
            <a:pPr algn="ctr"/>
            <a:r>
              <a:rPr lang="en-US" dirty="0"/>
              <a:t>The smaller the variation, the less samples we need to detect difference </a:t>
            </a:r>
          </a:p>
        </p:txBody>
      </p:sp>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92823" y="3810000"/>
            <a:ext cx="1633920" cy="1686876"/>
          </a:xfrm>
          <a:prstGeom prst="rect">
            <a:avLst/>
          </a:prstGeom>
        </p:spPr>
      </p:pic>
      <p:pic>
        <p:nvPicPr>
          <p:cNvPr id="73" name="Picture 7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62400" y="3810000"/>
            <a:ext cx="1633920" cy="1686876"/>
          </a:xfrm>
          <a:prstGeom prst="rect">
            <a:avLst/>
          </a:prstGeom>
        </p:spPr>
      </p:pic>
      <p:sp>
        <p:nvSpPr>
          <p:cNvPr id="24" name="TextBox 23"/>
          <p:cNvSpPr txBox="1"/>
          <p:nvPr/>
        </p:nvSpPr>
        <p:spPr>
          <a:xfrm>
            <a:off x="1447800" y="152400"/>
            <a:ext cx="6172200" cy="1077218"/>
          </a:xfrm>
          <a:prstGeom prst="rect">
            <a:avLst/>
          </a:prstGeom>
          <a:noFill/>
        </p:spPr>
        <p:txBody>
          <a:bodyPr wrap="square" rtlCol="0">
            <a:spAutoFit/>
          </a:bodyPr>
          <a:lstStyle/>
          <a:p>
            <a:pPr algn="ctr"/>
            <a:r>
              <a:rPr lang="en-US" sz="3200" b="1" dirty="0">
                <a:solidFill>
                  <a:srgbClr val="000099"/>
                </a:solidFill>
              </a:rPr>
              <a:t>What affects </a:t>
            </a:r>
            <a:br>
              <a:rPr lang="en-US" sz="3200" b="1" dirty="0">
                <a:solidFill>
                  <a:srgbClr val="000099"/>
                </a:solidFill>
              </a:rPr>
            </a:br>
            <a:r>
              <a:rPr lang="en-US" sz="3200" b="1" dirty="0">
                <a:solidFill>
                  <a:srgbClr val="000099"/>
                </a:solidFill>
              </a:rPr>
              <a:t>the optimal sample size?</a:t>
            </a:r>
          </a:p>
        </p:txBody>
      </p:sp>
    </p:spTree>
    <p:extLst>
      <p:ext uri="{BB962C8B-B14F-4D97-AF65-F5344CB8AC3E}">
        <p14:creationId xmlns:p14="http://schemas.microsoft.com/office/powerpoint/2010/main" val="2343514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path" presetSubtype="0" accel="50000" decel="50000" fill="hold" nodeType="clickEffect">
                                  <p:stCondLst>
                                    <p:cond delay="0"/>
                                  </p:stCondLst>
                                  <p:childTnLst>
                                    <p:animMotion origin="layout" path="M 2.77556E-17 -1.11111E-6 L 0.2625 -1.11111E-6 " pathEditMode="fixed" rAng="0" ptsTypes="AA">
                                      <p:cBhvr>
                                        <p:cTn id="6" dur="2000" fill="hold"/>
                                        <p:tgtEl>
                                          <p:spTgt spid="6"/>
                                        </p:tgtEl>
                                        <p:attrNameLst>
                                          <p:attrName>ppt_x</p:attrName>
                                          <p:attrName>ppt_y</p:attrName>
                                        </p:attrNameLst>
                                      </p:cBhvr>
                                      <p:rCtr x="13125" y="0"/>
                                    </p:animMotion>
                                  </p:childTnLst>
                                </p:cTn>
                              </p:par>
                              <p:par>
                                <p:cTn id="7" presetID="35" presetClass="path" presetSubtype="0" accel="50000" decel="50000" fill="hold" nodeType="withEffect">
                                  <p:stCondLst>
                                    <p:cond delay="0"/>
                                  </p:stCondLst>
                                  <p:childTnLst>
                                    <p:animMotion origin="layout" path="M 2.22222E-6 -1.11111E-6 L -0.27084 -1.11111E-6 " pathEditMode="fixed" rAng="0" ptsTypes="AA">
                                      <p:cBhvr>
                                        <p:cTn id="8" dur="2000" fill="hold"/>
                                        <p:tgtEl>
                                          <p:spTgt spid="50"/>
                                        </p:tgtEl>
                                        <p:attrNameLst>
                                          <p:attrName>ppt_x</p:attrName>
                                          <p:attrName>ppt_y</p:attrName>
                                        </p:attrNameLst>
                                      </p:cBhvr>
                                      <p:rCtr x="-13542" y="0"/>
                                    </p:animMotion>
                                  </p:childTnLst>
                                </p:cTn>
                              </p:par>
                            </p:childTnLst>
                          </p:cTn>
                        </p:par>
                      </p:childTnLst>
                    </p:cTn>
                  </p:par>
                  <p:par>
                    <p:cTn id="9" fill="hold">
                      <p:stCondLst>
                        <p:cond delay="indefinite"/>
                      </p:stCondLst>
                      <p:childTnLst>
                        <p:par>
                          <p:cTn id="10" fill="hold">
                            <p:stCondLst>
                              <p:cond delay="0"/>
                            </p:stCondLst>
                            <p:childTnLst>
                              <p:par>
                                <p:cTn id="11" presetID="42" presetClass="path" presetSubtype="0" accel="50000" decel="50000" fill="hold" nodeType="clickEffect">
                                  <p:stCondLst>
                                    <p:cond delay="0"/>
                                  </p:stCondLst>
                                  <p:childTnLst>
                                    <p:animMotion origin="layout" path="M 0.2625 -1.11111E-6 L 0.2875 -1.11111E-6 " pathEditMode="relative" rAng="0" ptsTypes="AA">
                                      <p:cBhvr>
                                        <p:cTn id="12" dur="2000" fill="hold"/>
                                        <p:tgtEl>
                                          <p:spTgt spid="6"/>
                                        </p:tgtEl>
                                        <p:attrNameLst>
                                          <p:attrName>ppt_x</p:attrName>
                                          <p:attrName>ppt_y</p:attrName>
                                        </p:attrNameLst>
                                      </p:cBhvr>
                                      <p:rCtr x="1250" y="0"/>
                                    </p:animMotion>
                                  </p:childTnLst>
                                </p:cTn>
                              </p:par>
                              <p:par>
                                <p:cTn id="13" presetID="35" presetClass="path" presetSubtype="0" accel="50000" decel="50000" fill="hold" nodeType="withEffect">
                                  <p:stCondLst>
                                    <p:cond delay="0"/>
                                  </p:stCondLst>
                                  <p:childTnLst>
                                    <p:animMotion origin="layout" path="M -0.27084 -1.11111E-6 L -0.29861 -1.11111E-6 " pathEditMode="relative" rAng="0" ptsTypes="AA">
                                      <p:cBhvr>
                                        <p:cTn id="14" dur="2000" fill="hold"/>
                                        <p:tgtEl>
                                          <p:spTgt spid="50"/>
                                        </p:tgtEl>
                                        <p:attrNameLst>
                                          <p:attrName>ppt_x</p:attrName>
                                          <p:attrName>ppt_y</p:attrName>
                                        </p:attrNameLst>
                                      </p:cBhvr>
                                      <p:rCtr x="-1389" y="0"/>
                                    </p:animMotion>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73"/>
                                        </p:tgtEl>
                                        <p:attrNameLst>
                                          <p:attrName>style.visibility</p:attrName>
                                        </p:attrNameLst>
                                      </p:cBhvr>
                                      <p:to>
                                        <p:strVal val="visible"/>
                                      </p:to>
                                    </p:set>
                                    <p:animEffect transition="in" filter="fade">
                                      <p:cBhvr>
                                        <p:cTn id="19" dur="500"/>
                                        <p:tgtEl>
                                          <p:spTgt spid="73"/>
                                        </p:tgtEl>
                                      </p:cBhvr>
                                    </p:animEffect>
                                  </p:childTnLst>
                                </p:cTn>
                              </p:par>
                              <p:par>
                                <p:cTn id="20" presetID="10" presetClass="entr" presetSubtype="0" fill="hold" nodeType="withEffect">
                                  <p:stCondLst>
                                    <p:cond delay="0"/>
                                  </p:stCondLst>
                                  <p:childTnLst>
                                    <p:set>
                                      <p:cBhvr>
                                        <p:cTn id="21" dur="1" fill="hold">
                                          <p:stCondLst>
                                            <p:cond delay="0"/>
                                          </p:stCondLst>
                                        </p:cTn>
                                        <p:tgtEl>
                                          <p:spTgt spid="64"/>
                                        </p:tgtEl>
                                        <p:attrNameLst>
                                          <p:attrName>style.visibility</p:attrName>
                                        </p:attrNameLst>
                                      </p:cBhvr>
                                      <p:to>
                                        <p:strVal val="visible"/>
                                      </p:to>
                                    </p:set>
                                    <p:animEffect transition="in" filter="fade">
                                      <p:cBhvr>
                                        <p:cTn id="22" dur="500"/>
                                        <p:tgtEl>
                                          <p:spTgt spid="64"/>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7"/>
                                        </p:tgtEl>
                                        <p:attrNameLst>
                                          <p:attrName>style.visibility</p:attrName>
                                        </p:attrNameLst>
                                      </p:cBhvr>
                                      <p:to>
                                        <p:strVal val="visible"/>
                                      </p:to>
                                    </p:set>
                                    <p:animEffect transition="in" filter="fade">
                                      <p:cBhvr>
                                        <p:cTn id="25" dur="500"/>
                                        <p:tgtEl>
                                          <p:spTgt spid="67"/>
                                        </p:tgtEl>
                                      </p:cBhvr>
                                    </p:animEffect>
                                  </p:childTnLst>
                                </p:cTn>
                              </p:par>
                              <p:par>
                                <p:cTn id="26" presetID="10" presetClass="entr" presetSubtype="0" fill="hold" nodeType="with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fade">
                                      <p:cBhvr>
                                        <p:cTn id="28"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905000" y="609600"/>
            <a:ext cx="5257800" cy="584775"/>
          </a:xfrm>
          <a:prstGeom prst="rect">
            <a:avLst/>
          </a:prstGeom>
          <a:noFill/>
        </p:spPr>
        <p:txBody>
          <a:bodyPr wrap="square" rtlCol="0">
            <a:spAutoFit/>
          </a:bodyPr>
          <a:lstStyle/>
          <a:p>
            <a:pPr algn="ctr"/>
            <a:r>
              <a:rPr lang="en-US" sz="3200" b="1" dirty="0">
                <a:solidFill>
                  <a:srgbClr val="0000FF"/>
                </a:solidFill>
              </a:rPr>
              <a:t>Data File Uploading</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7800" y="1828800"/>
            <a:ext cx="6232234" cy="2209858"/>
          </a:xfrm>
          <a:prstGeom prst="rect">
            <a:avLst/>
          </a:prstGeom>
        </p:spPr>
      </p:pic>
      <p:cxnSp>
        <p:nvCxnSpPr>
          <p:cNvPr id="14" name="Straight Arrow Connector 13"/>
          <p:cNvCxnSpPr/>
          <p:nvPr/>
        </p:nvCxnSpPr>
        <p:spPr>
          <a:xfrm flipH="1" flipV="1">
            <a:off x="2133600" y="3703443"/>
            <a:ext cx="228600" cy="30480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9" name="Rectangle 18"/>
          <p:cNvSpPr/>
          <p:nvPr/>
        </p:nvSpPr>
        <p:spPr>
          <a:xfrm>
            <a:off x="2057400" y="4008243"/>
            <a:ext cx="2286000" cy="45720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click to upload file</a:t>
            </a:r>
          </a:p>
        </p:txBody>
      </p:sp>
      <p:sp>
        <p:nvSpPr>
          <p:cNvPr id="24" name="Rectangle 23"/>
          <p:cNvSpPr/>
          <p:nvPr/>
        </p:nvSpPr>
        <p:spPr>
          <a:xfrm>
            <a:off x="3420916" y="1752600"/>
            <a:ext cx="2675083" cy="45720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Click to use example data</a:t>
            </a:r>
          </a:p>
        </p:txBody>
      </p:sp>
      <p:cxnSp>
        <p:nvCxnSpPr>
          <p:cNvPr id="25" name="Straight Arrow Connector 24"/>
          <p:cNvCxnSpPr/>
          <p:nvPr/>
        </p:nvCxnSpPr>
        <p:spPr>
          <a:xfrm flipH="1">
            <a:off x="3124200" y="1981200"/>
            <a:ext cx="296718" cy="45720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3" name="Rectangle 2"/>
          <p:cNvSpPr/>
          <p:nvPr/>
        </p:nvSpPr>
        <p:spPr>
          <a:xfrm>
            <a:off x="2514600" y="1402015"/>
            <a:ext cx="4648200" cy="1371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6597815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905000" y="609600"/>
            <a:ext cx="5257800" cy="584775"/>
          </a:xfrm>
          <a:prstGeom prst="rect">
            <a:avLst/>
          </a:prstGeom>
          <a:noFill/>
        </p:spPr>
        <p:txBody>
          <a:bodyPr wrap="square" rtlCol="0">
            <a:spAutoFit/>
          </a:bodyPr>
          <a:lstStyle/>
          <a:p>
            <a:pPr algn="ctr"/>
            <a:r>
              <a:rPr lang="en-US" sz="3200" b="1" dirty="0">
                <a:solidFill>
                  <a:srgbClr val="0000FF"/>
                </a:solidFill>
              </a:rPr>
              <a:t>Data File Uploading</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2000" y="1905000"/>
            <a:ext cx="7849060" cy="2514600"/>
          </a:xfrm>
          <a:prstGeom prst="rect">
            <a:avLst/>
          </a:prstGeom>
        </p:spPr>
      </p:pic>
      <p:sp>
        <p:nvSpPr>
          <p:cNvPr id="5" name="Rectangle 4"/>
          <p:cNvSpPr/>
          <p:nvPr/>
        </p:nvSpPr>
        <p:spPr>
          <a:xfrm>
            <a:off x="838200" y="1752600"/>
            <a:ext cx="7696660" cy="1219200"/>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54724710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905000" y="609600"/>
            <a:ext cx="5257800" cy="584775"/>
          </a:xfrm>
          <a:prstGeom prst="rect">
            <a:avLst/>
          </a:prstGeom>
          <a:noFill/>
        </p:spPr>
        <p:txBody>
          <a:bodyPr wrap="square" rtlCol="0">
            <a:spAutoFit/>
          </a:bodyPr>
          <a:lstStyle/>
          <a:p>
            <a:pPr algn="ctr"/>
            <a:r>
              <a:rPr lang="en-US" altLang="zh-CN" sz="3200" b="1" dirty="0">
                <a:solidFill>
                  <a:srgbClr val="0000FF"/>
                </a:solidFill>
              </a:rPr>
              <a:t>Missing Value Imputation</a:t>
            </a:r>
            <a:endParaRPr lang="en-US" sz="3200" b="1" dirty="0">
              <a:solidFill>
                <a:srgbClr val="0000FF"/>
              </a:solidFill>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2072931"/>
            <a:ext cx="9144000" cy="2712137"/>
          </a:xfrm>
          <a:prstGeom prst="rect">
            <a:avLst/>
          </a:prstGeom>
        </p:spPr>
      </p:pic>
      <p:sp>
        <p:nvSpPr>
          <p:cNvPr id="6" name="Rounded Rectangle 5"/>
          <p:cNvSpPr/>
          <p:nvPr/>
        </p:nvSpPr>
        <p:spPr>
          <a:xfrm>
            <a:off x="1371600" y="3200400"/>
            <a:ext cx="609600" cy="228600"/>
          </a:xfrm>
          <a:prstGeom prst="roundRect">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7" name="Rounded Rectangle 6"/>
          <p:cNvSpPr/>
          <p:nvPr/>
        </p:nvSpPr>
        <p:spPr>
          <a:xfrm>
            <a:off x="685800" y="3105967"/>
            <a:ext cx="457200" cy="188865"/>
          </a:xfrm>
          <a:prstGeom prst="roundRect">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extLst>
      <p:ext uri="{BB962C8B-B14F-4D97-AF65-F5344CB8AC3E}">
        <p14:creationId xmlns:p14="http://schemas.microsoft.com/office/powerpoint/2010/main" val="170400101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579929"/>
            <a:ext cx="9144000" cy="3698141"/>
          </a:xfrm>
          <a:prstGeom prst="rect">
            <a:avLst/>
          </a:prstGeom>
        </p:spPr>
      </p:pic>
      <p:sp>
        <p:nvSpPr>
          <p:cNvPr id="2" name="TextBox 1"/>
          <p:cNvSpPr txBox="1"/>
          <p:nvPr/>
        </p:nvSpPr>
        <p:spPr>
          <a:xfrm>
            <a:off x="1905000" y="609600"/>
            <a:ext cx="5257800" cy="584775"/>
          </a:xfrm>
          <a:prstGeom prst="rect">
            <a:avLst/>
          </a:prstGeom>
          <a:noFill/>
        </p:spPr>
        <p:txBody>
          <a:bodyPr wrap="square" rtlCol="0">
            <a:spAutoFit/>
          </a:bodyPr>
          <a:lstStyle/>
          <a:p>
            <a:pPr algn="ctr"/>
            <a:r>
              <a:rPr lang="en-US" sz="3200" b="1" dirty="0">
                <a:solidFill>
                  <a:srgbClr val="0000FF"/>
                </a:solidFill>
              </a:rPr>
              <a:t>Data Normalization</a:t>
            </a:r>
          </a:p>
        </p:txBody>
      </p:sp>
      <p:sp>
        <p:nvSpPr>
          <p:cNvPr id="4" name="Rectangle 3"/>
          <p:cNvSpPr/>
          <p:nvPr/>
        </p:nvSpPr>
        <p:spPr>
          <a:xfrm>
            <a:off x="-47134" y="1512118"/>
            <a:ext cx="9191134" cy="1607530"/>
          </a:xfrm>
          <a:prstGeom prst="rect">
            <a:avLst/>
          </a:prstGeom>
          <a:noFill/>
          <a:ln w="571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8" name="Rectangle 7"/>
          <p:cNvSpPr/>
          <p:nvPr/>
        </p:nvSpPr>
        <p:spPr>
          <a:xfrm>
            <a:off x="6019800" y="1358245"/>
            <a:ext cx="1828800" cy="1358825"/>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Apply normalization method  </a:t>
            </a:r>
          </a:p>
        </p:txBody>
      </p:sp>
      <p:sp>
        <p:nvSpPr>
          <p:cNvPr id="15" name="Rectangle 14"/>
          <p:cNvSpPr/>
          <p:nvPr/>
        </p:nvSpPr>
        <p:spPr>
          <a:xfrm>
            <a:off x="23710" y="3332527"/>
            <a:ext cx="5615090" cy="3068273"/>
          </a:xfrm>
          <a:prstGeom prst="rect">
            <a:avLst/>
          </a:prstGeom>
          <a:noFill/>
          <a:ln w="571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6" name="Rectangle 15"/>
          <p:cNvSpPr/>
          <p:nvPr/>
        </p:nvSpPr>
        <p:spPr>
          <a:xfrm>
            <a:off x="3429000" y="5244389"/>
            <a:ext cx="1828800" cy="1358825"/>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Visualize the performance of normalization with PCA</a:t>
            </a:r>
          </a:p>
        </p:txBody>
      </p:sp>
      <p:sp>
        <p:nvSpPr>
          <p:cNvPr id="20" name="Rectangle 19"/>
          <p:cNvSpPr/>
          <p:nvPr/>
        </p:nvSpPr>
        <p:spPr>
          <a:xfrm>
            <a:off x="6934200" y="4800600"/>
            <a:ext cx="1828800" cy="1358825"/>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Display the information of selected samples</a:t>
            </a:r>
          </a:p>
        </p:txBody>
      </p:sp>
      <p:sp>
        <p:nvSpPr>
          <p:cNvPr id="21" name="Rectangle 20"/>
          <p:cNvSpPr/>
          <p:nvPr/>
        </p:nvSpPr>
        <p:spPr>
          <a:xfrm>
            <a:off x="6751958" y="3505201"/>
            <a:ext cx="2315842" cy="1219200"/>
          </a:xfrm>
          <a:prstGeom prst="rect">
            <a:avLst/>
          </a:prstGeom>
          <a:noFill/>
          <a:ln w="571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extLst>
      <p:ext uri="{BB962C8B-B14F-4D97-AF65-F5344CB8AC3E}">
        <p14:creationId xmlns:p14="http://schemas.microsoft.com/office/powerpoint/2010/main" val="226034266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905000" y="609600"/>
            <a:ext cx="5257800" cy="861774"/>
          </a:xfrm>
          <a:prstGeom prst="rect">
            <a:avLst/>
          </a:prstGeom>
          <a:noFill/>
        </p:spPr>
        <p:txBody>
          <a:bodyPr wrap="square" rtlCol="0">
            <a:spAutoFit/>
          </a:bodyPr>
          <a:lstStyle/>
          <a:p>
            <a:pPr algn="ctr"/>
            <a:r>
              <a:rPr lang="en-US" sz="3200" b="1" dirty="0">
                <a:solidFill>
                  <a:srgbClr val="0000FF"/>
                </a:solidFill>
              </a:rPr>
              <a:t>Data Normalization </a:t>
            </a:r>
          </a:p>
          <a:p>
            <a:pPr algn="ctr"/>
            <a:r>
              <a:rPr lang="en-US" b="1" dirty="0">
                <a:solidFill>
                  <a:srgbClr val="0000FF"/>
                </a:solidFill>
              </a:rPr>
              <a:t>(apply normalization method)</a:t>
            </a:r>
            <a:endParaRPr lang="en-US" sz="3200" b="1" dirty="0">
              <a:solidFill>
                <a:srgbClr val="0000FF"/>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2823" y="1540832"/>
            <a:ext cx="3675328" cy="5002404"/>
          </a:xfrm>
          <a:prstGeom prst="rect">
            <a:avLst/>
          </a:prstGeom>
        </p:spPr>
      </p:pic>
      <p:cxnSp>
        <p:nvCxnSpPr>
          <p:cNvPr id="7" name="Straight Arrow Connector 6"/>
          <p:cNvCxnSpPr/>
          <p:nvPr/>
        </p:nvCxnSpPr>
        <p:spPr>
          <a:xfrm flipH="1">
            <a:off x="2700487" y="2064420"/>
            <a:ext cx="381000" cy="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0" name="Rectangle 9"/>
          <p:cNvSpPr/>
          <p:nvPr/>
        </p:nvSpPr>
        <p:spPr>
          <a:xfrm>
            <a:off x="3209083" y="1741028"/>
            <a:ext cx="2057400" cy="60960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err="1"/>
              <a:t>Samplewise</a:t>
            </a:r>
            <a:r>
              <a:rPr lang="en-US" dirty="0"/>
              <a:t> normalization</a:t>
            </a:r>
          </a:p>
        </p:txBody>
      </p:sp>
      <p:pic>
        <p:nvPicPr>
          <p:cNvPr id="23" name="Picture 2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00600" y="3200400"/>
            <a:ext cx="3209080" cy="2914286"/>
          </a:xfrm>
          <a:prstGeom prst="rect">
            <a:avLst/>
          </a:prstGeom>
        </p:spPr>
      </p:pic>
      <p:pic>
        <p:nvPicPr>
          <p:cNvPr id="24" name="Picture 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18524" y="3279081"/>
            <a:ext cx="3007147" cy="2730903"/>
          </a:xfrm>
          <a:prstGeom prst="rect">
            <a:avLst/>
          </a:prstGeom>
        </p:spPr>
      </p:pic>
      <p:sp>
        <p:nvSpPr>
          <p:cNvPr id="12" name="Rectangle 11"/>
          <p:cNvSpPr/>
          <p:nvPr/>
        </p:nvSpPr>
        <p:spPr>
          <a:xfrm>
            <a:off x="3209083" y="2667148"/>
            <a:ext cx="2226724" cy="512073"/>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after = before * </a:t>
            </a:r>
            <a:r>
              <a:rPr lang="en-US" dirty="0">
                <a:solidFill>
                  <a:srgbClr val="FFC000"/>
                </a:solidFill>
              </a:rPr>
              <a:t>ratio</a:t>
            </a:r>
          </a:p>
        </p:txBody>
      </p:sp>
    </p:spTree>
    <p:extLst>
      <p:ext uri="{BB962C8B-B14F-4D97-AF65-F5344CB8AC3E}">
        <p14:creationId xmlns:p14="http://schemas.microsoft.com/office/powerpoint/2010/main" val="344658705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905000" y="609600"/>
            <a:ext cx="5257800" cy="861774"/>
          </a:xfrm>
          <a:prstGeom prst="rect">
            <a:avLst/>
          </a:prstGeom>
          <a:noFill/>
        </p:spPr>
        <p:txBody>
          <a:bodyPr wrap="square" rtlCol="0">
            <a:spAutoFit/>
          </a:bodyPr>
          <a:lstStyle/>
          <a:p>
            <a:pPr algn="ctr"/>
            <a:r>
              <a:rPr lang="en-US" sz="3200" b="1" dirty="0">
                <a:solidFill>
                  <a:srgbClr val="0000FF"/>
                </a:solidFill>
              </a:rPr>
              <a:t>Data Normalization </a:t>
            </a:r>
          </a:p>
          <a:p>
            <a:pPr algn="ctr"/>
            <a:r>
              <a:rPr lang="en-US" b="1" dirty="0">
                <a:solidFill>
                  <a:srgbClr val="0000FF"/>
                </a:solidFill>
              </a:rPr>
              <a:t>(apply normalization method)</a:t>
            </a:r>
            <a:endParaRPr lang="en-US" sz="3200" b="1" dirty="0">
              <a:solidFill>
                <a:srgbClr val="0000FF"/>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2823" y="1540832"/>
            <a:ext cx="3675328" cy="5002404"/>
          </a:xfrm>
          <a:prstGeom prst="rect">
            <a:avLst/>
          </a:prstGeom>
        </p:spPr>
      </p:pic>
      <p:cxnSp>
        <p:nvCxnSpPr>
          <p:cNvPr id="7" name="Straight Arrow Connector 6"/>
          <p:cNvCxnSpPr/>
          <p:nvPr/>
        </p:nvCxnSpPr>
        <p:spPr>
          <a:xfrm flipH="1" flipV="1">
            <a:off x="1993602" y="3454334"/>
            <a:ext cx="203796" cy="667208"/>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0" name="Rectangle 9"/>
          <p:cNvSpPr/>
          <p:nvPr/>
        </p:nvSpPr>
        <p:spPr>
          <a:xfrm>
            <a:off x="1066800" y="4191000"/>
            <a:ext cx="2057400" cy="60960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Data transformation</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28177" y="1981200"/>
            <a:ext cx="5037504" cy="3775164"/>
          </a:xfrm>
          <a:prstGeom prst="rect">
            <a:avLst/>
          </a:prstGeom>
        </p:spPr>
      </p:pic>
      <p:sp>
        <p:nvSpPr>
          <p:cNvPr id="9" name="Rectangle 8"/>
          <p:cNvSpPr/>
          <p:nvPr/>
        </p:nvSpPr>
        <p:spPr>
          <a:xfrm>
            <a:off x="5029200" y="3965834"/>
            <a:ext cx="1524000" cy="225166"/>
          </a:xfrm>
          <a:prstGeom prst="rect">
            <a:avLst/>
          </a:prstGeom>
          <a:noFill/>
          <a:ln>
            <a:noFill/>
          </a:ln>
        </p:spPr>
        <p:style>
          <a:lnRef idx="0">
            <a:scrgbClr r="0" g="0" b="0"/>
          </a:lnRef>
          <a:fillRef idx="0">
            <a:scrgbClr r="0" g="0" b="0"/>
          </a:fillRef>
          <a:effectRef idx="0">
            <a:scrgbClr r="0" g="0" b="0"/>
          </a:effectRef>
          <a:fontRef idx="minor">
            <a:schemeClr val="accent2"/>
          </a:fontRef>
        </p:style>
        <p:txBody>
          <a:bodyPr rtlCol="0" anchor="ctr"/>
          <a:lstStyle/>
          <a:p>
            <a:pPr algn="ctr"/>
            <a:r>
              <a:rPr lang="en-US" dirty="0"/>
              <a:t>before</a:t>
            </a:r>
          </a:p>
        </p:txBody>
      </p:sp>
      <p:sp>
        <p:nvSpPr>
          <p:cNvPr id="15" name="Rectangle 14"/>
          <p:cNvSpPr/>
          <p:nvPr/>
        </p:nvSpPr>
        <p:spPr>
          <a:xfrm>
            <a:off x="5029200" y="2028890"/>
            <a:ext cx="1524000" cy="225166"/>
          </a:xfrm>
          <a:prstGeom prst="rect">
            <a:avLst/>
          </a:prstGeom>
          <a:noFill/>
          <a:ln>
            <a:noFill/>
          </a:ln>
        </p:spPr>
        <p:style>
          <a:lnRef idx="0">
            <a:scrgbClr r="0" g="0" b="0"/>
          </a:lnRef>
          <a:fillRef idx="0">
            <a:scrgbClr r="0" g="0" b="0"/>
          </a:fillRef>
          <a:effectRef idx="0">
            <a:scrgbClr r="0" g="0" b="0"/>
          </a:effectRef>
          <a:fontRef idx="minor">
            <a:schemeClr val="accent3"/>
          </a:fontRef>
        </p:style>
        <p:txBody>
          <a:bodyPr rtlCol="0" anchor="ctr"/>
          <a:lstStyle/>
          <a:p>
            <a:pPr algn="ctr"/>
            <a:r>
              <a:rPr lang="en-US" dirty="0"/>
              <a:t>after log</a:t>
            </a:r>
          </a:p>
        </p:txBody>
      </p:sp>
      <p:sp>
        <p:nvSpPr>
          <p:cNvPr id="11" name="Rectangle 10"/>
          <p:cNvSpPr/>
          <p:nvPr/>
        </p:nvSpPr>
        <p:spPr>
          <a:xfrm>
            <a:off x="7467600" y="4114800"/>
            <a:ext cx="381000" cy="609600"/>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7" name="Rectangle 16"/>
          <p:cNvSpPr/>
          <p:nvPr/>
        </p:nvSpPr>
        <p:spPr>
          <a:xfrm>
            <a:off x="7467600" y="1828800"/>
            <a:ext cx="381000" cy="609600"/>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20" name="Rectangle 19"/>
          <p:cNvSpPr/>
          <p:nvPr/>
        </p:nvSpPr>
        <p:spPr>
          <a:xfrm>
            <a:off x="8001000" y="3733800"/>
            <a:ext cx="1008130" cy="550818"/>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Outlier gone!</a:t>
            </a:r>
          </a:p>
        </p:txBody>
      </p:sp>
      <p:sp>
        <p:nvSpPr>
          <p:cNvPr id="21" name="Rectangle 20"/>
          <p:cNvSpPr/>
          <p:nvPr/>
        </p:nvSpPr>
        <p:spPr>
          <a:xfrm>
            <a:off x="4619146" y="6307571"/>
            <a:ext cx="3950505" cy="369332"/>
          </a:xfrm>
          <a:prstGeom prst="rect">
            <a:avLst/>
          </a:prstGeom>
          <a:noFill/>
          <a:ln>
            <a:noFill/>
          </a:ln>
        </p:spPr>
        <p:style>
          <a:lnRef idx="0">
            <a:scrgbClr r="0" g="0" b="0"/>
          </a:lnRef>
          <a:fillRef idx="0">
            <a:scrgbClr r="0" g="0" b="0"/>
          </a:fillRef>
          <a:effectRef idx="0">
            <a:scrgbClr r="0" g="0" b="0"/>
          </a:effectRef>
          <a:fontRef idx="minor">
            <a:schemeClr val="accent2"/>
          </a:fontRef>
        </p:style>
        <p:txBody>
          <a:bodyPr wrap="none">
            <a:spAutoFit/>
          </a:bodyPr>
          <a:lstStyle/>
          <a:p>
            <a:r>
              <a:rPr lang="en-US" dirty="0"/>
              <a:t>Won’t influence the non parametric test</a:t>
            </a:r>
          </a:p>
        </p:txBody>
      </p:sp>
    </p:spTree>
    <p:extLst>
      <p:ext uri="{BB962C8B-B14F-4D97-AF65-F5344CB8AC3E}">
        <p14:creationId xmlns:p14="http://schemas.microsoft.com/office/powerpoint/2010/main" val="291872384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905000" y="609600"/>
            <a:ext cx="5257800" cy="861774"/>
          </a:xfrm>
          <a:prstGeom prst="rect">
            <a:avLst/>
          </a:prstGeom>
          <a:noFill/>
        </p:spPr>
        <p:txBody>
          <a:bodyPr wrap="square" rtlCol="0">
            <a:spAutoFit/>
          </a:bodyPr>
          <a:lstStyle/>
          <a:p>
            <a:pPr algn="ctr"/>
            <a:r>
              <a:rPr lang="en-US" sz="3200" b="1" dirty="0">
                <a:solidFill>
                  <a:srgbClr val="0000FF"/>
                </a:solidFill>
              </a:rPr>
              <a:t>Data Normalization </a:t>
            </a:r>
          </a:p>
          <a:p>
            <a:pPr algn="ctr"/>
            <a:r>
              <a:rPr lang="en-US" b="1" dirty="0">
                <a:solidFill>
                  <a:srgbClr val="0000FF"/>
                </a:solidFill>
              </a:rPr>
              <a:t>(apply normalization method)</a:t>
            </a:r>
            <a:endParaRPr lang="en-US" sz="3200" b="1" dirty="0">
              <a:solidFill>
                <a:srgbClr val="0000FF"/>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2823" y="1540832"/>
            <a:ext cx="3675328" cy="5002404"/>
          </a:xfrm>
          <a:prstGeom prst="rect">
            <a:avLst/>
          </a:prstGeom>
        </p:spPr>
      </p:pic>
      <p:cxnSp>
        <p:nvCxnSpPr>
          <p:cNvPr id="7" name="Straight Arrow Connector 6"/>
          <p:cNvCxnSpPr/>
          <p:nvPr/>
        </p:nvCxnSpPr>
        <p:spPr>
          <a:xfrm flipH="1">
            <a:off x="2667000" y="4419600"/>
            <a:ext cx="381000" cy="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9" name="Rectangle 8"/>
          <p:cNvSpPr/>
          <p:nvPr/>
        </p:nvSpPr>
        <p:spPr>
          <a:xfrm>
            <a:off x="3048000" y="4114800"/>
            <a:ext cx="2057400" cy="60960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err="1"/>
              <a:t>featurewise</a:t>
            </a:r>
            <a:r>
              <a:rPr lang="en-US" dirty="0"/>
              <a:t> normalization</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29200" y="1828800"/>
            <a:ext cx="2933700" cy="1552575"/>
          </a:xfrm>
          <a:prstGeom prst="rect">
            <a:avLst/>
          </a:prstGeom>
        </p:spPr>
      </p:pic>
      <p:sp>
        <p:nvSpPr>
          <p:cNvPr id="4" name="Rectangle 3"/>
          <p:cNvSpPr/>
          <p:nvPr/>
        </p:nvSpPr>
        <p:spPr>
          <a:xfrm>
            <a:off x="5867400" y="4419600"/>
            <a:ext cx="3124200" cy="1371600"/>
          </a:xfrm>
          <a:prstGeom prst="rect">
            <a:avLst/>
          </a:prstGeom>
          <a:noFill/>
          <a:ln>
            <a:noFill/>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6" name="Rectangle 5"/>
          <p:cNvSpPr/>
          <p:nvPr/>
        </p:nvSpPr>
        <p:spPr>
          <a:xfrm>
            <a:off x="5181600" y="4038600"/>
            <a:ext cx="3810000" cy="1752600"/>
          </a:xfrm>
          <a:prstGeom prst="rect">
            <a:avLst/>
          </a:prstGeom>
          <a:noFill/>
          <a:ln>
            <a:noFill/>
          </a:ln>
        </p:spPr>
        <p:style>
          <a:lnRef idx="0">
            <a:scrgbClr r="0" g="0" b="0"/>
          </a:lnRef>
          <a:fillRef idx="0">
            <a:scrgbClr r="0" g="0" b="0"/>
          </a:fillRef>
          <a:effectRef idx="0">
            <a:scrgbClr r="0" g="0" b="0"/>
          </a:effectRef>
          <a:fontRef idx="minor">
            <a:schemeClr val="accent2"/>
          </a:fontRef>
        </p:style>
        <p:txBody>
          <a:bodyPr rtlCol="0" anchor="ctr"/>
          <a:lstStyle/>
          <a:p>
            <a:r>
              <a:rPr lang="en-US" dirty="0"/>
              <a:t>Important for multivariate analysis (including PCA)</a:t>
            </a:r>
          </a:p>
          <a:p>
            <a:r>
              <a:rPr lang="en-US" dirty="0"/>
              <a:t>Won’t influence the hypothesis testing result</a:t>
            </a:r>
          </a:p>
          <a:p>
            <a:endParaRPr lang="en-US" dirty="0"/>
          </a:p>
        </p:txBody>
      </p:sp>
    </p:spTree>
    <p:extLst>
      <p:ext uri="{BB962C8B-B14F-4D97-AF65-F5344CB8AC3E}">
        <p14:creationId xmlns:p14="http://schemas.microsoft.com/office/powerpoint/2010/main" val="370893449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3000" y="2390136"/>
            <a:ext cx="6490354" cy="3376255"/>
          </a:xfrm>
          <a:prstGeom prst="rect">
            <a:avLst/>
          </a:prstGeom>
        </p:spPr>
      </p:pic>
      <p:sp>
        <p:nvSpPr>
          <p:cNvPr id="2" name="TextBox 1"/>
          <p:cNvSpPr txBox="1"/>
          <p:nvPr/>
        </p:nvSpPr>
        <p:spPr>
          <a:xfrm>
            <a:off x="1905000" y="609600"/>
            <a:ext cx="5257800" cy="861774"/>
          </a:xfrm>
          <a:prstGeom prst="rect">
            <a:avLst/>
          </a:prstGeom>
          <a:noFill/>
        </p:spPr>
        <p:txBody>
          <a:bodyPr wrap="square" rtlCol="0">
            <a:spAutoFit/>
          </a:bodyPr>
          <a:lstStyle/>
          <a:p>
            <a:pPr algn="ctr"/>
            <a:r>
              <a:rPr lang="en-US" sz="3200" b="1" dirty="0">
                <a:solidFill>
                  <a:srgbClr val="0000FF"/>
                </a:solidFill>
              </a:rPr>
              <a:t>Data Normalization </a:t>
            </a:r>
          </a:p>
          <a:p>
            <a:pPr algn="ctr"/>
            <a:r>
              <a:rPr lang="en-US" b="1" dirty="0">
                <a:solidFill>
                  <a:srgbClr val="0000FF"/>
                </a:solidFill>
              </a:rPr>
              <a:t>(visualize the performance)</a:t>
            </a:r>
            <a:endParaRPr lang="en-US" sz="3200" b="1" dirty="0">
              <a:solidFill>
                <a:srgbClr val="0000FF"/>
              </a:solidFill>
            </a:endParaRPr>
          </a:p>
        </p:txBody>
      </p:sp>
      <p:cxnSp>
        <p:nvCxnSpPr>
          <p:cNvPr id="9" name="Straight Arrow Connector 8"/>
          <p:cNvCxnSpPr/>
          <p:nvPr/>
        </p:nvCxnSpPr>
        <p:spPr>
          <a:xfrm flipH="1">
            <a:off x="1638300" y="2128855"/>
            <a:ext cx="266700" cy="451107"/>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sp>
        <p:nvSpPr>
          <p:cNvPr id="14" name="Rectangle 13"/>
          <p:cNvSpPr/>
          <p:nvPr/>
        </p:nvSpPr>
        <p:spPr>
          <a:xfrm>
            <a:off x="1066800" y="1603588"/>
            <a:ext cx="2209800" cy="606212"/>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Change color with different sample info </a:t>
            </a:r>
          </a:p>
        </p:txBody>
      </p:sp>
      <p:sp>
        <p:nvSpPr>
          <p:cNvPr id="3" name="Rectangle 2"/>
          <p:cNvSpPr/>
          <p:nvPr/>
        </p:nvSpPr>
        <p:spPr>
          <a:xfrm>
            <a:off x="5943600" y="2351362"/>
            <a:ext cx="228600" cy="228600"/>
          </a:xfrm>
          <a:prstGeom prst="rect">
            <a:avLst/>
          </a:prstGeom>
          <a:noFill/>
          <a:ln w="571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cxnSp>
        <p:nvCxnSpPr>
          <p:cNvPr id="7" name="Straight Arrow Connector 6"/>
          <p:cNvCxnSpPr/>
          <p:nvPr/>
        </p:nvCxnSpPr>
        <p:spPr>
          <a:xfrm flipH="1" flipV="1">
            <a:off x="6140777" y="2596641"/>
            <a:ext cx="533400" cy="221824"/>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5" name="Rectangle 4"/>
          <p:cNvSpPr/>
          <p:nvPr/>
        </p:nvSpPr>
        <p:spPr>
          <a:xfrm>
            <a:off x="6642754" y="2470895"/>
            <a:ext cx="1676400" cy="53340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Click to select samples </a:t>
            </a:r>
          </a:p>
        </p:txBody>
      </p:sp>
    </p:spTree>
    <p:extLst>
      <p:ext uri="{BB962C8B-B14F-4D97-AF65-F5344CB8AC3E}">
        <p14:creationId xmlns:p14="http://schemas.microsoft.com/office/powerpoint/2010/main" val="41291081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905000" y="609600"/>
            <a:ext cx="5257800" cy="861774"/>
          </a:xfrm>
          <a:prstGeom prst="rect">
            <a:avLst/>
          </a:prstGeom>
          <a:noFill/>
        </p:spPr>
        <p:txBody>
          <a:bodyPr wrap="square" rtlCol="0">
            <a:spAutoFit/>
          </a:bodyPr>
          <a:lstStyle/>
          <a:p>
            <a:pPr algn="ctr"/>
            <a:r>
              <a:rPr lang="en-US" sz="3200" b="1" dirty="0">
                <a:solidFill>
                  <a:srgbClr val="0000FF"/>
                </a:solidFill>
              </a:rPr>
              <a:t>Data Normalization </a:t>
            </a:r>
          </a:p>
          <a:p>
            <a:pPr algn="ctr"/>
            <a:r>
              <a:rPr lang="en-US" b="1" dirty="0">
                <a:solidFill>
                  <a:srgbClr val="0000FF"/>
                </a:solidFill>
              </a:rPr>
              <a:t>(visualize the performance)</a:t>
            </a:r>
            <a:endParaRPr lang="en-US" sz="3200" b="1" dirty="0">
              <a:solidFill>
                <a:srgbClr val="0000FF"/>
              </a:solidFill>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38400" y="1524000"/>
            <a:ext cx="4015272" cy="4524796"/>
          </a:xfrm>
          <a:prstGeom prst="rect">
            <a:avLst/>
          </a:prstGeom>
        </p:spPr>
      </p:pic>
      <p:sp>
        <p:nvSpPr>
          <p:cNvPr id="10" name="Rectangle 9"/>
          <p:cNvSpPr/>
          <p:nvPr/>
        </p:nvSpPr>
        <p:spPr>
          <a:xfrm>
            <a:off x="1041945" y="1828800"/>
            <a:ext cx="1371600" cy="339439"/>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sz="1050" dirty="0"/>
              <a:t>No normalization</a:t>
            </a:r>
          </a:p>
        </p:txBody>
      </p:sp>
      <p:sp>
        <p:nvSpPr>
          <p:cNvPr id="12" name="Rectangle 11"/>
          <p:cNvSpPr/>
          <p:nvPr/>
        </p:nvSpPr>
        <p:spPr>
          <a:xfrm>
            <a:off x="6553200" y="1828800"/>
            <a:ext cx="1752600" cy="339439"/>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sz="1050" dirty="0"/>
              <a:t>Normalize</a:t>
            </a:r>
            <a:r>
              <a:rPr lang="en-US" altLang="zh-CN" sz="1050" dirty="0"/>
              <a:t>d</a:t>
            </a:r>
            <a:r>
              <a:rPr lang="en-US" sz="1050" dirty="0"/>
              <a:t> to urine volume</a:t>
            </a:r>
          </a:p>
        </p:txBody>
      </p:sp>
      <p:sp>
        <p:nvSpPr>
          <p:cNvPr id="13" name="Rectangle 12"/>
          <p:cNvSpPr/>
          <p:nvPr/>
        </p:nvSpPr>
        <p:spPr>
          <a:xfrm>
            <a:off x="813345" y="3335547"/>
            <a:ext cx="1600200" cy="339439"/>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sz="1050" dirty="0"/>
              <a:t> Normalized to osmolality</a:t>
            </a:r>
          </a:p>
        </p:txBody>
      </p:sp>
      <p:sp>
        <p:nvSpPr>
          <p:cNvPr id="15" name="Rectangle 14"/>
          <p:cNvSpPr/>
          <p:nvPr/>
        </p:nvSpPr>
        <p:spPr>
          <a:xfrm>
            <a:off x="6553200" y="3341080"/>
            <a:ext cx="2362200" cy="339439"/>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sz="1050" dirty="0"/>
              <a:t> Normalized to creatinine concentration</a:t>
            </a:r>
          </a:p>
        </p:txBody>
      </p:sp>
      <p:sp>
        <p:nvSpPr>
          <p:cNvPr id="16" name="Rectangle 15"/>
          <p:cNvSpPr/>
          <p:nvPr/>
        </p:nvSpPr>
        <p:spPr>
          <a:xfrm>
            <a:off x="1143000" y="5110714"/>
            <a:ext cx="1270545" cy="339439"/>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sz="1050" dirty="0"/>
              <a:t> normalized to </a:t>
            </a:r>
            <a:r>
              <a:rPr lang="en-US" sz="1050" dirty="0" err="1"/>
              <a:t>mTIC</a:t>
            </a:r>
            <a:endParaRPr lang="en-US" sz="1050" dirty="0"/>
          </a:p>
        </p:txBody>
      </p:sp>
      <p:sp>
        <p:nvSpPr>
          <p:cNvPr id="17" name="Smiley Face 16"/>
          <p:cNvSpPr/>
          <p:nvPr/>
        </p:nvSpPr>
        <p:spPr>
          <a:xfrm>
            <a:off x="990928" y="5166133"/>
            <a:ext cx="228600" cy="228600"/>
          </a:xfrm>
          <a:prstGeom prst="smileyFace">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18" name="Smiley Face 17"/>
          <p:cNvSpPr/>
          <p:nvPr/>
        </p:nvSpPr>
        <p:spPr>
          <a:xfrm>
            <a:off x="684002" y="3390966"/>
            <a:ext cx="228600" cy="228600"/>
          </a:xfrm>
          <a:prstGeom prst="smileyFace">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19" name="Rectangle 18"/>
          <p:cNvSpPr/>
          <p:nvPr/>
        </p:nvSpPr>
        <p:spPr>
          <a:xfrm>
            <a:off x="4533900" y="4572000"/>
            <a:ext cx="2019300" cy="14767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4464677" y="4931770"/>
            <a:ext cx="4145923" cy="1240430"/>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r>
              <a:rPr lang="en-US" dirty="0"/>
              <a:t>Select the normalization method that reveal</a:t>
            </a:r>
            <a:r>
              <a:rPr lang="en-US" altLang="zh-CN" dirty="0"/>
              <a:t>s</a:t>
            </a:r>
            <a:r>
              <a:rPr lang="en-US" dirty="0"/>
              <a:t> most of the biological difference</a:t>
            </a:r>
          </a:p>
        </p:txBody>
      </p:sp>
      <p:sp>
        <p:nvSpPr>
          <p:cNvPr id="20" name="Rectangle 19"/>
          <p:cNvSpPr/>
          <p:nvPr/>
        </p:nvSpPr>
        <p:spPr>
          <a:xfrm>
            <a:off x="-1219200" y="6593806"/>
            <a:ext cx="5791200" cy="345707"/>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sz="900" dirty="0">
                <a:solidFill>
                  <a:schemeClr val="bg1">
                    <a:lumMod val="75000"/>
                  </a:schemeClr>
                </a:solidFill>
              </a:rPr>
              <a:t>http://www.sciencedirect.com/science/article/pii/S157002320900021X</a:t>
            </a:r>
          </a:p>
        </p:txBody>
      </p:sp>
    </p:spTree>
    <p:extLst>
      <p:ext uri="{BB962C8B-B14F-4D97-AF65-F5344CB8AC3E}">
        <p14:creationId xmlns:p14="http://schemas.microsoft.com/office/powerpoint/2010/main" val="2777418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971800" y="1943100"/>
            <a:ext cx="2877065" cy="4191000"/>
          </a:xfrm>
          <a:prstGeom prst="rect">
            <a:avLst/>
          </a:prstGeom>
        </p:spPr>
      </p:pic>
      <p:sp>
        <p:nvSpPr>
          <p:cNvPr id="2" name="TextBox 1"/>
          <p:cNvSpPr txBox="1"/>
          <p:nvPr/>
        </p:nvSpPr>
        <p:spPr>
          <a:xfrm>
            <a:off x="1905000" y="609600"/>
            <a:ext cx="5257800" cy="861774"/>
          </a:xfrm>
          <a:prstGeom prst="rect">
            <a:avLst/>
          </a:prstGeom>
          <a:noFill/>
        </p:spPr>
        <p:txBody>
          <a:bodyPr wrap="square" rtlCol="0">
            <a:spAutoFit/>
          </a:bodyPr>
          <a:lstStyle/>
          <a:p>
            <a:pPr algn="ctr"/>
            <a:r>
              <a:rPr lang="en-US" sz="3200" b="1" dirty="0">
                <a:solidFill>
                  <a:srgbClr val="0000FF"/>
                </a:solidFill>
              </a:rPr>
              <a:t>Data Normalization </a:t>
            </a:r>
          </a:p>
          <a:p>
            <a:pPr algn="ctr"/>
            <a:r>
              <a:rPr lang="en-US" b="1" dirty="0">
                <a:solidFill>
                  <a:srgbClr val="0000FF"/>
                </a:solidFill>
              </a:rPr>
              <a:t>(visualize the performance)</a:t>
            </a:r>
            <a:endParaRPr lang="en-US" sz="3200" b="1" dirty="0">
              <a:solidFill>
                <a:srgbClr val="0000FF"/>
              </a:solidFill>
            </a:endParaRPr>
          </a:p>
        </p:txBody>
      </p:sp>
      <p:cxnSp>
        <p:nvCxnSpPr>
          <p:cNvPr id="10" name="Straight Arrow Connector 9"/>
          <p:cNvCxnSpPr/>
          <p:nvPr/>
        </p:nvCxnSpPr>
        <p:spPr>
          <a:xfrm flipH="1">
            <a:off x="5257800" y="4648200"/>
            <a:ext cx="1066800" cy="30480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5" name="Rectangle 14"/>
          <p:cNvSpPr/>
          <p:nvPr/>
        </p:nvSpPr>
        <p:spPr>
          <a:xfrm>
            <a:off x="6400800" y="3962400"/>
            <a:ext cx="1371600" cy="1143000"/>
          </a:xfrm>
          <a:prstGeom prst="rect">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Display the info of selected samples</a:t>
            </a:r>
          </a:p>
        </p:txBody>
      </p:sp>
    </p:spTree>
    <p:extLst>
      <p:ext uri="{BB962C8B-B14F-4D97-AF65-F5344CB8AC3E}">
        <p14:creationId xmlns:p14="http://schemas.microsoft.com/office/powerpoint/2010/main" val="11992065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rot="16200000">
            <a:off x="-1712265" y="3998266"/>
            <a:ext cx="4495799" cy="461665"/>
          </a:xfrm>
          <a:prstGeom prst="rect">
            <a:avLst/>
          </a:prstGeom>
          <a:noFill/>
        </p:spPr>
        <p:txBody>
          <a:bodyPr wrap="square" rtlCol="0">
            <a:spAutoFit/>
          </a:bodyPr>
          <a:lstStyle/>
          <a:p>
            <a:r>
              <a:rPr lang="en-US" sz="2400" b="1" dirty="0">
                <a:solidFill>
                  <a:srgbClr val="000099"/>
                </a:solidFill>
              </a:rPr>
              <a:t>Difference</a:t>
            </a:r>
            <a:r>
              <a:rPr lang="en-US" altLang="zh-CN" sz="2400" b="1" dirty="0">
                <a:solidFill>
                  <a:srgbClr val="000099"/>
                </a:solidFill>
              </a:rPr>
              <a:t>/Variation</a:t>
            </a:r>
            <a:endParaRPr lang="en-US" sz="2400" b="1" dirty="0">
              <a:solidFill>
                <a:srgbClr val="000099"/>
              </a:solidFill>
            </a:endParaRPr>
          </a:p>
        </p:txBody>
      </p:sp>
      <p:sp>
        <p:nvSpPr>
          <p:cNvPr id="11" name="TextBox 10"/>
          <p:cNvSpPr txBox="1"/>
          <p:nvPr/>
        </p:nvSpPr>
        <p:spPr>
          <a:xfrm>
            <a:off x="2314667" y="1442076"/>
            <a:ext cx="1447800" cy="369332"/>
          </a:xfrm>
          <a:prstGeom prst="rect">
            <a:avLst/>
          </a:prstGeom>
          <a:noFill/>
        </p:spPr>
        <p:txBody>
          <a:bodyPr wrap="square" rtlCol="0">
            <a:spAutoFit/>
          </a:bodyPr>
          <a:lstStyle/>
          <a:p>
            <a:r>
              <a:rPr lang="en-US" b="1" dirty="0">
                <a:solidFill>
                  <a:srgbClr val="0070C0"/>
                </a:solidFill>
              </a:rPr>
              <a:t>Sample Size</a:t>
            </a:r>
          </a:p>
        </p:txBody>
      </p:sp>
      <p:sp>
        <p:nvSpPr>
          <p:cNvPr id="12" name="TextBox 11"/>
          <p:cNvSpPr txBox="1"/>
          <p:nvPr/>
        </p:nvSpPr>
        <p:spPr>
          <a:xfrm>
            <a:off x="3886201" y="1444412"/>
            <a:ext cx="1129683" cy="369332"/>
          </a:xfrm>
          <a:prstGeom prst="rect">
            <a:avLst/>
          </a:prstGeom>
          <a:noFill/>
        </p:spPr>
        <p:txBody>
          <a:bodyPr wrap="square" rtlCol="0">
            <a:spAutoFit/>
          </a:bodyPr>
          <a:lstStyle/>
          <a:p>
            <a:r>
              <a:rPr lang="en-US" dirty="0"/>
              <a:t>Effect Size</a:t>
            </a:r>
          </a:p>
        </p:txBody>
      </p:sp>
      <p:cxnSp>
        <p:nvCxnSpPr>
          <p:cNvPr id="13" name="Straight Arrow Connector 12"/>
          <p:cNvCxnSpPr/>
          <p:nvPr/>
        </p:nvCxnSpPr>
        <p:spPr>
          <a:xfrm>
            <a:off x="2314667" y="1487374"/>
            <a:ext cx="0" cy="347708"/>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14" name="Straight Arrow Connector 13"/>
          <p:cNvCxnSpPr/>
          <p:nvPr/>
        </p:nvCxnSpPr>
        <p:spPr>
          <a:xfrm flipV="1">
            <a:off x="5004415" y="1452888"/>
            <a:ext cx="0" cy="347708"/>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5" name="TextBox 14"/>
          <p:cNvSpPr txBox="1"/>
          <p:nvPr/>
        </p:nvSpPr>
        <p:spPr>
          <a:xfrm>
            <a:off x="5316984" y="1266645"/>
            <a:ext cx="1734938" cy="369332"/>
          </a:xfrm>
          <a:prstGeom prst="rect">
            <a:avLst/>
          </a:prstGeom>
          <a:noFill/>
        </p:spPr>
        <p:txBody>
          <a:bodyPr wrap="square" rtlCol="0">
            <a:spAutoFit/>
          </a:bodyPr>
          <a:lstStyle/>
          <a:p>
            <a:r>
              <a:rPr lang="en-US" dirty="0"/>
              <a:t>Difference</a:t>
            </a:r>
          </a:p>
        </p:txBody>
      </p:sp>
      <p:sp>
        <p:nvSpPr>
          <p:cNvPr id="16" name="TextBox 15"/>
          <p:cNvSpPr txBox="1"/>
          <p:nvPr/>
        </p:nvSpPr>
        <p:spPr>
          <a:xfrm>
            <a:off x="5334000" y="1662610"/>
            <a:ext cx="1219201" cy="369332"/>
          </a:xfrm>
          <a:prstGeom prst="rect">
            <a:avLst/>
          </a:prstGeom>
          <a:noFill/>
        </p:spPr>
        <p:txBody>
          <a:bodyPr wrap="square" rtlCol="0">
            <a:spAutoFit/>
          </a:bodyPr>
          <a:lstStyle/>
          <a:p>
            <a:r>
              <a:rPr lang="en-US" dirty="0"/>
              <a:t>Variation</a:t>
            </a:r>
          </a:p>
        </p:txBody>
      </p:sp>
      <p:cxnSp>
        <p:nvCxnSpPr>
          <p:cNvPr id="17" name="Straight Arrow Connector 16"/>
          <p:cNvCxnSpPr/>
          <p:nvPr/>
        </p:nvCxnSpPr>
        <p:spPr>
          <a:xfrm flipV="1">
            <a:off x="6477092" y="1266645"/>
            <a:ext cx="0" cy="347708"/>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8" name="Straight Arrow Connector 17"/>
          <p:cNvCxnSpPr/>
          <p:nvPr/>
        </p:nvCxnSpPr>
        <p:spPr>
          <a:xfrm>
            <a:off x="6494108" y="1662610"/>
            <a:ext cx="0" cy="347708"/>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19" name="Straight Connector 18"/>
          <p:cNvCxnSpPr/>
          <p:nvPr/>
        </p:nvCxnSpPr>
        <p:spPr>
          <a:xfrm>
            <a:off x="5198708" y="1635977"/>
            <a:ext cx="1447800" cy="0"/>
          </a:xfrm>
          <a:prstGeom prst="line">
            <a:avLst/>
          </a:prstGeom>
        </p:spPr>
        <p:style>
          <a:lnRef idx="1">
            <a:schemeClr val="dk1"/>
          </a:lnRef>
          <a:fillRef idx="0">
            <a:schemeClr val="dk1"/>
          </a:fillRef>
          <a:effectRef idx="0">
            <a:schemeClr val="dk1"/>
          </a:effectRef>
          <a:fontRef idx="minor">
            <a:schemeClr val="tx1"/>
          </a:fontRef>
        </p:style>
      </p:cxnSp>
      <p:sp>
        <p:nvSpPr>
          <p:cNvPr id="20" name="TextBox 19"/>
          <p:cNvSpPr txBox="1"/>
          <p:nvPr/>
        </p:nvSpPr>
        <p:spPr>
          <a:xfrm>
            <a:off x="4978570" y="1452888"/>
            <a:ext cx="305772" cy="382194"/>
          </a:xfrm>
          <a:prstGeom prst="rect">
            <a:avLst/>
          </a:prstGeom>
          <a:noFill/>
        </p:spPr>
        <p:txBody>
          <a:bodyPr wrap="square" rtlCol="0">
            <a:spAutoFit/>
          </a:bodyPr>
          <a:lstStyle/>
          <a:p>
            <a:r>
              <a:rPr lang="en-US" dirty="0"/>
              <a:t>=</a:t>
            </a:r>
          </a:p>
        </p:txBody>
      </p:sp>
      <p:sp>
        <p:nvSpPr>
          <p:cNvPr id="22" name="TextBox 21"/>
          <p:cNvSpPr txBox="1"/>
          <p:nvPr/>
        </p:nvSpPr>
        <p:spPr>
          <a:xfrm>
            <a:off x="954734" y="2013258"/>
            <a:ext cx="3352800" cy="369332"/>
          </a:xfrm>
          <a:prstGeom prst="rect">
            <a:avLst/>
          </a:prstGeom>
          <a:noFill/>
        </p:spPr>
        <p:txBody>
          <a:bodyPr wrap="square" rtlCol="0">
            <a:spAutoFit/>
          </a:bodyPr>
          <a:lstStyle/>
          <a:p>
            <a:r>
              <a:rPr lang="en-US" dirty="0">
                <a:solidFill>
                  <a:srgbClr val="FF0000"/>
                </a:solidFill>
              </a:rPr>
              <a:t>Increase the Difference</a:t>
            </a:r>
          </a:p>
        </p:txBody>
      </p:sp>
      <p:sp>
        <p:nvSpPr>
          <p:cNvPr id="23" name="TextBox 22"/>
          <p:cNvSpPr txBox="1"/>
          <p:nvPr/>
        </p:nvSpPr>
        <p:spPr>
          <a:xfrm>
            <a:off x="953994" y="2259916"/>
            <a:ext cx="3352800" cy="369332"/>
          </a:xfrm>
          <a:prstGeom prst="rect">
            <a:avLst/>
          </a:prstGeom>
          <a:noFill/>
        </p:spPr>
        <p:txBody>
          <a:bodyPr wrap="square" rtlCol="0">
            <a:spAutoFit/>
          </a:bodyPr>
          <a:lstStyle/>
          <a:p>
            <a:r>
              <a:rPr lang="en-US" altLang="zh-CN" dirty="0">
                <a:solidFill>
                  <a:srgbClr val="00CC00"/>
                </a:solidFill>
              </a:rPr>
              <a:t>Decrease the Variation</a:t>
            </a:r>
            <a:endParaRPr lang="en-US" dirty="0">
              <a:solidFill>
                <a:srgbClr val="00CC00"/>
              </a:solidFill>
            </a:endParaRPr>
          </a:p>
        </p:txBody>
      </p:sp>
      <p:pic>
        <p:nvPicPr>
          <p:cNvPr id="24" name="Picture 23"/>
          <p:cNvPicPr>
            <a:picLocks noChangeAspect="1"/>
          </p:cNvPicPr>
          <p:nvPr/>
        </p:nvPicPr>
        <p:blipFill rotWithShape="1">
          <a:blip r:embed="rId3">
            <a:extLst>
              <a:ext uri="{28A0092B-C50C-407E-A947-70E740481C1C}">
                <a14:useLocalDpi xmlns:a14="http://schemas.microsoft.com/office/drawing/2010/main" val="0"/>
              </a:ext>
            </a:extLst>
          </a:blip>
          <a:srcRect t="9892"/>
          <a:stretch/>
        </p:blipFill>
        <p:spPr>
          <a:xfrm>
            <a:off x="914400" y="2665116"/>
            <a:ext cx="5257800" cy="4127406"/>
          </a:xfrm>
          <a:prstGeom prst="rect">
            <a:avLst/>
          </a:prstGeom>
        </p:spPr>
      </p:pic>
      <p:cxnSp>
        <p:nvCxnSpPr>
          <p:cNvPr id="26" name="Straight Connector 25"/>
          <p:cNvCxnSpPr/>
          <p:nvPr/>
        </p:nvCxnSpPr>
        <p:spPr>
          <a:xfrm>
            <a:off x="2047967" y="2895600"/>
            <a:ext cx="3743233" cy="0"/>
          </a:xfrm>
          <a:prstGeom prst="line">
            <a:avLst/>
          </a:prstGeom>
          <a:ln/>
        </p:spPr>
        <p:style>
          <a:lnRef idx="2">
            <a:schemeClr val="accent2"/>
          </a:lnRef>
          <a:fillRef idx="0">
            <a:schemeClr val="accent2"/>
          </a:fillRef>
          <a:effectRef idx="1">
            <a:schemeClr val="accent2"/>
          </a:effectRef>
          <a:fontRef idx="minor">
            <a:schemeClr val="tx1"/>
          </a:fontRef>
        </p:style>
      </p:cxnSp>
      <p:cxnSp>
        <p:nvCxnSpPr>
          <p:cNvPr id="28" name="Straight Connector 27"/>
          <p:cNvCxnSpPr/>
          <p:nvPr/>
        </p:nvCxnSpPr>
        <p:spPr>
          <a:xfrm>
            <a:off x="4343400" y="3810000"/>
            <a:ext cx="1964924" cy="0"/>
          </a:xfrm>
          <a:prstGeom prst="line">
            <a:avLst/>
          </a:prstGeom>
          <a:ln/>
        </p:spPr>
        <p:style>
          <a:lnRef idx="2">
            <a:schemeClr val="accent2"/>
          </a:lnRef>
          <a:fillRef idx="0">
            <a:schemeClr val="accent2"/>
          </a:fillRef>
          <a:effectRef idx="1">
            <a:schemeClr val="accent2"/>
          </a:effectRef>
          <a:fontRef idx="minor">
            <a:schemeClr val="tx1"/>
          </a:fontRef>
        </p:style>
      </p:cxnSp>
      <p:cxnSp>
        <p:nvCxnSpPr>
          <p:cNvPr id="30" name="Straight Connector 29"/>
          <p:cNvCxnSpPr/>
          <p:nvPr/>
        </p:nvCxnSpPr>
        <p:spPr>
          <a:xfrm flipV="1">
            <a:off x="4435876" y="4793451"/>
            <a:ext cx="1736324" cy="7149"/>
          </a:xfrm>
          <a:prstGeom prst="line">
            <a:avLst/>
          </a:prstGeom>
          <a:ln/>
        </p:spPr>
        <p:style>
          <a:lnRef idx="2">
            <a:schemeClr val="accent3"/>
          </a:lnRef>
          <a:fillRef idx="0">
            <a:schemeClr val="accent3"/>
          </a:fillRef>
          <a:effectRef idx="1">
            <a:schemeClr val="accent3"/>
          </a:effectRef>
          <a:fontRef idx="minor">
            <a:schemeClr val="tx1"/>
          </a:fontRef>
        </p:style>
      </p:cxnSp>
      <p:cxnSp>
        <p:nvCxnSpPr>
          <p:cNvPr id="31" name="Straight Connector 30"/>
          <p:cNvCxnSpPr/>
          <p:nvPr/>
        </p:nvCxnSpPr>
        <p:spPr>
          <a:xfrm>
            <a:off x="3042822" y="6792522"/>
            <a:ext cx="2283040" cy="0"/>
          </a:xfrm>
          <a:prstGeom prst="line">
            <a:avLst/>
          </a:prstGeom>
          <a:ln/>
        </p:spPr>
        <p:style>
          <a:lnRef idx="2">
            <a:schemeClr val="accent2"/>
          </a:lnRef>
          <a:fillRef idx="0">
            <a:schemeClr val="accent2"/>
          </a:fillRef>
          <a:effectRef idx="1">
            <a:schemeClr val="accent2"/>
          </a:effectRef>
          <a:fontRef idx="minor">
            <a:schemeClr val="tx1"/>
          </a:fontRef>
        </p:style>
      </p:cxnSp>
      <p:pic>
        <p:nvPicPr>
          <p:cNvPr id="63" name="Picture 62"/>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val="0"/>
              </a:ext>
            </a:extLst>
          </a:blip>
          <a:stretch>
            <a:fillRect/>
          </a:stretch>
        </p:blipFill>
        <p:spPr>
          <a:xfrm>
            <a:off x="6340940" y="5485149"/>
            <a:ext cx="1752600" cy="459698"/>
          </a:xfrm>
          <a:prstGeom prst="rect">
            <a:avLst/>
          </a:prstGeom>
        </p:spPr>
      </p:pic>
      <p:pic>
        <p:nvPicPr>
          <p:cNvPr id="64" name="Picture 63"/>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val="0"/>
              </a:ext>
            </a:extLst>
          </a:blip>
          <a:stretch>
            <a:fillRect/>
          </a:stretch>
        </p:blipFill>
        <p:spPr>
          <a:xfrm>
            <a:off x="6493340" y="5637549"/>
            <a:ext cx="1752600" cy="459698"/>
          </a:xfrm>
          <a:prstGeom prst="rect">
            <a:avLst/>
          </a:prstGeom>
        </p:spPr>
      </p:pic>
      <p:pic>
        <p:nvPicPr>
          <p:cNvPr id="65" name="Picture 64"/>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val="0"/>
              </a:ext>
            </a:extLst>
          </a:blip>
          <a:stretch>
            <a:fillRect/>
          </a:stretch>
        </p:blipFill>
        <p:spPr>
          <a:xfrm>
            <a:off x="6645740" y="5789949"/>
            <a:ext cx="1752600" cy="459698"/>
          </a:xfrm>
          <a:prstGeom prst="rect">
            <a:avLst/>
          </a:prstGeom>
        </p:spPr>
      </p:pic>
      <p:pic>
        <p:nvPicPr>
          <p:cNvPr id="66" name="Picture 65"/>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val="0"/>
              </a:ext>
            </a:extLst>
          </a:blip>
          <a:stretch>
            <a:fillRect/>
          </a:stretch>
        </p:blipFill>
        <p:spPr>
          <a:xfrm>
            <a:off x="6798140" y="5942349"/>
            <a:ext cx="1752600" cy="459698"/>
          </a:xfrm>
          <a:prstGeom prst="rect">
            <a:avLst/>
          </a:prstGeom>
        </p:spPr>
      </p:pic>
      <p:pic>
        <p:nvPicPr>
          <p:cNvPr id="67" name="Picture 66"/>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val="0"/>
              </a:ext>
            </a:extLst>
          </a:blip>
          <a:stretch>
            <a:fillRect/>
          </a:stretch>
        </p:blipFill>
        <p:spPr>
          <a:xfrm>
            <a:off x="6950540" y="6094749"/>
            <a:ext cx="1752600" cy="459698"/>
          </a:xfrm>
          <a:prstGeom prst="rect">
            <a:avLst/>
          </a:prstGeom>
        </p:spPr>
      </p:pic>
      <p:pic>
        <p:nvPicPr>
          <p:cNvPr id="68" name="Picture 67"/>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val="0"/>
              </a:ext>
            </a:extLst>
          </a:blip>
          <a:stretch>
            <a:fillRect/>
          </a:stretch>
        </p:blipFill>
        <p:spPr>
          <a:xfrm>
            <a:off x="7102940" y="6247149"/>
            <a:ext cx="1752600" cy="459698"/>
          </a:xfrm>
          <a:prstGeom prst="rect">
            <a:avLst/>
          </a:prstGeom>
        </p:spPr>
      </p:pic>
      <p:sp>
        <p:nvSpPr>
          <p:cNvPr id="69" name="TextBox 68"/>
          <p:cNvSpPr txBox="1"/>
          <p:nvPr/>
        </p:nvSpPr>
        <p:spPr>
          <a:xfrm>
            <a:off x="6667500" y="4724400"/>
            <a:ext cx="1905000" cy="738664"/>
          </a:xfrm>
          <a:prstGeom prst="rect">
            <a:avLst/>
          </a:prstGeom>
          <a:noFill/>
        </p:spPr>
        <p:txBody>
          <a:bodyPr wrap="square" rtlCol="0">
            <a:spAutoFit/>
          </a:bodyPr>
          <a:lstStyle/>
          <a:p>
            <a:r>
              <a:rPr lang="en-US" sz="1400" dirty="0"/>
              <a:t>We assume that Petri dishes won’t affect growth. </a:t>
            </a:r>
          </a:p>
        </p:txBody>
      </p:sp>
      <p:cxnSp>
        <p:nvCxnSpPr>
          <p:cNvPr id="70" name="Straight Connector 69"/>
          <p:cNvCxnSpPr/>
          <p:nvPr/>
        </p:nvCxnSpPr>
        <p:spPr>
          <a:xfrm>
            <a:off x="6653878" y="5428860"/>
            <a:ext cx="1896862" cy="23279"/>
          </a:xfrm>
          <a:prstGeom prst="line">
            <a:avLst/>
          </a:prstGeom>
          <a:ln/>
        </p:spPr>
        <p:style>
          <a:lnRef idx="2">
            <a:schemeClr val="accent3"/>
          </a:lnRef>
          <a:fillRef idx="0">
            <a:schemeClr val="accent3"/>
          </a:fillRef>
          <a:effectRef idx="1">
            <a:schemeClr val="accent3"/>
          </a:effectRef>
          <a:fontRef idx="minor">
            <a:schemeClr val="tx1"/>
          </a:fontRef>
        </p:style>
      </p:cxnSp>
      <p:sp>
        <p:nvSpPr>
          <p:cNvPr id="72" name="TextBox 71"/>
          <p:cNvSpPr txBox="1"/>
          <p:nvPr/>
        </p:nvSpPr>
        <p:spPr>
          <a:xfrm>
            <a:off x="5791200" y="5714998"/>
            <a:ext cx="854540" cy="379751"/>
          </a:xfrm>
          <a:prstGeom prst="rect">
            <a:avLst/>
          </a:prstGeom>
          <a:noFill/>
        </p:spPr>
        <p:txBody>
          <a:bodyPr wrap="square" rtlCol="0">
            <a:spAutoFit/>
          </a:bodyPr>
          <a:lstStyle/>
          <a:p>
            <a:r>
              <a:rPr lang="en-US" dirty="0"/>
              <a:t>……</a:t>
            </a:r>
          </a:p>
        </p:txBody>
      </p:sp>
      <p:sp>
        <p:nvSpPr>
          <p:cNvPr id="74" name="TextBox 73"/>
          <p:cNvSpPr txBox="1"/>
          <p:nvPr/>
        </p:nvSpPr>
        <p:spPr>
          <a:xfrm>
            <a:off x="-16340" y="6557406"/>
            <a:ext cx="2454740" cy="276999"/>
          </a:xfrm>
          <a:prstGeom prst="rect">
            <a:avLst/>
          </a:prstGeom>
          <a:noFill/>
        </p:spPr>
        <p:txBody>
          <a:bodyPr wrap="square" rtlCol="0">
            <a:spAutoFit/>
          </a:bodyPr>
          <a:lstStyle/>
          <a:p>
            <a:r>
              <a:rPr lang="en-US" sz="600" dirty="0">
                <a:solidFill>
                  <a:schemeClr val="bg1">
                    <a:lumMod val="65000"/>
                  </a:schemeClr>
                </a:solidFill>
              </a:rPr>
              <a:t>Pic from:</a:t>
            </a:r>
          </a:p>
          <a:p>
            <a:r>
              <a:rPr lang="en-US" sz="600" dirty="0">
                <a:solidFill>
                  <a:schemeClr val="bg1">
                    <a:lumMod val="65000"/>
                  </a:schemeClr>
                </a:solidFill>
              </a:rPr>
              <a:t>http://undsci.berkeley.edu/article/howscienceworks_13</a:t>
            </a:r>
          </a:p>
        </p:txBody>
      </p:sp>
      <p:sp>
        <p:nvSpPr>
          <p:cNvPr id="33" name="TextBox 32"/>
          <p:cNvSpPr txBox="1"/>
          <p:nvPr/>
        </p:nvSpPr>
        <p:spPr>
          <a:xfrm>
            <a:off x="1447800" y="152400"/>
            <a:ext cx="6172200" cy="1077218"/>
          </a:xfrm>
          <a:prstGeom prst="rect">
            <a:avLst/>
          </a:prstGeom>
          <a:noFill/>
        </p:spPr>
        <p:txBody>
          <a:bodyPr wrap="square" rtlCol="0">
            <a:spAutoFit/>
          </a:bodyPr>
          <a:lstStyle/>
          <a:p>
            <a:pPr algn="ctr"/>
            <a:r>
              <a:rPr lang="en-US" sz="3200" b="1" dirty="0">
                <a:solidFill>
                  <a:srgbClr val="000099"/>
                </a:solidFill>
              </a:rPr>
              <a:t>What affects </a:t>
            </a:r>
            <a:br>
              <a:rPr lang="en-US" sz="3200" b="1" dirty="0">
                <a:solidFill>
                  <a:srgbClr val="000099"/>
                </a:solidFill>
              </a:rPr>
            </a:br>
            <a:r>
              <a:rPr lang="en-US" sz="3200" b="1" dirty="0">
                <a:solidFill>
                  <a:srgbClr val="000099"/>
                </a:solidFill>
              </a:rPr>
              <a:t>the </a:t>
            </a:r>
            <a:r>
              <a:rPr lang="en-US" sz="3200" b="1" i="1" dirty="0">
                <a:solidFill>
                  <a:srgbClr val="0000FF"/>
                </a:solidFill>
              </a:rPr>
              <a:t>effect</a:t>
            </a:r>
            <a:r>
              <a:rPr lang="en-US" sz="3200" b="1" dirty="0">
                <a:solidFill>
                  <a:srgbClr val="000099"/>
                </a:solidFill>
              </a:rPr>
              <a:t> size?</a:t>
            </a:r>
          </a:p>
        </p:txBody>
      </p:sp>
    </p:spTree>
    <p:extLst>
      <p:ext uri="{BB962C8B-B14F-4D97-AF65-F5344CB8AC3E}">
        <p14:creationId xmlns:p14="http://schemas.microsoft.com/office/powerpoint/2010/main" val="2873122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left)">
                                      <p:cBhvr>
                                        <p:cTn id="7" dur="500"/>
                                        <p:tgtEl>
                                          <p:spTgt spid="26"/>
                                        </p:tgtEl>
                                      </p:cBhvr>
                                    </p:animEffect>
                                  </p:childTnLst>
                                </p:cTn>
                              </p:par>
                              <p:par>
                                <p:cTn id="8" presetID="22" presetClass="entr" presetSubtype="8" fill="hold"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wipe(left)">
                                      <p:cBhvr>
                                        <p:cTn id="10" dur="500"/>
                                        <p:tgtEl>
                                          <p:spTgt spid="28"/>
                                        </p:tgtEl>
                                      </p:cBhvr>
                                    </p:animEffect>
                                  </p:childTnLst>
                                </p:cTn>
                              </p:par>
                              <p:par>
                                <p:cTn id="11" presetID="22" presetClass="entr" presetSubtype="8" fill="hold" nodeType="withEffect">
                                  <p:stCondLst>
                                    <p:cond delay="0"/>
                                  </p:stCondLst>
                                  <p:childTnLst>
                                    <p:set>
                                      <p:cBhvr>
                                        <p:cTn id="12" dur="1" fill="hold">
                                          <p:stCondLst>
                                            <p:cond delay="0"/>
                                          </p:stCondLst>
                                        </p:cTn>
                                        <p:tgtEl>
                                          <p:spTgt spid="30"/>
                                        </p:tgtEl>
                                        <p:attrNameLst>
                                          <p:attrName>style.visibility</p:attrName>
                                        </p:attrNameLst>
                                      </p:cBhvr>
                                      <p:to>
                                        <p:strVal val="visible"/>
                                      </p:to>
                                    </p:set>
                                    <p:animEffect transition="in" filter="wipe(left)">
                                      <p:cBhvr>
                                        <p:cTn id="13" dur="500"/>
                                        <p:tgtEl>
                                          <p:spTgt spid="30"/>
                                        </p:tgtEl>
                                      </p:cBhvr>
                                    </p:animEffect>
                                  </p:childTnLst>
                                </p:cTn>
                              </p:par>
                              <p:par>
                                <p:cTn id="14" presetID="10" presetClass="entr" presetSubtype="0" fill="hold" nodeType="withEffect">
                                  <p:stCondLst>
                                    <p:cond delay="0"/>
                                  </p:stCondLst>
                                  <p:childTnLst>
                                    <p:set>
                                      <p:cBhvr>
                                        <p:cTn id="15" dur="1" fill="hold">
                                          <p:stCondLst>
                                            <p:cond delay="0"/>
                                          </p:stCondLst>
                                        </p:cTn>
                                        <p:tgtEl>
                                          <p:spTgt spid="63"/>
                                        </p:tgtEl>
                                        <p:attrNameLst>
                                          <p:attrName>style.visibility</p:attrName>
                                        </p:attrNameLst>
                                      </p:cBhvr>
                                      <p:to>
                                        <p:strVal val="visible"/>
                                      </p:to>
                                    </p:set>
                                    <p:animEffect transition="in" filter="fade">
                                      <p:cBhvr>
                                        <p:cTn id="16" dur="500"/>
                                        <p:tgtEl>
                                          <p:spTgt spid="63"/>
                                        </p:tgtEl>
                                      </p:cBhvr>
                                    </p:animEffect>
                                  </p:childTnLst>
                                </p:cTn>
                              </p:par>
                              <p:par>
                                <p:cTn id="17" presetID="10" presetClass="entr" presetSubtype="0" fill="hold" nodeType="withEffect">
                                  <p:stCondLst>
                                    <p:cond delay="0"/>
                                  </p:stCondLst>
                                  <p:childTnLst>
                                    <p:set>
                                      <p:cBhvr>
                                        <p:cTn id="18" dur="1" fill="hold">
                                          <p:stCondLst>
                                            <p:cond delay="0"/>
                                          </p:stCondLst>
                                        </p:cTn>
                                        <p:tgtEl>
                                          <p:spTgt spid="64"/>
                                        </p:tgtEl>
                                        <p:attrNameLst>
                                          <p:attrName>style.visibility</p:attrName>
                                        </p:attrNameLst>
                                      </p:cBhvr>
                                      <p:to>
                                        <p:strVal val="visible"/>
                                      </p:to>
                                    </p:set>
                                    <p:animEffect transition="in" filter="fade">
                                      <p:cBhvr>
                                        <p:cTn id="19" dur="500"/>
                                        <p:tgtEl>
                                          <p:spTgt spid="64"/>
                                        </p:tgtEl>
                                      </p:cBhvr>
                                    </p:animEffect>
                                  </p:childTnLst>
                                </p:cTn>
                              </p:par>
                              <p:par>
                                <p:cTn id="20" presetID="10" presetClass="entr" presetSubtype="0" fill="hold" nodeType="with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fade">
                                      <p:cBhvr>
                                        <p:cTn id="22" dur="500"/>
                                        <p:tgtEl>
                                          <p:spTgt spid="65"/>
                                        </p:tgtEl>
                                      </p:cBhvr>
                                    </p:animEffect>
                                  </p:childTnLst>
                                </p:cTn>
                              </p:par>
                              <p:par>
                                <p:cTn id="23" presetID="10" presetClass="entr" presetSubtype="0" fill="hold" nodeType="withEffect">
                                  <p:stCondLst>
                                    <p:cond delay="0"/>
                                  </p:stCondLst>
                                  <p:childTnLst>
                                    <p:set>
                                      <p:cBhvr>
                                        <p:cTn id="24" dur="1" fill="hold">
                                          <p:stCondLst>
                                            <p:cond delay="0"/>
                                          </p:stCondLst>
                                        </p:cTn>
                                        <p:tgtEl>
                                          <p:spTgt spid="66"/>
                                        </p:tgtEl>
                                        <p:attrNameLst>
                                          <p:attrName>style.visibility</p:attrName>
                                        </p:attrNameLst>
                                      </p:cBhvr>
                                      <p:to>
                                        <p:strVal val="visible"/>
                                      </p:to>
                                    </p:set>
                                    <p:animEffect transition="in" filter="fade">
                                      <p:cBhvr>
                                        <p:cTn id="25" dur="500"/>
                                        <p:tgtEl>
                                          <p:spTgt spid="66"/>
                                        </p:tgtEl>
                                      </p:cBhvr>
                                    </p:animEffect>
                                  </p:childTnLst>
                                </p:cTn>
                              </p:par>
                              <p:par>
                                <p:cTn id="26" presetID="10" presetClass="entr" presetSubtype="0" fill="hold" nodeType="withEffect">
                                  <p:stCondLst>
                                    <p:cond delay="0"/>
                                  </p:stCondLst>
                                  <p:childTnLst>
                                    <p:set>
                                      <p:cBhvr>
                                        <p:cTn id="27" dur="1" fill="hold">
                                          <p:stCondLst>
                                            <p:cond delay="0"/>
                                          </p:stCondLst>
                                        </p:cTn>
                                        <p:tgtEl>
                                          <p:spTgt spid="67"/>
                                        </p:tgtEl>
                                        <p:attrNameLst>
                                          <p:attrName>style.visibility</p:attrName>
                                        </p:attrNameLst>
                                      </p:cBhvr>
                                      <p:to>
                                        <p:strVal val="visible"/>
                                      </p:to>
                                    </p:set>
                                    <p:animEffect transition="in" filter="fade">
                                      <p:cBhvr>
                                        <p:cTn id="28" dur="500"/>
                                        <p:tgtEl>
                                          <p:spTgt spid="67"/>
                                        </p:tgtEl>
                                      </p:cBhvr>
                                    </p:animEffect>
                                  </p:childTnLst>
                                </p:cTn>
                              </p:par>
                              <p:par>
                                <p:cTn id="29" presetID="10" presetClass="entr" presetSubtype="0" fill="hold" nodeType="withEffect">
                                  <p:stCondLst>
                                    <p:cond delay="0"/>
                                  </p:stCondLst>
                                  <p:childTnLst>
                                    <p:set>
                                      <p:cBhvr>
                                        <p:cTn id="30" dur="1" fill="hold">
                                          <p:stCondLst>
                                            <p:cond delay="0"/>
                                          </p:stCondLst>
                                        </p:cTn>
                                        <p:tgtEl>
                                          <p:spTgt spid="68"/>
                                        </p:tgtEl>
                                        <p:attrNameLst>
                                          <p:attrName>style.visibility</p:attrName>
                                        </p:attrNameLst>
                                      </p:cBhvr>
                                      <p:to>
                                        <p:strVal val="visible"/>
                                      </p:to>
                                    </p:set>
                                    <p:animEffect transition="in" filter="fade">
                                      <p:cBhvr>
                                        <p:cTn id="31" dur="500"/>
                                        <p:tgtEl>
                                          <p:spTgt spid="68"/>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69"/>
                                        </p:tgtEl>
                                        <p:attrNameLst>
                                          <p:attrName>style.visibility</p:attrName>
                                        </p:attrNameLst>
                                      </p:cBhvr>
                                      <p:to>
                                        <p:strVal val="visible"/>
                                      </p:to>
                                    </p:set>
                                    <p:animEffect transition="in" filter="fade">
                                      <p:cBhvr>
                                        <p:cTn id="34" dur="500"/>
                                        <p:tgtEl>
                                          <p:spTgt spid="69"/>
                                        </p:tgtEl>
                                      </p:cBhvr>
                                    </p:animEffect>
                                  </p:childTnLst>
                                </p:cTn>
                              </p:par>
                              <p:par>
                                <p:cTn id="35" presetID="22" presetClass="entr" presetSubtype="8" fill="hold" nodeType="withEffect">
                                  <p:stCondLst>
                                    <p:cond delay="0"/>
                                  </p:stCondLst>
                                  <p:childTnLst>
                                    <p:set>
                                      <p:cBhvr>
                                        <p:cTn id="36" dur="1" fill="hold">
                                          <p:stCondLst>
                                            <p:cond delay="0"/>
                                          </p:stCondLst>
                                        </p:cTn>
                                        <p:tgtEl>
                                          <p:spTgt spid="70"/>
                                        </p:tgtEl>
                                        <p:attrNameLst>
                                          <p:attrName>style.visibility</p:attrName>
                                        </p:attrNameLst>
                                      </p:cBhvr>
                                      <p:to>
                                        <p:strVal val="visible"/>
                                      </p:to>
                                    </p:set>
                                    <p:animEffect transition="in" filter="wipe(left)">
                                      <p:cBhvr>
                                        <p:cTn id="37" dur="500"/>
                                        <p:tgtEl>
                                          <p:spTgt spid="70"/>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72"/>
                                        </p:tgtEl>
                                        <p:attrNameLst>
                                          <p:attrName>style.visibility</p:attrName>
                                        </p:attrNameLst>
                                      </p:cBhvr>
                                      <p:to>
                                        <p:strVal val="visible"/>
                                      </p:to>
                                    </p:set>
                                    <p:animEffect transition="in" filter="fade">
                                      <p:cBhvr>
                                        <p:cTn id="40" dur="500"/>
                                        <p:tgtEl>
                                          <p:spTgt spid="72"/>
                                        </p:tgtEl>
                                      </p:cBhvr>
                                    </p:animEffect>
                                  </p:childTnLst>
                                </p:cTn>
                              </p:par>
                              <p:par>
                                <p:cTn id="41" presetID="10" presetClass="entr" presetSubtype="0" fill="hold" nodeType="withEffect">
                                  <p:stCondLst>
                                    <p:cond delay="0"/>
                                  </p:stCondLst>
                                  <p:childTnLst>
                                    <p:set>
                                      <p:cBhvr>
                                        <p:cTn id="42" dur="1" fill="hold">
                                          <p:stCondLst>
                                            <p:cond delay="0"/>
                                          </p:stCondLst>
                                        </p:cTn>
                                        <p:tgtEl>
                                          <p:spTgt spid="24"/>
                                        </p:tgtEl>
                                        <p:attrNameLst>
                                          <p:attrName>style.visibility</p:attrName>
                                        </p:attrNameLst>
                                      </p:cBhvr>
                                      <p:to>
                                        <p:strVal val="visible"/>
                                      </p:to>
                                    </p:set>
                                    <p:animEffect transition="in" filter="fade">
                                      <p:cBhvr>
                                        <p:cTn id="43" dur="500"/>
                                        <p:tgtEl>
                                          <p:spTgt spid="24"/>
                                        </p:tgtEl>
                                      </p:cBhvr>
                                    </p:animEffect>
                                  </p:childTnLst>
                                </p:cTn>
                              </p:par>
                              <p:par>
                                <p:cTn id="44" presetID="22" presetClass="entr" presetSubtype="8" fill="hold" nodeType="withEffect">
                                  <p:stCondLst>
                                    <p:cond delay="0"/>
                                  </p:stCondLst>
                                  <p:childTnLst>
                                    <p:set>
                                      <p:cBhvr>
                                        <p:cTn id="45" dur="1" fill="hold">
                                          <p:stCondLst>
                                            <p:cond delay="0"/>
                                          </p:stCondLst>
                                        </p:cTn>
                                        <p:tgtEl>
                                          <p:spTgt spid="31"/>
                                        </p:tgtEl>
                                        <p:attrNameLst>
                                          <p:attrName>style.visibility</p:attrName>
                                        </p:attrNameLst>
                                      </p:cBhvr>
                                      <p:to>
                                        <p:strVal val="visible"/>
                                      </p:to>
                                    </p:set>
                                    <p:animEffect transition="in" filter="wipe(left)">
                                      <p:cBhvr>
                                        <p:cTn id="46"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p:bldP spid="72"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2466021"/>
            <a:ext cx="9144000" cy="1925957"/>
          </a:xfrm>
          <a:prstGeom prst="rect">
            <a:avLst/>
          </a:prstGeom>
        </p:spPr>
      </p:pic>
      <p:sp>
        <p:nvSpPr>
          <p:cNvPr id="2" name="TextBox 1"/>
          <p:cNvSpPr txBox="1"/>
          <p:nvPr/>
        </p:nvSpPr>
        <p:spPr>
          <a:xfrm>
            <a:off x="1905000" y="609600"/>
            <a:ext cx="5257800" cy="584775"/>
          </a:xfrm>
          <a:prstGeom prst="rect">
            <a:avLst/>
          </a:prstGeom>
          <a:noFill/>
        </p:spPr>
        <p:txBody>
          <a:bodyPr wrap="square" rtlCol="0">
            <a:spAutoFit/>
          </a:bodyPr>
          <a:lstStyle/>
          <a:p>
            <a:pPr algn="ctr"/>
            <a:r>
              <a:rPr lang="en-US" sz="3200" b="1" dirty="0">
                <a:solidFill>
                  <a:srgbClr val="0000FF"/>
                </a:solidFill>
              </a:rPr>
              <a:t>Hypothesis Testing</a:t>
            </a:r>
          </a:p>
        </p:txBody>
      </p:sp>
      <p:sp>
        <p:nvSpPr>
          <p:cNvPr id="4" name="Rectangle 3"/>
          <p:cNvSpPr/>
          <p:nvPr/>
        </p:nvSpPr>
        <p:spPr>
          <a:xfrm>
            <a:off x="4572000" y="2204811"/>
            <a:ext cx="1676400" cy="522419"/>
          </a:xfrm>
          <a:prstGeom prst="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Specify Study Design</a:t>
            </a:r>
          </a:p>
        </p:txBody>
      </p:sp>
      <p:cxnSp>
        <p:nvCxnSpPr>
          <p:cNvPr id="7" name="Straight Arrow Connector 6"/>
          <p:cNvCxnSpPr/>
          <p:nvPr/>
        </p:nvCxnSpPr>
        <p:spPr>
          <a:xfrm flipH="1">
            <a:off x="1066800" y="2013809"/>
            <a:ext cx="304800" cy="348391"/>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8" name="Rectangle 7"/>
          <p:cNvSpPr/>
          <p:nvPr/>
        </p:nvSpPr>
        <p:spPr>
          <a:xfrm>
            <a:off x="0" y="2743558"/>
            <a:ext cx="9144000" cy="1371241"/>
          </a:xfrm>
          <a:prstGeom prst="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cxnSp>
        <p:nvCxnSpPr>
          <p:cNvPr id="11" name="Straight Arrow Connector 10"/>
          <p:cNvCxnSpPr/>
          <p:nvPr/>
        </p:nvCxnSpPr>
        <p:spPr>
          <a:xfrm flipH="1">
            <a:off x="2971800" y="3048000"/>
            <a:ext cx="304800" cy="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6" name="Rectangle 15"/>
          <p:cNvSpPr/>
          <p:nvPr/>
        </p:nvSpPr>
        <p:spPr>
          <a:xfrm>
            <a:off x="6096000" y="4549849"/>
            <a:ext cx="2743200" cy="304801"/>
          </a:xfrm>
          <a:prstGeom prst="rect">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t>Sample Size for each group</a:t>
            </a:r>
          </a:p>
        </p:txBody>
      </p:sp>
      <p:sp>
        <p:nvSpPr>
          <p:cNvPr id="20" name="Rectangle 19"/>
          <p:cNvSpPr/>
          <p:nvPr/>
        </p:nvSpPr>
        <p:spPr>
          <a:xfrm>
            <a:off x="4686300" y="3629421"/>
            <a:ext cx="4457700" cy="643250"/>
          </a:xfrm>
          <a:prstGeom prst="rect">
            <a:avLst/>
          </a:prstGeom>
          <a:noFill/>
          <a:ln w="2857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9" name="Rectangle 8"/>
          <p:cNvSpPr/>
          <p:nvPr/>
        </p:nvSpPr>
        <p:spPr>
          <a:xfrm>
            <a:off x="2590800" y="5638800"/>
            <a:ext cx="4876800" cy="381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Submit!</a:t>
            </a:r>
            <a:endParaRPr lang="en-US" dirty="0"/>
          </a:p>
        </p:txBody>
      </p:sp>
    </p:spTree>
    <p:extLst>
      <p:ext uri="{BB962C8B-B14F-4D97-AF65-F5344CB8AC3E}">
        <p14:creationId xmlns:p14="http://schemas.microsoft.com/office/powerpoint/2010/main" val="195457295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2818112"/>
            <a:ext cx="9144000" cy="1221776"/>
          </a:xfrm>
          <a:prstGeom prst="rect">
            <a:avLst/>
          </a:prstGeom>
        </p:spPr>
      </p:pic>
      <p:sp>
        <p:nvSpPr>
          <p:cNvPr id="2" name="TextBox 1"/>
          <p:cNvSpPr txBox="1"/>
          <p:nvPr/>
        </p:nvSpPr>
        <p:spPr>
          <a:xfrm>
            <a:off x="1905000" y="609600"/>
            <a:ext cx="5257800" cy="584775"/>
          </a:xfrm>
          <a:prstGeom prst="rect">
            <a:avLst/>
          </a:prstGeom>
          <a:noFill/>
        </p:spPr>
        <p:txBody>
          <a:bodyPr wrap="square" rtlCol="0">
            <a:spAutoFit/>
          </a:bodyPr>
          <a:lstStyle/>
          <a:p>
            <a:pPr algn="ctr"/>
            <a:r>
              <a:rPr lang="en-US" sz="3200" b="1" dirty="0">
                <a:solidFill>
                  <a:srgbClr val="0000FF"/>
                </a:solidFill>
              </a:rPr>
              <a:t>Download The Result</a:t>
            </a:r>
          </a:p>
        </p:txBody>
      </p:sp>
      <p:cxnSp>
        <p:nvCxnSpPr>
          <p:cNvPr id="9" name="Straight Arrow Connector 8"/>
          <p:cNvCxnSpPr/>
          <p:nvPr/>
        </p:nvCxnSpPr>
        <p:spPr>
          <a:xfrm flipH="1" flipV="1">
            <a:off x="490885" y="3505200"/>
            <a:ext cx="423515" cy="534688"/>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0" name="Rectangle 9"/>
          <p:cNvSpPr/>
          <p:nvPr/>
        </p:nvSpPr>
        <p:spPr>
          <a:xfrm>
            <a:off x="390484" y="3962400"/>
            <a:ext cx="1524000" cy="662113"/>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Download the results</a:t>
            </a:r>
          </a:p>
        </p:txBody>
      </p:sp>
      <p:sp>
        <p:nvSpPr>
          <p:cNvPr id="6" name="Rectangle 5"/>
          <p:cNvSpPr/>
          <p:nvPr/>
        </p:nvSpPr>
        <p:spPr>
          <a:xfrm>
            <a:off x="0" y="2743200"/>
            <a:ext cx="2286000" cy="533400"/>
          </a:xfrm>
          <a:prstGeom prst="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cxnSp>
        <p:nvCxnSpPr>
          <p:cNvPr id="8" name="Straight Arrow Connector 7"/>
          <p:cNvCxnSpPr/>
          <p:nvPr/>
        </p:nvCxnSpPr>
        <p:spPr>
          <a:xfrm flipH="1">
            <a:off x="2209800" y="2514600"/>
            <a:ext cx="381000" cy="151756"/>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sp>
        <p:nvSpPr>
          <p:cNvPr id="11" name="Rectangle 10"/>
          <p:cNvSpPr/>
          <p:nvPr/>
        </p:nvSpPr>
        <p:spPr>
          <a:xfrm>
            <a:off x="2743200" y="2233487"/>
            <a:ext cx="1219200" cy="662113"/>
          </a:xfrm>
          <a:prstGeom prst="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r>
              <a:rPr lang="en-US" sz="1400" dirty="0"/>
              <a:t>Delete unwanted columns</a:t>
            </a:r>
          </a:p>
        </p:txBody>
      </p:sp>
    </p:spTree>
    <p:extLst>
      <p:ext uri="{BB962C8B-B14F-4D97-AF65-F5344CB8AC3E}">
        <p14:creationId xmlns:p14="http://schemas.microsoft.com/office/powerpoint/2010/main" val="411276967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16591"/>
            <a:ext cx="9144000" cy="4424818"/>
          </a:xfrm>
          <a:prstGeom prst="rect">
            <a:avLst/>
          </a:prstGeom>
        </p:spPr>
      </p:pic>
      <p:sp>
        <p:nvSpPr>
          <p:cNvPr id="2" name="TextBox 1"/>
          <p:cNvSpPr txBox="1"/>
          <p:nvPr/>
        </p:nvSpPr>
        <p:spPr>
          <a:xfrm>
            <a:off x="1905000" y="609600"/>
            <a:ext cx="5257800" cy="584775"/>
          </a:xfrm>
          <a:prstGeom prst="rect">
            <a:avLst/>
          </a:prstGeom>
          <a:noFill/>
        </p:spPr>
        <p:txBody>
          <a:bodyPr wrap="square" rtlCol="0">
            <a:spAutoFit/>
          </a:bodyPr>
          <a:lstStyle/>
          <a:p>
            <a:pPr algn="ctr"/>
            <a:r>
              <a:rPr lang="en-US" sz="3200" b="1" dirty="0">
                <a:solidFill>
                  <a:srgbClr val="0000FF"/>
                </a:solidFill>
              </a:rPr>
              <a:t>Download The Result</a:t>
            </a:r>
          </a:p>
        </p:txBody>
      </p:sp>
      <p:sp>
        <p:nvSpPr>
          <p:cNvPr id="5" name="Rectangle 4"/>
          <p:cNvSpPr/>
          <p:nvPr/>
        </p:nvSpPr>
        <p:spPr>
          <a:xfrm>
            <a:off x="838200" y="1194375"/>
            <a:ext cx="990600" cy="381000"/>
          </a:xfrm>
          <a:prstGeom prst="rect">
            <a:avLst/>
          </a:prstGeom>
          <a:noFill/>
          <a:ln w="19050"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cxnSp>
        <p:nvCxnSpPr>
          <p:cNvPr id="12" name="Straight Arrow Connector 11"/>
          <p:cNvCxnSpPr/>
          <p:nvPr/>
        </p:nvCxnSpPr>
        <p:spPr>
          <a:xfrm flipH="1">
            <a:off x="1676400" y="1061025"/>
            <a:ext cx="304800" cy="266700"/>
          </a:xfrm>
          <a:prstGeom prst="straightConnector1">
            <a:avLst/>
          </a:prstGeom>
          <a:ln w="38100">
            <a:tailEnd type="triangle"/>
          </a:ln>
        </p:spPr>
        <p:style>
          <a:lnRef idx="1">
            <a:schemeClr val="accent3"/>
          </a:lnRef>
          <a:fillRef idx="0">
            <a:schemeClr val="accent3"/>
          </a:fillRef>
          <a:effectRef idx="0">
            <a:schemeClr val="accent3"/>
          </a:effectRef>
          <a:fontRef idx="minor">
            <a:schemeClr val="tx1"/>
          </a:fontRef>
        </p:style>
      </p:cxnSp>
      <p:sp>
        <p:nvSpPr>
          <p:cNvPr id="14" name="Rectangle 13"/>
          <p:cNvSpPr/>
          <p:nvPr/>
        </p:nvSpPr>
        <p:spPr>
          <a:xfrm>
            <a:off x="0" y="1483290"/>
            <a:ext cx="4343400" cy="574109"/>
          </a:xfrm>
          <a:prstGeom prst="rect">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cxnSp>
        <p:nvCxnSpPr>
          <p:cNvPr id="16" name="Straight Arrow Connector 15"/>
          <p:cNvCxnSpPr/>
          <p:nvPr/>
        </p:nvCxnSpPr>
        <p:spPr>
          <a:xfrm flipH="1" flipV="1">
            <a:off x="4147013" y="1933265"/>
            <a:ext cx="381000" cy="292700"/>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sp>
        <p:nvSpPr>
          <p:cNvPr id="19" name="Rectangle 18"/>
          <p:cNvSpPr/>
          <p:nvPr/>
        </p:nvSpPr>
        <p:spPr>
          <a:xfrm>
            <a:off x="4147012" y="2286000"/>
            <a:ext cx="1263187" cy="8763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Input a compound name</a:t>
            </a:r>
          </a:p>
        </p:txBody>
      </p:sp>
      <p:sp>
        <p:nvSpPr>
          <p:cNvPr id="21" name="Rectangle 20"/>
          <p:cNvSpPr/>
          <p:nvPr/>
        </p:nvSpPr>
        <p:spPr>
          <a:xfrm>
            <a:off x="-76200" y="5029200"/>
            <a:ext cx="4495800" cy="304800"/>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extLst>
      <p:ext uri="{BB962C8B-B14F-4D97-AF65-F5344CB8AC3E}">
        <p14:creationId xmlns:p14="http://schemas.microsoft.com/office/powerpoint/2010/main" val="87946450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Box 31"/>
          <p:cNvSpPr txBox="1"/>
          <p:nvPr/>
        </p:nvSpPr>
        <p:spPr>
          <a:xfrm>
            <a:off x="647700" y="60612"/>
            <a:ext cx="7848600" cy="584775"/>
          </a:xfrm>
          <a:prstGeom prst="rect">
            <a:avLst/>
          </a:prstGeom>
          <a:noFill/>
        </p:spPr>
        <p:txBody>
          <a:bodyPr wrap="square" rtlCol="0">
            <a:spAutoFit/>
          </a:bodyPr>
          <a:lstStyle/>
          <a:p>
            <a:pPr algn="ctr"/>
            <a:r>
              <a:rPr lang="en-US" sz="3200" b="1" dirty="0"/>
              <a:t>Exercise Univariate Analysis</a:t>
            </a:r>
            <a:endParaRPr lang="en-US" sz="1200" dirty="0"/>
          </a:p>
        </p:txBody>
      </p:sp>
      <p:sp>
        <p:nvSpPr>
          <p:cNvPr id="4" name="TextBox 3"/>
          <p:cNvSpPr txBox="1"/>
          <p:nvPr/>
        </p:nvSpPr>
        <p:spPr>
          <a:xfrm>
            <a:off x="1981200" y="1519872"/>
            <a:ext cx="8305800" cy="877163"/>
          </a:xfrm>
          <a:prstGeom prst="rect">
            <a:avLst/>
          </a:prstGeom>
          <a:noFill/>
        </p:spPr>
        <p:txBody>
          <a:bodyPr wrap="square" rtlCol="0">
            <a:spAutoFit/>
          </a:bodyPr>
          <a:lstStyle/>
          <a:p>
            <a:r>
              <a:rPr lang="en-US" sz="1400" b="1" dirty="0">
                <a:solidFill>
                  <a:srgbClr val="0000FF"/>
                </a:solidFill>
              </a:rPr>
              <a:t>Make sure read the </a:t>
            </a:r>
            <a:r>
              <a:rPr lang="en-US" sz="1400" b="1" dirty="0" err="1">
                <a:solidFill>
                  <a:srgbClr val="0000FF"/>
                </a:solidFill>
              </a:rPr>
              <a:t>xlsx</a:t>
            </a:r>
            <a:r>
              <a:rPr lang="en-US" sz="1400" b="1" dirty="0">
                <a:solidFill>
                  <a:srgbClr val="0000FF"/>
                </a:solidFill>
              </a:rPr>
              <a:t> file first.</a:t>
            </a:r>
          </a:p>
          <a:p>
            <a:r>
              <a:rPr lang="en-US" sz="1400" b="1" dirty="0">
                <a:solidFill>
                  <a:srgbClr val="0000FF"/>
                </a:solidFill>
              </a:rPr>
              <a:t>Then make sure you understand the study design.</a:t>
            </a:r>
          </a:p>
          <a:p>
            <a:r>
              <a:rPr lang="en-US" sz="1400" b="1" dirty="0">
                <a:solidFill>
                  <a:srgbClr val="0000FF"/>
                </a:solidFill>
              </a:rPr>
              <a:t>Finally, use boxplot to visualize the data before making any conclusion.</a:t>
            </a:r>
          </a:p>
          <a:p>
            <a:endParaRPr lang="en-US" sz="900" dirty="0"/>
          </a:p>
        </p:txBody>
      </p:sp>
      <p:pic>
        <p:nvPicPr>
          <p:cNvPr id="5" name="Picture 4"/>
          <p:cNvPicPr>
            <a:picLocks noChangeAspect="1"/>
          </p:cNvPicPr>
          <p:nvPr/>
        </p:nvPicPr>
        <p:blipFill>
          <a:blip r:embed="rId3"/>
          <a:stretch>
            <a:fillRect/>
          </a:stretch>
        </p:blipFill>
        <p:spPr>
          <a:xfrm>
            <a:off x="457200" y="3200400"/>
            <a:ext cx="3886200" cy="1755608"/>
          </a:xfrm>
          <a:prstGeom prst="rect">
            <a:avLst/>
          </a:prstGeom>
          <a:ln>
            <a:solidFill>
              <a:srgbClr val="008000"/>
            </a:solidFill>
          </a:ln>
        </p:spPr>
      </p:pic>
      <p:pic>
        <p:nvPicPr>
          <p:cNvPr id="6" name="Picture 5"/>
          <p:cNvPicPr>
            <a:picLocks noChangeAspect="1"/>
          </p:cNvPicPr>
          <p:nvPr/>
        </p:nvPicPr>
        <p:blipFill>
          <a:blip r:embed="rId4"/>
          <a:stretch>
            <a:fillRect/>
          </a:stretch>
        </p:blipFill>
        <p:spPr>
          <a:xfrm>
            <a:off x="4419600" y="3200400"/>
            <a:ext cx="4038600" cy="1757472"/>
          </a:xfrm>
          <a:prstGeom prst="rect">
            <a:avLst/>
          </a:prstGeom>
          <a:ln>
            <a:solidFill>
              <a:srgbClr val="FF0000"/>
            </a:solidFill>
          </a:ln>
        </p:spPr>
      </p:pic>
      <p:pic>
        <p:nvPicPr>
          <p:cNvPr id="7" name="Picture 6"/>
          <p:cNvPicPr>
            <a:picLocks noChangeAspect="1"/>
          </p:cNvPicPr>
          <p:nvPr/>
        </p:nvPicPr>
        <p:blipFill>
          <a:blip r:embed="rId5"/>
          <a:stretch>
            <a:fillRect/>
          </a:stretch>
        </p:blipFill>
        <p:spPr>
          <a:xfrm>
            <a:off x="457200" y="5071534"/>
            <a:ext cx="3911600" cy="1752600"/>
          </a:xfrm>
          <a:prstGeom prst="rect">
            <a:avLst/>
          </a:prstGeom>
          <a:ln>
            <a:solidFill>
              <a:schemeClr val="bg2">
                <a:lumMod val="50000"/>
              </a:schemeClr>
            </a:solidFill>
          </a:ln>
        </p:spPr>
      </p:pic>
      <p:sp>
        <p:nvSpPr>
          <p:cNvPr id="30" name="Rectangle 29"/>
          <p:cNvSpPr/>
          <p:nvPr/>
        </p:nvSpPr>
        <p:spPr>
          <a:xfrm>
            <a:off x="4419600" y="5071534"/>
            <a:ext cx="4038600" cy="1752600"/>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3" name="Picture 32"/>
          <p:cNvPicPr>
            <a:picLocks noChangeAspect="1"/>
          </p:cNvPicPr>
          <p:nvPr/>
        </p:nvPicPr>
        <p:blipFill>
          <a:blip r:embed="rId6"/>
          <a:stretch>
            <a:fillRect/>
          </a:stretch>
        </p:blipFill>
        <p:spPr>
          <a:xfrm>
            <a:off x="5143880" y="5124644"/>
            <a:ext cx="2538334" cy="1612900"/>
          </a:xfrm>
          <a:prstGeom prst="rect">
            <a:avLst/>
          </a:prstGeom>
        </p:spPr>
      </p:pic>
      <p:sp>
        <p:nvSpPr>
          <p:cNvPr id="2" name="TextBox 1"/>
          <p:cNvSpPr txBox="1"/>
          <p:nvPr/>
        </p:nvSpPr>
        <p:spPr>
          <a:xfrm>
            <a:off x="3886200" y="3200400"/>
            <a:ext cx="609600" cy="369332"/>
          </a:xfrm>
          <a:prstGeom prst="rect">
            <a:avLst/>
          </a:prstGeom>
          <a:noFill/>
        </p:spPr>
        <p:txBody>
          <a:bodyPr wrap="square" rtlCol="0">
            <a:spAutoFit/>
          </a:bodyPr>
          <a:lstStyle/>
          <a:p>
            <a:r>
              <a:rPr lang="en-US" b="1" dirty="0"/>
              <a:t>A</a:t>
            </a:r>
          </a:p>
        </p:txBody>
      </p:sp>
      <p:sp>
        <p:nvSpPr>
          <p:cNvPr id="10" name="TextBox 9"/>
          <p:cNvSpPr txBox="1"/>
          <p:nvPr/>
        </p:nvSpPr>
        <p:spPr>
          <a:xfrm>
            <a:off x="4495800" y="3200400"/>
            <a:ext cx="609600" cy="369332"/>
          </a:xfrm>
          <a:prstGeom prst="rect">
            <a:avLst/>
          </a:prstGeom>
          <a:noFill/>
        </p:spPr>
        <p:txBody>
          <a:bodyPr wrap="square" rtlCol="0">
            <a:spAutoFit/>
          </a:bodyPr>
          <a:lstStyle/>
          <a:p>
            <a:r>
              <a:rPr lang="en-US" b="1" dirty="0"/>
              <a:t>B</a:t>
            </a:r>
          </a:p>
        </p:txBody>
      </p:sp>
      <p:sp>
        <p:nvSpPr>
          <p:cNvPr id="11" name="TextBox 10"/>
          <p:cNvSpPr txBox="1"/>
          <p:nvPr/>
        </p:nvSpPr>
        <p:spPr>
          <a:xfrm>
            <a:off x="3886200" y="5105400"/>
            <a:ext cx="609600" cy="369332"/>
          </a:xfrm>
          <a:prstGeom prst="rect">
            <a:avLst/>
          </a:prstGeom>
          <a:noFill/>
        </p:spPr>
        <p:txBody>
          <a:bodyPr wrap="square" rtlCol="0">
            <a:spAutoFit/>
          </a:bodyPr>
          <a:lstStyle/>
          <a:p>
            <a:r>
              <a:rPr lang="en-US" b="1" dirty="0"/>
              <a:t>C</a:t>
            </a:r>
          </a:p>
        </p:txBody>
      </p:sp>
      <p:sp>
        <p:nvSpPr>
          <p:cNvPr id="12" name="TextBox 11"/>
          <p:cNvSpPr txBox="1"/>
          <p:nvPr/>
        </p:nvSpPr>
        <p:spPr>
          <a:xfrm>
            <a:off x="4495800" y="5105400"/>
            <a:ext cx="609600" cy="369332"/>
          </a:xfrm>
          <a:prstGeom prst="rect">
            <a:avLst/>
          </a:prstGeom>
          <a:noFill/>
        </p:spPr>
        <p:txBody>
          <a:bodyPr wrap="square" rtlCol="0">
            <a:spAutoFit/>
          </a:bodyPr>
          <a:lstStyle/>
          <a:p>
            <a:r>
              <a:rPr lang="en-US" b="1" dirty="0"/>
              <a:t>D</a:t>
            </a:r>
          </a:p>
        </p:txBody>
      </p:sp>
    </p:spTree>
    <p:extLst>
      <p:ext uri="{BB962C8B-B14F-4D97-AF65-F5344CB8AC3E}">
        <p14:creationId xmlns:p14="http://schemas.microsoft.com/office/powerpoint/2010/main" val="31764133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2314667" y="1442076"/>
            <a:ext cx="1447800" cy="369332"/>
          </a:xfrm>
          <a:prstGeom prst="rect">
            <a:avLst/>
          </a:prstGeom>
          <a:noFill/>
        </p:spPr>
        <p:txBody>
          <a:bodyPr wrap="square" rtlCol="0">
            <a:spAutoFit/>
          </a:bodyPr>
          <a:lstStyle/>
          <a:p>
            <a:r>
              <a:rPr lang="en-US" b="1" dirty="0">
                <a:solidFill>
                  <a:srgbClr val="0070C0"/>
                </a:solidFill>
              </a:rPr>
              <a:t>Sample Size</a:t>
            </a:r>
          </a:p>
        </p:txBody>
      </p:sp>
      <p:sp>
        <p:nvSpPr>
          <p:cNvPr id="12" name="TextBox 11"/>
          <p:cNvSpPr txBox="1"/>
          <p:nvPr/>
        </p:nvSpPr>
        <p:spPr>
          <a:xfrm>
            <a:off x="3886201" y="1444412"/>
            <a:ext cx="1129683" cy="369332"/>
          </a:xfrm>
          <a:prstGeom prst="rect">
            <a:avLst/>
          </a:prstGeom>
          <a:noFill/>
        </p:spPr>
        <p:txBody>
          <a:bodyPr wrap="square" rtlCol="0">
            <a:spAutoFit/>
          </a:bodyPr>
          <a:lstStyle/>
          <a:p>
            <a:r>
              <a:rPr lang="en-US" dirty="0"/>
              <a:t>Effect Size</a:t>
            </a:r>
          </a:p>
        </p:txBody>
      </p:sp>
      <p:cxnSp>
        <p:nvCxnSpPr>
          <p:cNvPr id="13" name="Straight Arrow Connector 12"/>
          <p:cNvCxnSpPr/>
          <p:nvPr/>
        </p:nvCxnSpPr>
        <p:spPr>
          <a:xfrm>
            <a:off x="2314667" y="1487374"/>
            <a:ext cx="0" cy="347708"/>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14" name="Straight Arrow Connector 13"/>
          <p:cNvCxnSpPr/>
          <p:nvPr/>
        </p:nvCxnSpPr>
        <p:spPr>
          <a:xfrm flipV="1">
            <a:off x="5004415" y="1452888"/>
            <a:ext cx="0" cy="347708"/>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5" name="TextBox 14"/>
          <p:cNvSpPr txBox="1"/>
          <p:nvPr/>
        </p:nvSpPr>
        <p:spPr>
          <a:xfrm>
            <a:off x="5316984" y="1266645"/>
            <a:ext cx="1734938" cy="369332"/>
          </a:xfrm>
          <a:prstGeom prst="rect">
            <a:avLst/>
          </a:prstGeom>
          <a:noFill/>
        </p:spPr>
        <p:txBody>
          <a:bodyPr wrap="square" rtlCol="0">
            <a:spAutoFit/>
          </a:bodyPr>
          <a:lstStyle/>
          <a:p>
            <a:r>
              <a:rPr lang="en-US" dirty="0"/>
              <a:t>Difference</a:t>
            </a:r>
          </a:p>
        </p:txBody>
      </p:sp>
      <p:sp>
        <p:nvSpPr>
          <p:cNvPr id="16" name="TextBox 15"/>
          <p:cNvSpPr txBox="1"/>
          <p:nvPr/>
        </p:nvSpPr>
        <p:spPr>
          <a:xfrm>
            <a:off x="5334000" y="1662610"/>
            <a:ext cx="1219201" cy="369332"/>
          </a:xfrm>
          <a:prstGeom prst="rect">
            <a:avLst/>
          </a:prstGeom>
          <a:noFill/>
        </p:spPr>
        <p:txBody>
          <a:bodyPr wrap="square" rtlCol="0">
            <a:spAutoFit/>
          </a:bodyPr>
          <a:lstStyle/>
          <a:p>
            <a:r>
              <a:rPr lang="en-US" dirty="0"/>
              <a:t>Variation</a:t>
            </a:r>
          </a:p>
        </p:txBody>
      </p:sp>
      <p:cxnSp>
        <p:nvCxnSpPr>
          <p:cNvPr id="17" name="Straight Arrow Connector 16"/>
          <p:cNvCxnSpPr/>
          <p:nvPr/>
        </p:nvCxnSpPr>
        <p:spPr>
          <a:xfrm flipV="1">
            <a:off x="6477092" y="1266645"/>
            <a:ext cx="0" cy="347708"/>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8" name="Straight Arrow Connector 17"/>
          <p:cNvCxnSpPr/>
          <p:nvPr/>
        </p:nvCxnSpPr>
        <p:spPr>
          <a:xfrm>
            <a:off x="6494108" y="1662610"/>
            <a:ext cx="0" cy="347708"/>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19" name="Straight Connector 18"/>
          <p:cNvCxnSpPr/>
          <p:nvPr/>
        </p:nvCxnSpPr>
        <p:spPr>
          <a:xfrm>
            <a:off x="5198708" y="1635977"/>
            <a:ext cx="1447800" cy="0"/>
          </a:xfrm>
          <a:prstGeom prst="line">
            <a:avLst/>
          </a:prstGeom>
        </p:spPr>
        <p:style>
          <a:lnRef idx="1">
            <a:schemeClr val="dk1"/>
          </a:lnRef>
          <a:fillRef idx="0">
            <a:schemeClr val="dk1"/>
          </a:fillRef>
          <a:effectRef idx="0">
            <a:schemeClr val="dk1"/>
          </a:effectRef>
          <a:fontRef idx="minor">
            <a:schemeClr val="tx1"/>
          </a:fontRef>
        </p:style>
      </p:cxnSp>
      <p:sp>
        <p:nvSpPr>
          <p:cNvPr id="20" name="TextBox 19"/>
          <p:cNvSpPr txBox="1"/>
          <p:nvPr/>
        </p:nvSpPr>
        <p:spPr>
          <a:xfrm>
            <a:off x="4978570" y="1452888"/>
            <a:ext cx="305772" cy="382194"/>
          </a:xfrm>
          <a:prstGeom prst="rect">
            <a:avLst/>
          </a:prstGeom>
          <a:noFill/>
        </p:spPr>
        <p:txBody>
          <a:bodyPr wrap="square" rtlCol="0">
            <a:spAutoFit/>
          </a:bodyPr>
          <a:lstStyle/>
          <a:p>
            <a:r>
              <a:rPr lang="en-US" dirty="0"/>
              <a:t>=</a:t>
            </a:r>
          </a:p>
        </p:txBody>
      </p:sp>
      <p:sp>
        <p:nvSpPr>
          <p:cNvPr id="22" name="TextBox 21"/>
          <p:cNvSpPr txBox="1"/>
          <p:nvPr/>
        </p:nvSpPr>
        <p:spPr>
          <a:xfrm>
            <a:off x="954734" y="2013258"/>
            <a:ext cx="3352800" cy="369332"/>
          </a:xfrm>
          <a:prstGeom prst="rect">
            <a:avLst/>
          </a:prstGeom>
          <a:noFill/>
        </p:spPr>
        <p:txBody>
          <a:bodyPr wrap="square" rtlCol="0">
            <a:spAutoFit/>
          </a:bodyPr>
          <a:lstStyle/>
          <a:p>
            <a:r>
              <a:rPr lang="en-US" dirty="0">
                <a:solidFill>
                  <a:srgbClr val="FF0000"/>
                </a:solidFill>
              </a:rPr>
              <a:t>Increase the Difference</a:t>
            </a:r>
          </a:p>
        </p:txBody>
      </p:sp>
      <p:sp>
        <p:nvSpPr>
          <p:cNvPr id="32" name="TextBox 31"/>
          <p:cNvSpPr txBox="1"/>
          <p:nvPr/>
        </p:nvSpPr>
        <p:spPr>
          <a:xfrm rot="16200000">
            <a:off x="-1712265" y="3998266"/>
            <a:ext cx="4495799" cy="461665"/>
          </a:xfrm>
          <a:prstGeom prst="rect">
            <a:avLst/>
          </a:prstGeom>
          <a:noFill/>
        </p:spPr>
        <p:txBody>
          <a:bodyPr wrap="square" rtlCol="0">
            <a:spAutoFit/>
          </a:bodyPr>
          <a:lstStyle/>
          <a:p>
            <a:r>
              <a:rPr lang="en-US" altLang="zh-CN" sz="2400" b="1" dirty="0">
                <a:solidFill>
                  <a:srgbClr val="000099"/>
                </a:solidFill>
              </a:rPr>
              <a:t>Increase the difference</a:t>
            </a:r>
            <a:endParaRPr lang="en-US" sz="2400" b="1" dirty="0">
              <a:solidFill>
                <a:srgbClr val="000099"/>
              </a:solidFill>
            </a:endParaRPr>
          </a:p>
        </p:txBody>
      </p:sp>
      <p:sp>
        <p:nvSpPr>
          <p:cNvPr id="2" name="Rectangle 1"/>
          <p:cNvSpPr/>
          <p:nvPr/>
        </p:nvSpPr>
        <p:spPr>
          <a:xfrm>
            <a:off x="2209800" y="1266644"/>
            <a:ext cx="5410200" cy="2819400"/>
          </a:xfrm>
          <a:prstGeom prst="rect">
            <a:avLst/>
          </a:prstGeom>
          <a:noFill/>
          <a:ln>
            <a:noFill/>
          </a:ln>
        </p:spPr>
        <p:style>
          <a:lnRef idx="0">
            <a:scrgbClr r="0" g="0" b="0"/>
          </a:lnRef>
          <a:fillRef idx="0">
            <a:scrgbClr r="0" g="0" b="0"/>
          </a:fillRef>
          <a:effectRef idx="0">
            <a:scrgbClr r="0" g="0" b="0"/>
          </a:effectRef>
          <a:fontRef idx="minor">
            <a:schemeClr val="accent2"/>
          </a:fontRef>
        </p:style>
        <p:txBody>
          <a:bodyPr rtlCol="0" anchor="ctr"/>
          <a:lstStyle/>
          <a:p>
            <a:pPr algn="ctr"/>
            <a:r>
              <a:rPr lang="en-US" dirty="0"/>
              <a:t>Design Your Study to Collect Adequate Exposures</a:t>
            </a:r>
          </a:p>
        </p:txBody>
      </p:sp>
      <p:sp>
        <p:nvSpPr>
          <p:cNvPr id="5" name="Rectangle 4"/>
          <p:cNvSpPr/>
          <p:nvPr/>
        </p:nvSpPr>
        <p:spPr>
          <a:xfrm>
            <a:off x="1778170" y="2824736"/>
            <a:ext cx="6400800" cy="923330"/>
          </a:xfrm>
          <a:prstGeom prst="rect">
            <a:avLst/>
          </a:prstGeom>
        </p:spPr>
        <p:txBody>
          <a:bodyPr wrap="square">
            <a:spAutoFit/>
          </a:bodyPr>
          <a:lstStyle/>
          <a:p>
            <a:r>
              <a:rPr lang="en-US" dirty="0"/>
              <a:t>“Exposures” refers to dose or time. Multi-exposure point studies, such as a time-course study or a multi-dose study, increases your chance of seeing meaningful variations. </a:t>
            </a:r>
          </a:p>
        </p:txBody>
      </p:sp>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l="2657" t="4336" r="1991" b="6419"/>
          <a:stretch/>
        </p:blipFill>
        <p:spPr>
          <a:xfrm>
            <a:off x="3073569" y="2819400"/>
            <a:ext cx="3810001" cy="3168974"/>
          </a:xfrm>
          <a:prstGeom prst="rect">
            <a:avLst/>
          </a:prstGeom>
        </p:spPr>
      </p:pic>
      <p:sp>
        <p:nvSpPr>
          <p:cNvPr id="8" name="Rectangle 7"/>
          <p:cNvSpPr/>
          <p:nvPr/>
        </p:nvSpPr>
        <p:spPr>
          <a:xfrm>
            <a:off x="1905000" y="5934670"/>
            <a:ext cx="6650989" cy="923330"/>
          </a:xfrm>
          <a:prstGeom prst="rect">
            <a:avLst/>
          </a:prstGeom>
        </p:spPr>
        <p:txBody>
          <a:bodyPr wrap="square">
            <a:spAutoFit/>
          </a:bodyPr>
          <a:lstStyle/>
          <a:p>
            <a:r>
              <a:rPr lang="en-US" b="1" dirty="0"/>
              <a:t>A good rule of thumb is to collect samples at a “mild”, “moderate” and “severe” exposures to ensure that all salient cause and effect changes are captured. </a:t>
            </a:r>
          </a:p>
        </p:txBody>
      </p:sp>
      <p:sp>
        <p:nvSpPr>
          <p:cNvPr id="24" name="TextBox 23"/>
          <p:cNvSpPr txBox="1"/>
          <p:nvPr/>
        </p:nvSpPr>
        <p:spPr>
          <a:xfrm>
            <a:off x="1447800" y="152400"/>
            <a:ext cx="6172200" cy="1077218"/>
          </a:xfrm>
          <a:prstGeom prst="rect">
            <a:avLst/>
          </a:prstGeom>
          <a:noFill/>
        </p:spPr>
        <p:txBody>
          <a:bodyPr wrap="square" rtlCol="0">
            <a:spAutoFit/>
          </a:bodyPr>
          <a:lstStyle/>
          <a:p>
            <a:pPr algn="ctr"/>
            <a:r>
              <a:rPr lang="en-US" sz="3200" b="1" dirty="0">
                <a:solidFill>
                  <a:srgbClr val="000099"/>
                </a:solidFill>
              </a:rPr>
              <a:t>What affects </a:t>
            </a:r>
            <a:br>
              <a:rPr lang="en-US" sz="3200" b="1" dirty="0">
                <a:solidFill>
                  <a:srgbClr val="000099"/>
                </a:solidFill>
              </a:rPr>
            </a:br>
            <a:r>
              <a:rPr lang="en-US" sz="3200" b="1" dirty="0">
                <a:solidFill>
                  <a:srgbClr val="000099"/>
                </a:solidFill>
              </a:rPr>
              <a:t>the </a:t>
            </a:r>
            <a:r>
              <a:rPr lang="en-US" sz="3200" b="1" i="1" dirty="0">
                <a:solidFill>
                  <a:srgbClr val="0000FF"/>
                </a:solidFill>
              </a:rPr>
              <a:t>effect</a:t>
            </a:r>
            <a:r>
              <a:rPr lang="en-US" sz="3200" b="1" dirty="0">
                <a:solidFill>
                  <a:srgbClr val="000099"/>
                </a:solidFill>
              </a:rPr>
              <a:t> size?</a:t>
            </a:r>
          </a:p>
        </p:txBody>
      </p:sp>
      <p:sp>
        <p:nvSpPr>
          <p:cNvPr id="3" name="Rectangle 2"/>
          <p:cNvSpPr/>
          <p:nvPr/>
        </p:nvSpPr>
        <p:spPr>
          <a:xfrm>
            <a:off x="3996524" y="2031942"/>
            <a:ext cx="1202184" cy="372272"/>
          </a:xfrm>
          <a:prstGeom prst="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r>
              <a:rPr lang="en-US" i="1" dirty="0"/>
              <a:t>tips</a:t>
            </a:r>
          </a:p>
        </p:txBody>
      </p:sp>
    </p:spTree>
    <p:extLst>
      <p:ext uri="{BB962C8B-B14F-4D97-AF65-F5344CB8AC3E}">
        <p14:creationId xmlns:p14="http://schemas.microsoft.com/office/powerpoint/2010/main" val="1374111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p:cNvSpPr/>
          <p:nvPr/>
        </p:nvSpPr>
        <p:spPr>
          <a:xfrm>
            <a:off x="2209800" y="5105400"/>
            <a:ext cx="5257800" cy="12192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gender, BMI</a:t>
            </a:r>
            <a:r>
              <a:rPr lang="en-US" altLang="zh-CN" dirty="0"/>
              <a:t>, age, race, lifestyle, …</a:t>
            </a:r>
            <a:endParaRPr lang="en-US" dirty="0"/>
          </a:p>
        </p:txBody>
      </p:sp>
      <p:sp>
        <p:nvSpPr>
          <p:cNvPr id="11" name="TextBox 10"/>
          <p:cNvSpPr txBox="1"/>
          <p:nvPr/>
        </p:nvSpPr>
        <p:spPr>
          <a:xfrm>
            <a:off x="2314667" y="1442076"/>
            <a:ext cx="1447800" cy="369332"/>
          </a:xfrm>
          <a:prstGeom prst="rect">
            <a:avLst/>
          </a:prstGeom>
          <a:noFill/>
        </p:spPr>
        <p:txBody>
          <a:bodyPr wrap="square" rtlCol="0">
            <a:spAutoFit/>
          </a:bodyPr>
          <a:lstStyle/>
          <a:p>
            <a:r>
              <a:rPr lang="en-US" b="1" dirty="0">
                <a:solidFill>
                  <a:srgbClr val="0070C0"/>
                </a:solidFill>
              </a:rPr>
              <a:t>Sample Size</a:t>
            </a:r>
          </a:p>
        </p:txBody>
      </p:sp>
      <p:sp>
        <p:nvSpPr>
          <p:cNvPr id="12" name="TextBox 11"/>
          <p:cNvSpPr txBox="1"/>
          <p:nvPr/>
        </p:nvSpPr>
        <p:spPr>
          <a:xfrm>
            <a:off x="3886201" y="1444412"/>
            <a:ext cx="1129683" cy="369332"/>
          </a:xfrm>
          <a:prstGeom prst="rect">
            <a:avLst/>
          </a:prstGeom>
          <a:noFill/>
        </p:spPr>
        <p:txBody>
          <a:bodyPr wrap="square" rtlCol="0">
            <a:spAutoFit/>
          </a:bodyPr>
          <a:lstStyle/>
          <a:p>
            <a:r>
              <a:rPr lang="en-US" dirty="0"/>
              <a:t>Effect Size</a:t>
            </a:r>
          </a:p>
        </p:txBody>
      </p:sp>
      <p:cxnSp>
        <p:nvCxnSpPr>
          <p:cNvPr id="13" name="Straight Arrow Connector 12"/>
          <p:cNvCxnSpPr/>
          <p:nvPr/>
        </p:nvCxnSpPr>
        <p:spPr>
          <a:xfrm>
            <a:off x="2314667" y="1487374"/>
            <a:ext cx="0" cy="347708"/>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14" name="Straight Arrow Connector 13"/>
          <p:cNvCxnSpPr/>
          <p:nvPr/>
        </p:nvCxnSpPr>
        <p:spPr>
          <a:xfrm flipV="1">
            <a:off x="5004415" y="1452888"/>
            <a:ext cx="0" cy="347708"/>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5" name="TextBox 14"/>
          <p:cNvSpPr txBox="1"/>
          <p:nvPr/>
        </p:nvSpPr>
        <p:spPr>
          <a:xfrm>
            <a:off x="5316984" y="1266645"/>
            <a:ext cx="1734938" cy="369332"/>
          </a:xfrm>
          <a:prstGeom prst="rect">
            <a:avLst/>
          </a:prstGeom>
          <a:noFill/>
        </p:spPr>
        <p:txBody>
          <a:bodyPr wrap="square" rtlCol="0">
            <a:spAutoFit/>
          </a:bodyPr>
          <a:lstStyle/>
          <a:p>
            <a:r>
              <a:rPr lang="en-US" dirty="0"/>
              <a:t>Difference</a:t>
            </a:r>
          </a:p>
        </p:txBody>
      </p:sp>
      <p:sp>
        <p:nvSpPr>
          <p:cNvPr id="16" name="TextBox 15"/>
          <p:cNvSpPr txBox="1"/>
          <p:nvPr/>
        </p:nvSpPr>
        <p:spPr>
          <a:xfrm>
            <a:off x="5334000" y="1662610"/>
            <a:ext cx="1219201" cy="369332"/>
          </a:xfrm>
          <a:prstGeom prst="rect">
            <a:avLst/>
          </a:prstGeom>
          <a:noFill/>
        </p:spPr>
        <p:txBody>
          <a:bodyPr wrap="square" rtlCol="0">
            <a:spAutoFit/>
          </a:bodyPr>
          <a:lstStyle/>
          <a:p>
            <a:r>
              <a:rPr lang="en-US" dirty="0"/>
              <a:t>Variation</a:t>
            </a:r>
          </a:p>
        </p:txBody>
      </p:sp>
      <p:cxnSp>
        <p:nvCxnSpPr>
          <p:cNvPr id="17" name="Straight Arrow Connector 16"/>
          <p:cNvCxnSpPr/>
          <p:nvPr/>
        </p:nvCxnSpPr>
        <p:spPr>
          <a:xfrm flipV="1">
            <a:off x="6477092" y="1266645"/>
            <a:ext cx="0" cy="347708"/>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8" name="Straight Arrow Connector 17"/>
          <p:cNvCxnSpPr/>
          <p:nvPr/>
        </p:nvCxnSpPr>
        <p:spPr>
          <a:xfrm>
            <a:off x="6494108" y="1662610"/>
            <a:ext cx="0" cy="347708"/>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19" name="Straight Connector 18"/>
          <p:cNvCxnSpPr/>
          <p:nvPr/>
        </p:nvCxnSpPr>
        <p:spPr>
          <a:xfrm>
            <a:off x="5198708" y="1635977"/>
            <a:ext cx="1447800" cy="0"/>
          </a:xfrm>
          <a:prstGeom prst="line">
            <a:avLst/>
          </a:prstGeom>
        </p:spPr>
        <p:style>
          <a:lnRef idx="1">
            <a:schemeClr val="dk1"/>
          </a:lnRef>
          <a:fillRef idx="0">
            <a:schemeClr val="dk1"/>
          </a:fillRef>
          <a:effectRef idx="0">
            <a:schemeClr val="dk1"/>
          </a:effectRef>
          <a:fontRef idx="minor">
            <a:schemeClr val="tx1"/>
          </a:fontRef>
        </p:style>
      </p:cxnSp>
      <p:sp>
        <p:nvSpPr>
          <p:cNvPr id="20" name="TextBox 19"/>
          <p:cNvSpPr txBox="1"/>
          <p:nvPr/>
        </p:nvSpPr>
        <p:spPr>
          <a:xfrm>
            <a:off x="4978570" y="1452888"/>
            <a:ext cx="305772" cy="382194"/>
          </a:xfrm>
          <a:prstGeom prst="rect">
            <a:avLst/>
          </a:prstGeom>
          <a:noFill/>
        </p:spPr>
        <p:txBody>
          <a:bodyPr wrap="square" rtlCol="0">
            <a:spAutoFit/>
          </a:bodyPr>
          <a:lstStyle/>
          <a:p>
            <a:r>
              <a:rPr lang="en-US" dirty="0"/>
              <a:t>=</a:t>
            </a:r>
          </a:p>
        </p:txBody>
      </p:sp>
      <p:sp>
        <p:nvSpPr>
          <p:cNvPr id="23" name="TextBox 22"/>
          <p:cNvSpPr txBox="1"/>
          <p:nvPr/>
        </p:nvSpPr>
        <p:spPr>
          <a:xfrm>
            <a:off x="953994" y="2259916"/>
            <a:ext cx="3352800" cy="369332"/>
          </a:xfrm>
          <a:prstGeom prst="rect">
            <a:avLst/>
          </a:prstGeom>
          <a:noFill/>
        </p:spPr>
        <p:txBody>
          <a:bodyPr wrap="square" rtlCol="0">
            <a:spAutoFit/>
          </a:bodyPr>
          <a:lstStyle/>
          <a:p>
            <a:r>
              <a:rPr lang="en-US" altLang="zh-CN" dirty="0">
                <a:solidFill>
                  <a:srgbClr val="00CC00"/>
                </a:solidFill>
              </a:rPr>
              <a:t>Decrease the Variation</a:t>
            </a:r>
            <a:endParaRPr lang="en-US" dirty="0">
              <a:solidFill>
                <a:srgbClr val="00CC00"/>
              </a:solidFill>
            </a:endParaRPr>
          </a:p>
        </p:txBody>
      </p:sp>
      <p:sp>
        <p:nvSpPr>
          <p:cNvPr id="2" name="Rectangle 1"/>
          <p:cNvSpPr/>
          <p:nvPr/>
        </p:nvSpPr>
        <p:spPr>
          <a:xfrm>
            <a:off x="3429000" y="2550795"/>
            <a:ext cx="4572000" cy="369332"/>
          </a:xfrm>
          <a:prstGeom prst="rect">
            <a:avLst/>
          </a:prstGeom>
          <a:noFill/>
          <a:ln>
            <a:noFill/>
          </a:ln>
        </p:spPr>
        <p:style>
          <a:lnRef idx="0">
            <a:scrgbClr r="0" g="0" b="0"/>
          </a:lnRef>
          <a:fillRef idx="0">
            <a:scrgbClr r="0" g="0" b="0"/>
          </a:fillRef>
          <a:effectRef idx="0">
            <a:scrgbClr r="0" g="0" b="0"/>
          </a:effectRef>
          <a:fontRef idx="minor">
            <a:schemeClr val="accent3"/>
          </a:fontRef>
        </p:style>
        <p:txBody>
          <a:bodyPr>
            <a:spAutoFit/>
          </a:bodyPr>
          <a:lstStyle/>
          <a:p>
            <a:r>
              <a:rPr lang="en-US" dirty="0"/>
              <a:t>sample collection variation</a:t>
            </a:r>
          </a:p>
        </p:txBody>
      </p:sp>
      <p:sp>
        <p:nvSpPr>
          <p:cNvPr id="3" name="Rectangle 2"/>
          <p:cNvSpPr/>
          <p:nvPr/>
        </p:nvSpPr>
        <p:spPr>
          <a:xfrm>
            <a:off x="2134098" y="4670996"/>
            <a:ext cx="5688944" cy="369332"/>
          </a:xfrm>
          <a:prstGeom prst="rect">
            <a:avLst/>
          </a:prstGeom>
          <a:noFill/>
          <a:ln>
            <a:noFill/>
          </a:ln>
        </p:spPr>
        <p:style>
          <a:lnRef idx="0">
            <a:scrgbClr r="0" g="0" b="0"/>
          </a:lnRef>
          <a:fillRef idx="0">
            <a:scrgbClr r="0" g="0" b="0"/>
          </a:fillRef>
          <a:effectRef idx="0">
            <a:scrgbClr r="0" g="0" b="0"/>
          </a:effectRef>
          <a:fontRef idx="minor">
            <a:schemeClr val="accent3"/>
          </a:fontRef>
        </p:style>
        <p:txBody>
          <a:bodyPr wrap="square">
            <a:spAutoFit/>
          </a:bodyPr>
          <a:lstStyle/>
          <a:p>
            <a:r>
              <a:rPr lang="en-US" dirty="0"/>
              <a:t>the inherent variability in the model/cohort under study</a:t>
            </a:r>
          </a:p>
        </p:txBody>
      </p:sp>
      <p:sp>
        <p:nvSpPr>
          <p:cNvPr id="4" name="Rectangle 3"/>
          <p:cNvSpPr/>
          <p:nvPr/>
        </p:nvSpPr>
        <p:spPr>
          <a:xfrm>
            <a:off x="1905000" y="2890754"/>
            <a:ext cx="7010400" cy="369332"/>
          </a:xfrm>
          <a:prstGeom prst="rect">
            <a:avLst/>
          </a:prstGeom>
        </p:spPr>
        <p:txBody>
          <a:bodyPr wrap="square">
            <a:spAutoFit/>
          </a:bodyPr>
          <a:lstStyle/>
          <a:p>
            <a:r>
              <a:rPr lang="en-US" b="1" dirty="0"/>
              <a:t>consistent in sample collection and handling is essential</a:t>
            </a:r>
          </a:p>
        </p:txBody>
      </p:sp>
      <p:sp>
        <p:nvSpPr>
          <p:cNvPr id="5" name="Rectangle 4"/>
          <p:cNvSpPr/>
          <p:nvPr/>
        </p:nvSpPr>
        <p:spPr>
          <a:xfrm>
            <a:off x="783092" y="6248400"/>
            <a:ext cx="7040516" cy="685800"/>
          </a:xfrm>
          <a:prstGeom prst="rect">
            <a:avLst/>
          </a:prstGeom>
          <a:noFill/>
          <a:ln>
            <a:noFill/>
          </a:ln>
        </p:spPr>
        <p:style>
          <a:lnRef idx="0">
            <a:scrgbClr r="0" g="0" b="0"/>
          </a:lnRef>
          <a:fillRef idx="0">
            <a:scrgbClr r="0" g="0" b="0"/>
          </a:fillRef>
          <a:effectRef idx="0">
            <a:scrgbClr r="0" g="0" b="0"/>
          </a:effectRef>
          <a:fontRef idx="minor">
            <a:schemeClr val="accent2"/>
          </a:fontRef>
        </p:style>
        <p:txBody>
          <a:bodyPr rtlCol="0" anchor="ctr"/>
          <a:lstStyle/>
          <a:p>
            <a:r>
              <a:rPr lang="en-US" sz="1050" dirty="0"/>
              <a:t>The more variation you can control for, the less samples are required. The less variation you can control for, the more samples you need to overcome the variation. </a:t>
            </a:r>
          </a:p>
        </p:txBody>
      </p:sp>
      <p:sp>
        <p:nvSpPr>
          <p:cNvPr id="6" name="Rectangle 5"/>
          <p:cNvSpPr/>
          <p:nvPr/>
        </p:nvSpPr>
        <p:spPr>
          <a:xfrm>
            <a:off x="3706146" y="3334149"/>
            <a:ext cx="2257333" cy="121920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dirty="0"/>
              <a:t>Temperature,</a:t>
            </a:r>
          </a:p>
          <a:p>
            <a:pPr algn="ctr"/>
            <a:r>
              <a:rPr lang="en-US" dirty="0" err="1"/>
              <a:t>Aliquoting</a:t>
            </a:r>
            <a:r>
              <a:rPr lang="en-US" dirty="0"/>
              <a:t>,</a:t>
            </a:r>
          </a:p>
          <a:p>
            <a:pPr algn="ctr"/>
            <a:r>
              <a:rPr lang="en-US" dirty="0" err="1"/>
              <a:t>Biobanking</a:t>
            </a:r>
            <a:r>
              <a:rPr lang="en-US" dirty="0"/>
              <a:t>,</a:t>
            </a:r>
          </a:p>
          <a:p>
            <a:pPr algn="ctr"/>
            <a:r>
              <a:rPr lang="en-US" dirty="0"/>
              <a:t>…</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89329" y="3377733"/>
            <a:ext cx="1981200" cy="1325203"/>
          </a:xfrm>
          <a:prstGeom prst="rect">
            <a:avLst/>
          </a:prstGeom>
        </p:spPr>
      </p:pic>
      <p:sp>
        <p:nvSpPr>
          <p:cNvPr id="22" name="TextBox 21"/>
          <p:cNvSpPr txBox="1"/>
          <p:nvPr/>
        </p:nvSpPr>
        <p:spPr>
          <a:xfrm rot="16200000">
            <a:off x="-1712265" y="3998266"/>
            <a:ext cx="4495799" cy="461665"/>
          </a:xfrm>
          <a:prstGeom prst="rect">
            <a:avLst/>
          </a:prstGeom>
          <a:noFill/>
        </p:spPr>
        <p:txBody>
          <a:bodyPr wrap="square" rtlCol="0">
            <a:spAutoFit/>
          </a:bodyPr>
          <a:lstStyle/>
          <a:p>
            <a:r>
              <a:rPr lang="en-US" altLang="zh-CN" sz="2400" b="1" dirty="0">
                <a:solidFill>
                  <a:srgbClr val="000099"/>
                </a:solidFill>
              </a:rPr>
              <a:t>Decrease the Variation</a:t>
            </a:r>
            <a:endParaRPr lang="en-US" sz="2400" b="1" dirty="0">
              <a:solidFill>
                <a:srgbClr val="000099"/>
              </a:solidFill>
            </a:endParaRPr>
          </a:p>
        </p:txBody>
      </p:sp>
      <p:cxnSp>
        <p:nvCxnSpPr>
          <p:cNvPr id="9" name="Straight Arrow Connector 8"/>
          <p:cNvCxnSpPr/>
          <p:nvPr/>
        </p:nvCxnSpPr>
        <p:spPr>
          <a:xfrm>
            <a:off x="2286000" y="5486400"/>
            <a:ext cx="5144621" cy="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0" name="Rectangle 9"/>
          <p:cNvSpPr/>
          <p:nvPr/>
        </p:nvSpPr>
        <p:spPr>
          <a:xfrm>
            <a:off x="2322979" y="5167922"/>
            <a:ext cx="609600" cy="2286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cell</a:t>
            </a:r>
          </a:p>
        </p:txBody>
      </p:sp>
      <p:sp>
        <p:nvSpPr>
          <p:cNvPr id="24" name="Rectangle 23"/>
          <p:cNvSpPr/>
          <p:nvPr/>
        </p:nvSpPr>
        <p:spPr>
          <a:xfrm>
            <a:off x="3104692" y="5178808"/>
            <a:ext cx="1507729" cy="2286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small animals</a:t>
            </a:r>
          </a:p>
        </p:txBody>
      </p:sp>
      <p:sp>
        <p:nvSpPr>
          <p:cNvPr id="25" name="Rectangle 24"/>
          <p:cNvSpPr/>
          <p:nvPr/>
        </p:nvSpPr>
        <p:spPr>
          <a:xfrm>
            <a:off x="4784533" y="5178808"/>
            <a:ext cx="1507729" cy="2286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large animals</a:t>
            </a:r>
          </a:p>
        </p:txBody>
      </p:sp>
      <p:sp>
        <p:nvSpPr>
          <p:cNvPr id="26" name="Rectangle 25"/>
          <p:cNvSpPr/>
          <p:nvPr/>
        </p:nvSpPr>
        <p:spPr>
          <a:xfrm>
            <a:off x="6464375" y="5172099"/>
            <a:ext cx="907518" cy="2286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human</a:t>
            </a:r>
          </a:p>
        </p:txBody>
      </p:sp>
      <p:sp>
        <p:nvSpPr>
          <p:cNvPr id="31" name="Flowchart: Process 30"/>
          <p:cNvSpPr/>
          <p:nvPr/>
        </p:nvSpPr>
        <p:spPr>
          <a:xfrm>
            <a:off x="3636608" y="5914025"/>
            <a:ext cx="2286000" cy="225807"/>
          </a:xfrm>
          <a:prstGeom prst="flowChartProcess">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t>repeated measure?</a:t>
            </a:r>
          </a:p>
        </p:txBody>
      </p:sp>
      <p:sp>
        <p:nvSpPr>
          <p:cNvPr id="28" name="TextBox 27"/>
          <p:cNvSpPr txBox="1"/>
          <p:nvPr/>
        </p:nvSpPr>
        <p:spPr>
          <a:xfrm>
            <a:off x="1447800" y="152400"/>
            <a:ext cx="6172200" cy="1077218"/>
          </a:xfrm>
          <a:prstGeom prst="rect">
            <a:avLst/>
          </a:prstGeom>
          <a:noFill/>
        </p:spPr>
        <p:txBody>
          <a:bodyPr wrap="square" rtlCol="0">
            <a:spAutoFit/>
          </a:bodyPr>
          <a:lstStyle/>
          <a:p>
            <a:pPr algn="ctr"/>
            <a:r>
              <a:rPr lang="en-US" sz="3200" b="1" dirty="0">
                <a:solidFill>
                  <a:srgbClr val="000099"/>
                </a:solidFill>
              </a:rPr>
              <a:t>What affects </a:t>
            </a:r>
            <a:br>
              <a:rPr lang="en-US" sz="3200" b="1" dirty="0">
                <a:solidFill>
                  <a:srgbClr val="000099"/>
                </a:solidFill>
              </a:rPr>
            </a:br>
            <a:r>
              <a:rPr lang="en-US" sz="3200" b="1" dirty="0">
                <a:solidFill>
                  <a:srgbClr val="000099"/>
                </a:solidFill>
              </a:rPr>
              <a:t>the </a:t>
            </a:r>
            <a:r>
              <a:rPr lang="en-US" sz="3200" b="1" i="1" dirty="0">
                <a:solidFill>
                  <a:srgbClr val="0000FF"/>
                </a:solidFill>
              </a:rPr>
              <a:t>effect</a:t>
            </a:r>
            <a:r>
              <a:rPr lang="en-US" sz="3200" b="1" dirty="0">
                <a:solidFill>
                  <a:srgbClr val="000099"/>
                </a:solidFill>
              </a:rPr>
              <a:t> size?</a:t>
            </a:r>
          </a:p>
        </p:txBody>
      </p:sp>
      <p:sp>
        <p:nvSpPr>
          <p:cNvPr id="30" name="Rectangle 29"/>
          <p:cNvSpPr/>
          <p:nvPr/>
        </p:nvSpPr>
        <p:spPr>
          <a:xfrm>
            <a:off x="3996524" y="2031942"/>
            <a:ext cx="1202184" cy="372272"/>
          </a:xfrm>
          <a:prstGeom prst="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r>
              <a:rPr lang="en-US" i="1" dirty="0"/>
              <a:t>tips</a:t>
            </a:r>
          </a:p>
        </p:txBody>
      </p:sp>
    </p:spTree>
    <p:extLst>
      <p:ext uri="{BB962C8B-B14F-4D97-AF65-F5344CB8AC3E}">
        <p14:creationId xmlns:p14="http://schemas.microsoft.com/office/powerpoint/2010/main" val="2550726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9"/>
                                        </p:tgtEl>
                                        <p:attrNameLst>
                                          <p:attrName>style.visibility</p:attrName>
                                        </p:attrNameLst>
                                      </p:cBhvr>
                                      <p:to>
                                        <p:strVal val="visible"/>
                                      </p:to>
                                    </p:set>
                                    <p:animEffect transition="in" filter="fade">
                                      <p:cBhvr>
                                        <p:cTn id="21" dur="500"/>
                                        <p:tgtEl>
                                          <p:spTgt spid="2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500"/>
                                        <p:tgtEl>
                                          <p:spTgt spid="5"/>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4"/>
                                        </p:tgtEl>
                                        <p:attrNameLst>
                                          <p:attrName>style.visibility</p:attrName>
                                        </p:attrNameLst>
                                      </p:cBhvr>
                                      <p:to>
                                        <p:strVal val="visible"/>
                                      </p:to>
                                    </p:set>
                                    <p:animEffect transition="in" filter="fade">
                                      <p:cBhvr>
                                        <p:cTn id="30" dur="500"/>
                                        <p:tgtEl>
                                          <p:spTgt spid="24"/>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5"/>
                                        </p:tgtEl>
                                        <p:attrNameLst>
                                          <p:attrName>style.visibility</p:attrName>
                                        </p:attrNameLst>
                                      </p:cBhvr>
                                      <p:to>
                                        <p:strVal val="visible"/>
                                      </p:to>
                                    </p:set>
                                    <p:animEffect transition="in" filter="fade">
                                      <p:cBhvr>
                                        <p:cTn id="33" dur="500"/>
                                        <p:tgtEl>
                                          <p:spTgt spid="25"/>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6"/>
                                        </p:tgtEl>
                                        <p:attrNameLst>
                                          <p:attrName>style.visibility</p:attrName>
                                        </p:attrNameLst>
                                      </p:cBhvr>
                                      <p:to>
                                        <p:strVal val="visible"/>
                                      </p:to>
                                    </p:set>
                                    <p:animEffect transition="in" filter="fade">
                                      <p:cBhvr>
                                        <p:cTn id="36" dur="500"/>
                                        <p:tgtEl>
                                          <p:spTgt spid="26"/>
                                        </p:tgtEl>
                                      </p:cBhvr>
                                    </p:animEffect>
                                  </p:childTnLst>
                                </p:cTn>
                              </p:par>
                              <p:par>
                                <p:cTn id="37" presetID="10" presetClass="entr" presetSubtype="0" fill="hold" nodeType="withEffect">
                                  <p:stCondLst>
                                    <p:cond delay="0"/>
                                  </p:stCondLst>
                                  <p:childTnLst>
                                    <p:set>
                                      <p:cBhvr>
                                        <p:cTn id="38" dur="1" fill="hold">
                                          <p:stCondLst>
                                            <p:cond delay="0"/>
                                          </p:stCondLst>
                                        </p:cTn>
                                        <p:tgtEl>
                                          <p:spTgt spid="9"/>
                                        </p:tgtEl>
                                        <p:attrNameLst>
                                          <p:attrName>style.visibility</p:attrName>
                                        </p:attrNameLst>
                                      </p:cBhvr>
                                      <p:to>
                                        <p:strVal val="visible"/>
                                      </p:to>
                                    </p:set>
                                    <p:animEffect transition="in" filter="fade">
                                      <p:cBhvr>
                                        <p:cTn id="39" dur="500"/>
                                        <p:tgtEl>
                                          <p:spTgt spid="9"/>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31"/>
                                        </p:tgtEl>
                                        <p:attrNameLst>
                                          <p:attrName>style.visibility</p:attrName>
                                        </p:attrNameLst>
                                      </p:cBhvr>
                                      <p:to>
                                        <p:strVal val="visible"/>
                                      </p:to>
                                    </p:set>
                                    <p:animEffect transition="in" filter="fade">
                                      <p:cBhvr>
                                        <p:cTn id="42" dur="500"/>
                                        <p:tgtEl>
                                          <p:spTgt spid="31"/>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xit" presetSubtype="0" fill="hold" grpId="1" nodeType="clickEffect">
                                  <p:stCondLst>
                                    <p:cond delay="0"/>
                                  </p:stCondLst>
                                  <p:childTnLst>
                                    <p:animEffect transition="out" filter="fade">
                                      <p:cBhvr>
                                        <p:cTn id="46" dur="500"/>
                                        <p:tgtEl>
                                          <p:spTgt spid="2"/>
                                        </p:tgtEl>
                                      </p:cBhvr>
                                    </p:animEffect>
                                    <p:set>
                                      <p:cBhvr>
                                        <p:cTn id="47" dur="1" fill="hold">
                                          <p:stCondLst>
                                            <p:cond delay="499"/>
                                          </p:stCondLst>
                                        </p:cTn>
                                        <p:tgtEl>
                                          <p:spTgt spid="2"/>
                                        </p:tgtEl>
                                        <p:attrNameLst>
                                          <p:attrName>style.visibility</p:attrName>
                                        </p:attrNameLst>
                                      </p:cBhvr>
                                      <p:to>
                                        <p:strVal val="hidden"/>
                                      </p:to>
                                    </p:set>
                                  </p:childTnLst>
                                </p:cTn>
                              </p:par>
                              <p:par>
                                <p:cTn id="48" presetID="10" presetClass="exit" presetSubtype="0" fill="hold" grpId="1" nodeType="withEffect">
                                  <p:stCondLst>
                                    <p:cond delay="0"/>
                                  </p:stCondLst>
                                  <p:childTnLst>
                                    <p:animEffect transition="out" filter="fade">
                                      <p:cBhvr>
                                        <p:cTn id="49" dur="500"/>
                                        <p:tgtEl>
                                          <p:spTgt spid="4"/>
                                        </p:tgtEl>
                                      </p:cBhvr>
                                    </p:animEffect>
                                    <p:set>
                                      <p:cBhvr>
                                        <p:cTn id="50" dur="1" fill="hold">
                                          <p:stCondLst>
                                            <p:cond delay="499"/>
                                          </p:stCondLst>
                                        </p:cTn>
                                        <p:tgtEl>
                                          <p:spTgt spid="4"/>
                                        </p:tgtEl>
                                        <p:attrNameLst>
                                          <p:attrName>style.visibility</p:attrName>
                                        </p:attrNameLst>
                                      </p:cBhvr>
                                      <p:to>
                                        <p:strVal val="hidden"/>
                                      </p:to>
                                    </p:set>
                                  </p:childTnLst>
                                </p:cTn>
                              </p:par>
                              <p:par>
                                <p:cTn id="51" presetID="10" presetClass="exit" presetSubtype="0" fill="hold" grpId="1" nodeType="withEffect">
                                  <p:stCondLst>
                                    <p:cond delay="0"/>
                                  </p:stCondLst>
                                  <p:childTnLst>
                                    <p:animEffect transition="out" filter="fade">
                                      <p:cBhvr>
                                        <p:cTn id="52" dur="500"/>
                                        <p:tgtEl>
                                          <p:spTgt spid="6"/>
                                        </p:tgtEl>
                                      </p:cBhvr>
                                    </p:animEffect>
                                    <p:set>
                                      <p:cBhvr>
                                        <p:cTn id="53" dur="1" fill="hold">
                                          <p:stCondLst>
                                            <p:cond delay="499"/>
                                          </p:stCondLst>
                                        </p:cTn>
                                        <p:tgtEl>
                                          <p:spTgt spid="6"/>
                                        </p:tgtEl>
                                        <p:attrNameLst>
                                          <p:attrName>style.visibility</p:attrName>
                                        </p:attrNameLst>
                                      </p:cBhvr>
                                      <p:to>
                                        <p:strVal val="hidden"/>
                                      </p:to>
                                    </p:set>
                                  </p:childTnLst>
                                </p:cTn>
                              </p:par>
                              <p:par>
                                <p:cTn id="54" presetID="10" presetClass="exit" presetSubtype="0" fill="hold" grpId="1" nodeType="withEffect">
                                  <p:stCondLst>
                                    <p:cond delay="0"/>
                                  </p:stCondLst>
                                  <p:childTnLst>
                                    <p:animEffect transition="out" filter="fade">
                                      <p:cBhvr>
                                        <p:cTn id="55" dur="500"/>
                                        <p:tgtEl>
                                          <p:spTgt spid="3"/>
                                        </p:tgtEl>
                                      </p:cBhvr>
                                    </p:animEffect>
                                    <p:set>
                                      <p:cBhvr>
                                        <p:cTn id="56" dur="1" fill="hold">
                                          <p:stCondLst>
                                            <p:cond delay="499"/>
                                          </p:stCondLst>
                                        </p:cTn>
                                        <p:tgtEl>
                                          <p:spTgt spid="3"/>
                                        </p:tgtEl>
                                        <p:attrNameLst>
                                          <p:attrName>style.visibility</p:attrName>
                                        </p:attrNameLst>
                                      </p:cBhvr>
                                      <p:to>
                                        <p:strVal val="hidden"/>
                                      </p:to>
                                    </p:set>
                                  </p:childTnLst>
                                </p:cTn>
                              </p:par>
                              <p:par>
                                <p:cTn id="57" presetID="10" presetClass="exit" presetSubtype="0" fill="hold" grpId="1" nodeType="withEffect">
                                  <p:stCondLst>
                                    <p:cond delay="0"/>
                                  </p:stCondLst>
                                  <p:childTnLst>
                                    <p:animEffect transition="out" filter="fade">
                                      <p:cBhvr>
                                        <p:cTn id="58" dur="500"/>
                                        <p:tgtEl>
                                          <p:spTgt spid="29"/>
                                        </p:tgtEl>
                                      </p:cBhvr>
                                    </p:animEffect>
                                    <p:set>
                                      <p:cBhvr>
                                        <p:cTn id="59" dur="1" fill="hold">
                                          <p:stCondLst>
                                            <p:cond delay="499"/>
                                          </p:stCondLst>
                                        </p:cTn>
                                        <p:tgtEl>
                                          <p:spTgt spid="29"/>
                                        </p:tgtEl>
                                        <p:attrNameLst>
                                          <p:attrName>style.visibility</p:attrName>
                                        </p:attrNameLst>
                                      </p:cBhvr>
                                      <p:to>
                                        <p:strVal val="hidden"/>
                                      </p:to>
                                    </p:set>
                                  </p:childTnLst>
                                </p:cTn>
                              </p:par>
                              <p:par>
                                <p:cTn id="60" presetID="10" presetClass="exit" presetSubtype="0" fill="hold" grpId="1" nodeType="withEffect">
                                  <p:stCondLst>
                                    <p:cond delay="0"/>
                                  </p:stCondLst>
                                  <p:childTnLst>
                                    <p:animEffect transition="out" filter="fade">
                                      <p:cBhvr>
                                        <p:cTn id="61" dur="500"/>
                                        <p:tgtEl>
                                          <p:spTgt spid="5"/>
                                        </p:tgtEl>
                                      </p:cBhvr>
                                    </p:animEffect>
                                    <p:set>
                                      <p:cBhvr>
                                        <p:cTn id="62" dur="1" fill="hold">
                                          <p:stCondLst>
                                            <p:cond delay="499"/>
                                          </p:stCondLst>
                                        </p:cTn>
                                        <p:tgtEl>
                                          <p:spTgt spid="5"/>
                                        </p:tgtEl>
                                        <p:attrNameLst>
                                          <p:attrName>style.visibility</p:attrName>
                                        </p:attrNameLst>
                                      </p:cBhvr>
                                      <p:to>
                                        <p:strVal val="hidden"/>
                                      </p:to>
                                    </p:set>
                                  </p:childTnLst>
                                </p:cTn>
                              </p:par>
                              <p:par>
                                <p:cTn id="63" presetID="10" presetClass="exit" presetSubtype="0" fill="hold" grpId="1" nodeType="withEffect">
                                  <p:stCondLst>
                                    <p:cond delay="0"/>
                                  </p:stCondLst>
                                  <p:childTnLst>
                                    <p:animEffect transition="out" filter="fade">
                                      <p:cBhvr>
                                        <p:cTn id="64" dur="500"/>
                                        <p:tgtEl>
                                          <p:spTgt spid="10"/>
                                        </p:tgtEl>
                                      </p:cBhvr>
                                    </p:animEffect>
                                    <p:set>
                                      <p:cBhvr>
                                        <p:cTn id="65" dur="1" fill="hold">
                                          <p:stCondLst>
                                            <p:cond delay="499"/>
                                          </p:stCondLst>
                                        </p:cTn>
                                        <p:tgtEl>
                                          <p:spTgt spid="10"/>
                                        </p:tgtEl>
                                        <p:attrNameLst>
                                          <p:attrName>style.visibility</p:attrName>
                                        </p:attrNameLst>
                                      </p:cBhvr>
                                      <p:to>
                                        <p:strVal val="hidden"/>
                                      </p:to>
                                    </p:set>
                                  </p:childTnLst>
                                </p:cTn>
                              </p:par>
                              <p:par>
                                <p:cTn id="66" presetID="10" presetClass="exit" presetSubtype="0" fill="hold" grpId="1" nodeType="withEffect">
                                  <p:stCondLst>
                                    <p:cond delay="0"/>
                                  </p:stCondLst>
                                  <p:childTnLst>
                                    <p:animEffect transition="out" filter="fade">
                                      <p:cBhvr>
                                        <p:cTn id="67" dur="500"/>
                                        <p:tgtEl>
                                          <p:spTgt spid="24"/>
                                        </p:tgtEl>
                                      </p:cBhvr>
                                    </p:animEffect>
                                    <p:set>
                                      <p:cBhvr>
                                        <p:cTn id="68" dur="1" fill="hold">
                                          <p:stCondLst>
                                            <p:cond delay="499"/>
                                          </p:stCondLst>
                                        </p:cTn>
                                        <p:tgtEl>
                                          <p:spTgt spid="24"/>
                                        </p:tgtEl>
                                        <p:attrNameLst>
                                          <p:attrName>style.visibility</p:attrName>
                                        </p:attrNameLst>
                                      </p:cBhvr>
                                      <p:to>
                                        <p:strVal val="hidden"/>
                                      </p:to>
                                    </p:set>
                                  </p:childTnLst>
                                </p:cTn>
                              </p:par>
                              <p:par>
                                <p:cTn id="69" presetID="10" presetClass="exit" presetSubtype="0" fill="hold" grpId="1" nodeType="withEffect">
                                  <p:stCondLst>
                                    <p:cond delay="0"/>
                                  </p:stCondLst>
                                  <p:childTnLst>
                                    <p:animEffect transition="out" filter="fade">
                                      <p:cBhvr>
                                        <p:cTn id="70" dur="500"/>
                                        <p:tgtEl>
                                          <p:spTgt spid="25"/>
                                        </p:tgtEl>
                                      </p:cBhvr>
                                    </p:animEffect>
                                    <p:set>
                                      <p:cBhvr>
                                        <p:cTn id="71" dur="1" fill="hold">
                                          <p:stCondLst>
                                            <p:cond delay="499"/>
                                          </p:stCondLst>
                                        </p:cTn>
                                        <p:tgtEl>
                                          <p:spTgt spid="25"/>
                                        </p:tgtEl>
                                        <p:attrNameLst>
                                          <p:attrName>style.visibility</p:attrName>
                                        </p:attrNameLst>
                                      </p:cBhvr>
                                      <p:to>
                                        <p:strVal val="hidden"/>
                                      </p:to>
                                    </p:set>
                                  </p:childTnLst>
                                </p:cTn>
                              </p:par>
                              <p:par>
                                <p:cTn id="72" presetID="10" presetClass="exit" presetSubtype="0" fill="hold" grpId="1" nodeType="withEffect">
                                  <p:stCondLst>
                                    <p:cond delay="0"/>
                                  </p:stCondLst>
                                  <p:childTnLst>
                                    <p:animEffect transition="out" filter="fade">
                                      <p:cBhvr>
                                        <p:cTn id="73" dur="500"/>
                                        <p:tgtEl>
                                          <p:spTgt spid="26"/>
                                        </p:tgtEl>
                                      </p:cBhvr>
                                    </p:animEffect>
                                    <p:set>
                                      <p:cBhvr>
                                        <p:cTn id="74" dur="1" fill="hold">
                                          <p:stCondLst>
                                            <p:cond delay="499"/>
                                          </p:stCondLst>
                                        </p:cTn>
                                        <p:tgtEl>
                                          <p:spTgt spid="26"/>
                                        </p:tgtEl>
                                        <p:attrNameLst>
                                          <p:attrName>style.visibility</p:attrName>
                                        </p:attrNameLst>
                                      </p:cBhvr>
                                      <p:to>
                                        <p:strVal val="hidden"/>
                                      </p:to>
                                    </p:set>
                                  </p:childTnLst>
                                </p:cTn>
                              </p:par>
                              <p:par>
                                <p:cTn id="75" presetID="10" presetClass="exit" presetSubtype="0" fill="hold" nodeType="withEffect">
                                  <p:stCondLst>
                                    <p:cond delay="0"/>
                                  </p:stCondLst>
                                  <p:childTnLst>
                                    <p:animEffect transition="out" filter="fade">
                                      <p:cBhvr>
                                        <p:cTn id="76" dur="500"/>
                                        <p:tgtEl>
                                          <p:spTgt spid="9"/>
                                        </p:tgtEl>
                                      </p:cBhvr>
                                    </p:animEffect>
                                    <p:set>
                                      <p:cBhvr>
                                        <p:cTn id="77" dur="1" fill="hold">
                                          <p:stCondLst>
                                            <p:cond delay="499"/>
                                          </p:stCondLst>
                                        </p:cTn>
                                        <p:tgtEl>
                                          <p:spTgt spid="9"/>
                                        </p:tgtEl>
                                        <p:attrNameLst>
                                          <p:attrName>style.visibility</p:attrName>
                                        </p:attrNameLst>
                                      </p:cBhvr>
                                      <p:to>
                                        <p:strVal val="hidden"/>
                                      </p:to>
                                    </p:set>
                                  </p:childTnLst>
                                </p:cTn>
                              </p:par>
                              <p:par>
                                <p:cTn id="78" presetID="10" presetClass="exit" presetSubtype="0" fill="hold" grpId="1" nodeType="withEffect">
                                  <p:stCondLst>
                                    <p:cond delay="0"/>
                                  </p:stCondLst>
                                  <p:childTnLst>
                                    <p:animEffect transition="out" filter="fade">
                                      <p:cBhvr>
                                        <p:cTn id="79" dur="500"/>
                                        <p:tgtEl>
                                          <p:spTgt spid="31"/>
                                        </p:tgtEl>
                                      </p:cBhvr>
                                    </p:animEffect>
                                    <p:set>
                                      <p:cBhvr>
                                        <p:cTn id="80" dur="1" fill="hold">
                                          <p:stCondLst>
                                            <p:cond delay="499"/>
                                          </p:stCondLst>
                                        </p:cTn>
                                        <p:tgtEl>
                                          <p:spTgt spid="31"/>
                                        </p:tgtEl>
                                        <p:attrNameLst>
                                          <p:attrName>style.visibility</p:attrName>
                                        </p:attrNameLst>
                                      </p:cBhvr>
                                      <p:to>
                                        <p:strVal val="hidden"/>
                                      </p:to>
                                    </p:set>
                                  </p:childTnLst>
                                </p:cTn>
                              </p:par>
                              <p:par>
                                <p:cTn id="81" presetID="10" presetClass="exit" presetSubtype="0" fill="hold" grpId="0" nodeType="withEffect">
                                  <p:stCondLst>
                                    <p:cond delay="0"/>
                                  </p:stCondLst>
                                  <p:childTnLst>
                                    <p:animEffect transition="out" filter="fade">
                                      <p:cBhvr>
                                        <p:cTn id="82" dur="500"/>
                                        <p:tgtEl>
                                          <p:spTgt spid="23"/>
                                        </p:tgtEl>
                                      </p:cBhvr>
                                    </p:animEffect>
                                    <p:set>
                                      <p:cBhvr>
                                        <p:cTn id="83" dur="1" fill="hold">
                                          <p:stCondLst>
                                            <p:cond delay="499"/>
                                          </p:stCondLst>
                                        </p:cTn>
                                        <p:tgtEl>
                                          <p:spTgt spid="23"/>
                                        </p:tgtEl>
                                        <p:attrNameLst>
                                          <p:attrName>style.visibility</p:attrName>
                                        </p:attrNameLst>
                                      </p:cBhvr>
                                      <p:to>
                                        <p:strVal val="hidden"/>
                                      </p:to>
                                    </p:set>
                                  </p:childTnLst>
                                </p:cTn>
                              </p:par>
                              <p:par>
                                <p:cTn id="84" presetID="10" presetClass="exit" presetSubtype="0" fill="hold" grpId="0" nodeType="withEffect">
                                  <p:stCondLst>
                                    <p:cond delay="0"/>
                                  </p:stCondLst>
                                  <p:childTnLst>
                                    <p:animEffect transition="out" filter="fade">
                                      <p:cBhvr>
                                        <p:cTn id="85" dur="500"/>
                                        <p:tgtEl>
                                          <p:spTgt spid="30"/>
                                        </p:tgtEl>
                                      </p:cBhvr>
                                    </p:animEffect>
                                    <p:set>
                                      <p:cBhvr>
                                        <p:cTn id="86" dur="1" fill="hold">
                                          <p:stCondLst>
                                            <p:cond delay="499"/>
                                          </p:stCondLst>
                                        </p:cTn>
                                        <p:tgtEl>
                                          <p:spTgt spid="30"/>
                                        </p:tgtEl>
                                        <p:attrNameLst>
                                          <p:attrName>style.visibility</p:attrName>
                                        </p:attrNameLst>
                                      </p:cBhvr>
                                      <p:to>
                                        <p:strVal val="hidden"/>
                                      </p:to>
                                    </p:set>
                                  </p:childTnLst>
                                </p:cTn>
                              </p:par>
                              <p:par>
                                <p:cTn id="87" presetID="10" presetClass="exit" presetSubtype="0" fill="hold" nodeType="withEffect">
                                  <p:stCondLst>
                                    <p:cond delay="0"/>
                                  </p:stCondLst>
                                  <p:childTnLst>
                                    <p:animEffect transition="out" filter="fade">
                                      <p:cBhvr>
                                        <p:cTn id="88" dur="500"/>
                                        <p:tgtEl>
                                          <p:spTgt spid="7"/>
                                        </p:tgtEl>
                                      </p:cBhvr>
                                    </p:animEffect>
                                    <p:set>
                                      <p:cBhvr>
                                        <p:cTn id="89"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29" grpId="1" animBg="1"/>
      <p:bldP spid="23" grpId="0"/>
      <p:bldP spid="2" grpId="0"/>
      <p:bldP spid="2" grpId="1"/>
      <p:bldP spid="3" grpId="0"/>
      <p:bldP spid="3" grpId="1"/>
      <p:bldP spid="4" grpId="0"/>
      <p:bldP spid="4" grpId="1"/>
      <p:bldP spid="5" grpId="0"/>
      <p:bldP spid="5" grpId="1"/>
      <p:bldP spid="6" grpId="0"/>
      <p:bldP spid="6" grpId="1"/>
      <p:bldP spid="10" grpId="0" animBg="1"/>
      <p:bldP spid="10" grpId="1" animBg="1"/>
      <p:bldP spid="24" grpId="0" animBg="1"/>
      <p:bldP spid="24" grpId="1" animBg="1"/>
      <p:bldP spid="25" grpId="0" animBg="1"/>
      <p:bldP spid="25" grpId="1" animBg="1"/>
      <p:bldP spid="26" grpId="0" animBg="1"/>
      <p:bldP spid="26" grpId="1" animBg="1"/>
      <p:bldP spid="31" grpId="0" animBg="1"/>
      <p:bldP spid="31" grpId="1" animBg="1"/>
      <p:bldP spid="30"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929</TotalTime>
  <Words>3613</Words>
  <Application>Microsoft Office PowerPoint</Application>
  <PresentationFormat>On-screen Show (4:3)</PresentationFormat>
  <Paragraphs>725</Paragraphs>
  <Slides>73</Slides>
  <Notes>32</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73</vt:i4>
      </vt:variant>
    </vt:vector>
  </HeadingPairs>
  <TitlesOfParts>
    <vt:vector size="83" baseType="lpstr">
      <vt:lpstr>等线</vt:lpstr>
      <vt:lpstr>Helvetica Neue</vt:lpstr>
      <vt:lpstr>proxima-nova</vt:lpstr>
      <vt:lpstr>宋体</vt:lpstr>
      <vt:lpstr>Arial</vt:lpstr>
      <vt:lpstr>Calibri</vt:lpstr>
      <vt:lpstr>Cambria Math</vt:lpstr>
      <vt:lpstr>Trebuchet MS</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University of California, Davis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jmartins</dc:creator>
  <cp:lastModifiedBy>Sili Fan</cp:lastModifiedBy>
  <cp:revision>89</cp:revision>
  <dcterms:created xsi:type="dcterms:W3CDTF">2013-07-10T06:33:47Z</dcterms:created>
  <dcterms:modified xsi:type="dcterms:W3CDTF">2016-09-21T10:38:46Z</dcterms:modified>
</cp:coreProperties>
</file>